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89"/>
  </p:handoutMasterIdLst>
  <p:sldIdLst>
    <p:sldId id="256" r:id="rId2"/>
    <p:sldId id="284" r:id="rId3"/>
    <p:sldId id="285" r:id="rId4"/>
    <p:sldId id="286" r:id="rId5"/>
    <p:sldId id="257" r:id="rId6"/>
    <p:sldId id="287" r:id="rId7"/>
    <p:sldId id="326" r:id="rId8"/>
    <p:sldId id="328" r:id="rId9"/>
    <p:sldId id="329" r:id="rId10"/>
    <p:sldId id="331" r:id="rId11"/>
    <p:sldId id="335" r:id="rId12"/>
    <p:sldId id="336" r:id="rId13"/>
    <p:sldId id="330" r:id="rId14"/>
    <p:sldId id="332" r:id="rId15"/>
    <p:sldId id="334" r:id="rId16"/>
    <p:sldId id="333" r:id="rId17"/>
    <p:sldId id="352" r:id="rId18"/>
    <p:sldId id="354" r:id="rId19"/>
    <p:sldId id="260" r:id="rId20"/>
    <p:sldId id="353" r:id="rId21"/>
    <p:sldId id="261" r:id="rId22"/>
    <p:sldId id="337" r:id="rId23"/>
    <p:sldId id="348" r:id="rId24"/>
    <p:sldId id="262" r:id="rId25"/>
    <p:sldId id="376" r:id="rId26"/>
    <p:sldId id="375" r:id="rId27"/>
    <p:sldId id="349" r:id="rId28"/>
    <p:sldId id="263" r:id="rId29"/>
    <p:sldId id="350" r:id="rId30"/>
    <p:sldId id="351" r:id="rId31"/>
    <p:sldId id="264" r:id="rId32"/>
    <p:sldId id="265" r:id="rId33"/>
    <p:sldId id="362" r:id="rId34"/>
    <p:sldId id="363" r:id="rId35"/>
    <p:sldId id="321" r:id="rId36"/>
    <p:sldId id="356" r:id="rId37"/>
    <p:sldId id="267" r:id="rId38"/>
    <p:sldId id="358" r:id="rId39"/>
    <p:sldId id="359" r:id="rId40"/>
    <p:sldId id="268" r:id="rId41"/>
    <p:sldId id="360" r:id="rId42"/>
    <p:sldId id="361" r:id="rId43"/>
    <p:sldId id="269" r:id="rId44"/>
    <p:sldId id="270" r:id="rId45"/>
    <p:sldId id="272" r:id="rId46"/>
    <p:sldId id="316" r:id="rId47"/>
    <p:sldId id="355" r:id="rId48"/>
    <p:sldId id="365" r:id="rId49"/>
    <p:sldId id="366" r:id="rId50"/>
    <p:sldId id="367" r:id="rId51"/>
    <p:sldId id="368" r:id="rId52"/>
    <p:sldId id="369" r:id="rId53"/>
    <p:sldId id="292" r:id="rId54"/>
    <p:sldId id="370" r:id="rId55"/>
    <p:sldId id="371" r:id="rId56"/>
    <p:sldId id="373" r:id="rId57"/>
    <p:sldId id="374" r:id="rId58"/>
    <p:sldId id="293" r:id="rId59"/>
    <p:sldId id="294" r:id="rId60"/>
    <p:sldId id="295" r:id="rId61"/>
    <p:sldId id="319" r:id="rId62"/>
    <p:sldId id="298" r:id="rId63"/>
    <p:sldId id="344" r:id="rId64"/>
    <p:sldId id="341" r:id="rId65"/>
    <p:sldId id="324" r:id="rId66"/>
    <p:sldId id="347" r:id="rId67"/>
    <p:sldId id="345" r:id="rId68"/>
    <p:sldId id="346" r:id="rId69"/>
    <p:sldId id="301" r:id="rId70"/>
    <p:sldId id="302" r:id="rId71"/>
    <p:sldId id="303" r:id="rId72"/>
    <p:sldId id="317" r:id="rId73"/>
    <p:sldId id="325" r:id="rId74"/>
    <p:sldId id="327" r:id="rId75"/>
    <p:sldId id="305" r:id="rId76"/>
    <p:sldId id="364" r:id="rId77"/>
    <p:sldId id="306" r:id="rId78"/>
    <p:sldId id="307" r:id="rId79"/>
    <p:sldId id="308" r:id="rId80"/>
    <p:sldId id="309" r:id="rId81"/>
    <p:sldId id="310" r:id="rId82"/>
    <p:sldId id="311" r:id="rId83"/>
    <p:sldId id="312" r:id="rId84"/>
    <p:sldId id="313" r:id="rId85"/>
    <p:sldId id="314" r:id="rId86"/>
    <p:sldId id="315" r:id="rId87"/>
    <p:sldId id="288" r:id="rId88"/>
  </p:sldIdLst>
  <p:sldSz cx="9144000" cy="6858000" type="screen4x3"/>
  <p:notesSz cx="6642100" cy="965358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5" autoAdjust="0"/>
    <p:restoredTop sz="86333" autoAdjust="0"/>
  </p:normalViewPr>
  <p:slideViewPr>
    <p:cSldViewPr>
      <p:cViewPr varScale="1">
        <p:scale>
          <a:sx n="68" d="100"/>
          <a:sy n="68" d="100"/>
        </p:scale>
        <p:origin x="-9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B33F6F-0CE7-46DA-9B30-2CCF9B7EF7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7200" y="36576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74141-707A-4B16-93E4-4F7A421662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26FD0-A329-4268-BF73-4B557D7A53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68DC9-103E-413E-B5D0-D36B85A90D7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1AF7B-A561-4EDE-97FD-F935A57677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F2FEB-D2BE-4995-9B90-8ECD06A68B8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7643C-22E0-4A32-A611-C30A184ACB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E7C54-43BD-4E1D-A44C-D775E46DA0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685EF-690D-4002-84F9-BD0B8CFB59B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3229B-6ED6-4856-A8A5-2CC7168835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38F90-EC9C-4B41-9446-383A143D904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12BC1-5071-4844-8A78-F4B2D8BFDF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EF266D-1AC1-44FB-9532-ABA406B494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3077" name="Line 1029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8" name="Line 1030"/>
          <p:cNvSpPr>
            <a:spLocks noChangeShapeType="1"/>
          </p:cNvSpPr>
          <p:nvPr/>
        </p:nvSpPr>
        <p:spPr bwMode="auto">
          <a:xfrm>
            <a:off x="228600" y="152400"/>
            <a:ext cx="784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9" name="Text Box 1031"/>
          <p:cNvSpPr txBox="1">
            <a:spLocks noChangeArrowheads="1"/>
          </p:cNvSpPr>
          <p:nvPr/>
        </p:nvSpPr>
        <p:spPr bwMode="auto">
          <a:xfrm>
            <a:off x="152400" y="6248400"/>
            <a:ext cx="9364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 dirty="0" smtClean="0"/>
              <a:t>© </a:t>
            </a:r>
            <a:r>
              <a:rPr lang="it-IT" sz="900" dirty="0" err="1" smtClean="0"/>
              <a:t>F.M.Zanzotto</a:t>
            </a:r>
            <a:endParaRPr lang="it-IT" sz="900" dirty="0"/>
          </a:p>
        </p:txBody>
      </p:sp>
      <p:sp>
        <p:nvSpPr>
          <p:cNvPr id="3080" name="Text Box 1032"/>
          <p:cNvSpPr txBox="1">
            <a:spLocks noChangeArrowheads="1"/>
          </p:cNvSpPr>
          <p:nvPr/>
        </p:nvSpPr>
        <p:spPr bwMode="auto">
          <a:xfrm>
            <a:off x="3672134" y="6248400"/>
            <a:ext cx="20505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900" dirty="0" smtClean="0"/>
              <a:t>Fondamenti di Informatica per Umanisti</a:t>
            </a:r>
            <a:endParaRPr lang="it-IT" sz="900" dirty="0"/>
          </a:p>
          <a:p>
            <a:pPr algn="ctr">
              <a:defRPr/>
            </a:pPr>
            <a:r>
              <a:rPr lang="it-IT" sz="900" dirty="0"/>
              <a:t>Facoltà di Lettere e Filosofia</a:t>
            </a:r>
          </a:p>
        </p:txBody>
      </p:sp>
      <p:pic>
        <p:nvPicPr>
          <p:cNvPr id="1033" name="Picture 1033" descr="U:\Lavoro\Articoli\Presentazioni\tvlogo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400" y="0"/>
            <a:ext cx="20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1034"/>
          <p:cNvSpPr txBox="1">
            <a:spLocks noChangeArrowheads="1"/>
          </p:cNvSpPr>
          <p:nvPr/>
        </p:nvSpPr>
        <p:spPr bwMode="auto">
          <a:xfrm>
            <a:off x="142875" y="131763"/>
            <a:ext cx="1566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>
                <a:solidFill>
                  <a:schemeClr val="accent1"/>
                </a:solidFill>
                <a:latin typeface="Monotype Corsiva" pitchFamily="66" charset="0"/>
              </a:rPr>
              <a:t>University of Rome “Tor Vergata”</a:t>
            </a:r>
          </a:p>
        </p:txBody>
      </p:sp>
      <p:pic>
        <p:nvPicPr>
          <p:cNvPr id="1035" name="Picture 1035" descr="C:\HOME\LAVORO\Laboratorio\Logo\logo art2 copy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153400" y="0"/>
            <a:ext cx="8382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dirty="0" err="1" smtClean="0"/>
              <a:t>Architettura</a:t>
            </a:r>
            <a:r>
              <a:rPr lang="en-US" sz="3600" dirty="0" smtClean="0"/>
              <a:t> di un </a:t>
            </a:r>
            <a:r>
              <a:rPr lang="en-US" sz="3600" dirty="0" err="1" smtClean="0"/>
              <a:t>Elaboratore</a:t>
            </a:r>
            <a:endParaRPr lang="it-IT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Fabio Massimo Zanzotto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Cos’è una memoria?</a:t>
            </a:r>
          </a:p>
        </p:txBody>
      </p:sp>
      <p:sp>
        <p:nvSpPr>
          <p:cNvPr id="12291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Prima risposta: </a:t>
            </a:r>
          </a:p>
          <a:p>
            <a:pPr eaLnBrk="1" hangingPunct="1">
              <a:buFontTx/>
              <a:buNone/>
            </a:pPr>
            <a:r>
              <a:rPr lang="it-IT" smtClean="0"/>
              <a:t>	Uno </a:t>
            </a:r>
            <a:r>
              <a:rPr lang="it-IT" b="1" i="1" smtClean="0"/>
              <a:t>spazio definito </a:t>
            </a:r>
            <a:r>
              <a:rPr lang="it-IT" smtClean="0"/>
              <a:t>in cui è possibile mettere delle informazioni che poi possono essere reperite.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Quando una memoria è utilizzabile?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Uno spazio definito: </a:t>
            </a:r>
            <a:r>
              <a:rPr lang="it-IT" i="1" dirty="0" smtClean="0"/>
              <a:t>il libro di testo</a:t>
            </a:r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r>
              <a:rPr lang="it-IT" dirty="0" smtClean="0"/>
              <a:t>Reperire informazioni: </a:t>
            </a:r>
          </a:p>
          <a:p>
            <a:pPr marL="914400" lvl="1" indent="-457200">
              <a:buFontTx/>
              <a:buAutoNum type="arabicParenR"/>
              <a:defRPr/>
            </a:pPr>
            <a:r>
              <a:rPr lang="it-IT" dirty="0" smtClean="0"/>
              <a:t>Risposta mia: </a:t>
            </a:r>
            <a:r>
              <a:rPr lang="it-IT" i="1" dirty="0" smtClean="0"/>
              <a:t>“Reperite dal libro tutto quello che viene detto a lezione e studiatelo!!”</a:t>
            </a:r>
          </a:p>
          <a:p>
            <a:pPr marL="914400" lvl="1" indent="-457200">
              <a:buFontTx/>
              <a:buAutoNum type="arabicParenR"/>
              <a:defRPr/>
            </a:pPr>
            <a:r>
              <a:rPr lang="it-IT" dirty="0" smtClean="0"/>
              <a:t>Risposta che vorreste voi: </a:t>
            </a:r>
          </a:p>
          <a:p>
            <a:pPr lvl="1">
              <a:buFontTx/>
              <a:buNone/>
              <a:defRPr/>
            </a:pPr>
            <a:endParaRPr lang="it-IT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428625" y="4214813"/>
            <a:ext cx="7286625" cy="19383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dirty="0"/>
              <a:t>Gentile professore,</a:t>
            </a:r>
          </a:p>
          <a:p>
            <a:pPr>
              <a:defRPr/>
            </a:pPr>
            <a:r>
              <a:rPr lang="it-IT" dirty="0"/>
              <a:t> Volevo domandarle se vi sono alcune parti o capitoli dei libri di testo da lei assegnateci che possono essere non studiati.</a:t>
            </a:r>
          </a:p>
          <a:p>
            <a:pPr>
              <a:defRPr/>
            </a:pPr>
            <a:r>
              <a:rPr lang="it-IT" dirty="0"/>
              <a:t>Grazie molte.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Quando una memoria è utilizzabile?</a:t>
            </a:r>
          </a:p>
        </p:txBody>
      </p:sp>
      <p:sp>
        <p:nvSpPr>
          <p:cNvPr id="1433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i="1" smtClean="0"/>
              <a:t>Quando possiamo trovare l’informazione non parlando del contenuto.</a:t>
            </a:r>
          </a:p>
          <a:p>
            <a:endParaRPr lang="it-IT" b="1" i="1" smtClean="0"/>
          </a:p>
          <a:p>
            <a:pPr algn="ctr">
              <a:buFontTx/>
              <a:buNone/>
            </a:pPr>
            <a:r>
              <a:rPr lang="it-IT" b="1" smtClean="0"/>
              <a:t>E’ sempre possibile?</a:t>
            </a:r>
          </a:p>
          <a:p>
            <a:endParaRPr lang="it-IT" b="1" i="1" smtClean="0"/>
          </a:p>
          <a:p>
            <a:endParaRPr lang="it-IT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1714500" y="4714875"/>
            <a:ext cx="4075113" cy="461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/>
              <a:t>Il gatto mangia la coda al topo.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714500" y="5681663"/>
            <a:ext cx="5849938" cy="4619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/>
              <a:t>Il gatto mangiandogli la coda, fa male al topo.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928688" y="4000500"/>
            <a:ext cx="6619875" cy="461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/>
              <a:t>Obiettivo: </a:t>
            </a:r>
            <a:r>
              <a:rPr lang="it-IT" b="1" i="1" dirty="0">
                <a:solidFill>
                  <a:srgbClr val="FF0000"/>
                </a:solidFill>
              </a:rPr>
              <a:t>si estragga la 5 parola dei testi seguenti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Quando una memoria è utilizzabile?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4938" y="1857375"/>
            <a:ext cx="63341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Cos’è una memoria?</a:t>
            </a:r>
          </a:p>
        </p:txBody>
      </p:sp>
      <p:sp>
        <p:nvSpPr>
          <p:cNvPr id="16387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Seconda risposta: </a:t>
            </a:r>
          </a:p>
          <a:p>
            <a:pPr eaLnBrk="1" hangingPunct="1">
              <a:buFontTx/>
              <a:buNone/>
            </a:pPr>
            <a:r>
              <a:rPr lang="it-IT" smtClean="0"/>
              <a:t>	Uno </a:t>
            </a:r>
            <a:r>
              <a:rPr lang="it-IT" b="1" i="1" smtClean="0"/>
              <a:t>spazio definito e diviso in parti uguali (partizionato) </a:t>
            </a:r>
            <a:r>
              <a:rPr lang="it-IT" smtClean="0"/>
              <a:t>in cui è possibile mettere delle informazioni che poi possono essere reperite.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Quando una memoria è utilizzabile?</a:t>
            </a:r>
          </a:p>
        </p:txBody>
      </p:sp>
      <p:sp>
        <p:nvSpPr>
          <p:cNvPr id="1741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1947863"/>
            <a:ext cx="2595562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Cos’è una memoria?</a:t>
            </a:r>
          </a:p>
        </p:txBody>
      </p:sp>
      <p:sp>
        <p:nvSpPr>
          <p:cNvPr id="1843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Terza e ultima risposta: </a:t>
            </a:r>
          </a:p>
          <a:p>
            <a:pPr eaLnBrk="1" hangingPunct="1">
              <a:buFontTx/>
              <a:buNone/>
            </a:pPr>
            <a:r>
              <a:rPr lang="it-IT" smtClean="0"/>
              <a:t>	Uno </a:t>
            </a:r>
            <a:r>
              <a:rPr lang="it-IT" b="1" i="1" smtClean="0"/>
              <a:t>spazio definito e diviso in parti uguali (partizionato) le cui parti hanno un nome detto indirizzo </a:t>
            </a:r>
            <a:r>
              <a:rPr lang="it-IT" smtClean="0"/>
              <a:t>in cui è possibile mettere delle informazioni che poi possono essere reperite.</a:t>
            </a:r>
          </a:p>
          <a:p>
            <a:pPr algn="ctr" eaLnBrk="1" hangingPunct="1">
              <a:buFontTx/>
              <a:buNone/>
            </a:pPr>
            <a:r>
              <a:rPr lang="it-IT" i="1" u="sng" smtClean="0"/>
              <a:t>Risposta finale</a:t>
            </a:r>
          </a:p>
          <a:p>
            <a:pPr eaLnBrk="1" hangingPunct="1">
              <a:buFontTx/>
              <a:buNone/>
            </a:pPr>
            <a:r>
              <a:rPr lang="it-IT" smtClean="0"/>
              <a:t>	</a:t>
            </a:r>
            <a:r>
              <a:rPr lang="it-IT" b="1" i="1" smtClean="0"/>
              <a:t>Uno spazio definito, partizionato e indirizzabile in cui è possibile mettere informazioni e reperirle attraverso un indirizzo </a:t>
            </a:r>
          </a:p>
          <a:p>
            <a:pPr eaLnBrk="1" hangingPunct="1">
              <a:buFontTx/>
              <a:buNone/>
            </a:pPr>
            <a:r>
              <a:rPr lang="it-IT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Organizzazione</a:t>
            </a:r>
            <a:r>
              <a:rPr lang="en-US" sz="2800" dirty="0" smtClean="0"/>
              <a:t> </a:t>
            </a:r>
            <a:r>
              <a:rPr lang="en-US" sz="2800" dirty="0" err="1" smtClean="0"/>
              <a:t>della</a:t>
            </a:r>
            <a:r>
              <a:rPr lang="en-US" sz="2800" dirty="0" smtClean="0"/>
              <a:t> </a:t>
            </a:r>
            <a:r>
              <a:rPr lang="en-US" sz="2800" dirty="0" err="1" smtClean="0"/>
              <a:t>memoria</a:t>
            </a:r>
            <a:endParaRPr lang="en-US" sz="2800" dirty="0" smtClean="0"/>
          </a:p>
        </p:txBody>
      </p:sp>
      <p:sp>
        <p:nvSpPr>
          <p:cNvPr id="21574" name="Text Box 14"/>
          <p:cNvSpPr txBox="1">
            <a:spLocks noChangeArrowheads="1"/>
          </p:cNvSpPr>
          <p:nvPr/>
        </p:nvSpPr>
        <p:spPr bwMode="auto">
          <a:xfrm>
            <a:off x="4036362" y="2670175"/>
            <a:ext cx="1073861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4000"/>
              <a:t>.  .  .</a:t>
            </a:r>
            <a:endParaRPr lang="en-US"/>
          </a:p>
        </p:txBody>
      </p:sp>
      <p:grpSp>
        <p:nvGrpSpPr>
          <p:cNvPr id="14" name="Group 69"/>
          <p:cNvGrpSpPr>
            <a:grpSpLocks/>
          </p:cNvGrpSpPr>
          <p:nvPr/>
        </p:nvGrpSpPr>
        <p:grpSpPr bwMode="auto">
          <a:xfrm>
            <a:off x="50800" y="2819400"/>
            <a:ext cx="831850" cy="3306763"/>
            <a:chOff x="32" y="1776"/>
            <a:chExt cx="524" cy="2083"/>
          </a:xfrm>
        </p:grpSpPr>
        <p:sp>
          <p:nvSpPr>
            <p:cNvPr id="21515" name="Rectangle 70"/>
            <p:cNvSpPr>
              <a:spLocks noChangeArrowheads="1"/>
            </p:cNvSpPr>
            <p:nvPr/>
          </p:nvSpPr>
          <p:spPr bwMode="auto">
            <a:xfrm>
              <a:off x="237" y="1776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/>
                <a:t>0</a:t>
              </a:r>
            </a:p>
          </p:txBody>
        </p:sp>
        <p:sp>
          <p:nvSpPr>
            <p:cNvPr id="21516" name="Rectangle 71"/>
            <p:cNvSpPr>
              <a:spLocks noChangeArrowheads="1"/>
            </p:cNvSpPr>
            <p:nvPr/>
          </p:nvSpPr>
          <p:spPr bwMode="auto">
            <a:xfrm>
              <a:off x="237" y="2160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1517" name="Rectangle 72"/>
            <p:cNvSpPr>
              <a:spLocks noChangeArrowheads="1"/>
            </p:cNvSpPr>
            <p:nvPr/>
          </p:nvSpPr>
          <p:spPr bwMode="auto">
            <a:xfrm>
              <a:off x="237" y="2475"/>
              <a:ext cx="2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1519" name="Rectangle 74"/>
            <p:cNvSpPr>
              <a:spLocks noChangeArrowheads="1"/>
            </p:cNvSpPr>
            <p:nvPr/>
          </p:nvSpPr>
          <p:spPr bwMode="auto">
            <a:xfrm>
              <a:off x="32" y="3568"/>
              <a:ext cx="4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smtClean="0"/>
                <a:t>N-1</a:t>
              </a:r>
              <a:endParaRPr lang="en-US" dirty="0"/>
            </a:p>
          </p:txBody>
        </p:sp>
        <p:sp>
          <p:nvSpPr>
            <p:cNvPr id="21520" name="Text Box 75"/>
            <p:cNvSpPr txBox="1">
              <a:spLocks noChangeArrowheads="1"/>
            </p:cNvSpPr>
            <p:nvPr/>
          </p:nvSpPr>
          <p:spPr bwMode="auto">
            <a:xfrm>
              <a:off x="296" y="2714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...</a:t>
              </a:r>
            </a:p>
          </p:txBody>
        </p:sp>
        <p:sp>
          <p:nvSpPr>
            <p:cNvPr id="21521" name="Text Box 76"/>
            <p:cNvSpPr txBox="1">
              <a:spLocks noChangeArrowheads="1"/>
            </p:cNvSpPr>
            <p:nvPr/>
          </p:nvSpPr>
          <p:spPr bwMode="auto">
            <a:xfrm>
              <a:off x="296" y="3264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...</a:t>
              </a:r>
            </a:p>
          </p:txBody>
        </p:sp>
      </p:grpSp>
      <p:sp>
        <p:nvSpPr>
          <p:cNvPr id="80" name="Rettangolo 79"/>
          <p:cNvSpPr/>
          <p:nvPr/>
        </p:nvSpPr>
        <p:spPr>
          <a:xfrm>
            <a:off x="1257716" y="2742756"/>
            <a:ext cx="74576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1" name="Rettangolo 80"/>
          <p:cNvSpPr/>
          <p:nvPr/>
        </p:nvSpPr>
        <p:spPr>
          <a:xfrm>
            <a:off x="1257716" y="3286124"/>
            <a:ext cx="74576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512</a:t>
            </a:r>
            <a:endParaRPr lang="it-IT" dirty="0"/>
          </a:p>
        </p:txBody>
      </p:sp>
      <p:sp>
        <p:nvSpPr>
          <p:cNvPr id="82" name="Rettangolo 81"/>
          <p:cNvSpPr/>
          <p:nvPr/>
        </p:nvSpPr>
        <p:spPr>
          <a:xfrm>
            <a:off x="1257716" y="3857628"/>
            <a:ext cx="74576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84" name="Rettangolo 83"/>
          <p:cNvSpPr/>
          <p:nvPr/>
        </p:nvSpPr>
        <p:spPr>
          <a:xfrm>
            <a:off x="1257716" y="5572140"/>
            <a:ext cx="74576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3</a:t>
            </a:r>
            <a:endParaRPr lang="it-IT" dirty="0"/>
          </a:p>
        </p:txBody>
      </p:sp>
      <p:sp>
        <p:nvSpPr>
          <p:cNvPr id="86" name="Ovale 85"/>
          <p:cNvSpPr/>
          <p:nvPr/>
        </p:nvSpPr>
        <p:spPr>
          <a:xfrm>
            <a:off x="1357290" y="3357562"/>
            <a:ext cx="7000924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Ovale 86"/>
          <p:cNvSpPr/>
          <p:nvPr/>
        </p:nvSpPr>
        <p:spPr>
          <a:xfrm>
            <a:off x="142876" y="3429000"/>
            <a:ext cx="785786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8" name="CasellaDiTesto 87"/>
          <p:cNvSpPr txBox="1"/>
          <p:nvPr/>
        </p:nvSpPr>
        <p:spPr>
          <a:xfrm>
            <a:off x="1000100" y="1500174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valore</a:t>
            </a:r>
            <a:endParaRPr lang="it-IT" dirty="0"/>
          </a:p>
        </p:txBody>
      </p:sp>
      <p:sp>
        <p:nvSpPr>
          <p:cNvPr id="89" name="CasellaDiTesto 88"/>
          <p:cNvSpPr txBox="1"/>
          <p:nvPr/>
        </p:nvSpPr>
        <p:spPr>
          <a:xfrm>
            <a:off x="1000100" y="1142984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indirizzo</a:t>
            </a:r>
            <a:endParaRPr lang="it-IT" dirty="0"/>
          </a:p>
        </p:txBody>
      </p:sp>
      <p:cxnSp>
        <p:nvCxnSpPr>
          <p:cNvPr id="91" name="Forma 90"/>
          <p:cNvCxnSpPr>
            <a:stCxn id="89" idx="1"/>
            <a:endCxn id="87" idx="1"/>
          </p:cNvCxnSpPr>
          <p:nvPr/>
        </p:nvCxnSpPr>
        <p:spPr>
          <a:xfrm rot="10800000" flipV="1">
            <a:off x="257952" y="1373817"/>
            <a:ext cx="742148" cy="211795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Forma 92"/>
          <p:cNvCxnSpPr>
            <a:stCxn id="88" idx="3"/>
            <a:endCxn id="86" idx="0"/>
          </p:cNvCxnSpPr>
          <p:nvPr/>
        </p:nvCxnSpPr>
        <p:spPr>
          <a:xfrm>
            <a:off x="1952605" y="1731007"/>
            <a:ext cx="2905147" cy="1626555"/>
          </a:xfrm>
          <a:prstGeom prst="bentConnector2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Organizzazione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memoria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NOI CODIFICHIAMO CON NUMERI BINARI</a:t>
            </a:r>
          </a:p>
          <a:p>
            <a:pPr algn="ctr">
              <a:buNone/>
            </a:pPr>
            <a:r>
              <a:rPr lang="it-IT" b="1" i="1" dirty="0" smtClean="0"/>
              <a:t>QUINDI</a:t>
            </a:r>
          </a:p>
          <a:p>
            <a:r>
              <a:rPr lang="it-IT" dirty="0" smtClean="0"/>
              <a:t>BIT = </a:t>
            </a:r>
            <a:r>
              <a:rPr lang="it-IT" dirty="0" err="1" smtClean="0"/>
              <a:t>spazietto</a:t>
            </a:r>
            <a:r>
              <a:rPr lang="it-IT" dirty="0" smtClean="0"/>
              <a:t> che può </a:t>
            </a:r>
            <a:r>
              <a:rPr lang="it-IT" dirty="0" err="1" smtClean="0"/>
              <a:t>conenere</a:t>
            </a:r>
            <a:r>
              <a:rPr lang="it-IT" dirty="0" smtClean="0"/>
              <a:t> o 0 o 1</a:t>
            </a:r>
          </a:p>
          <a:p>
            <a:r>
              <a:rPr lang="it-IT" dirty="0" smtClean="0"/>
              <a:t>PAROLA = sequenza di k BIT</a:t>
            </a:r>
          </a:p>
          <a:p>
            <a:r>
              <a:rPr lang="it-IT" dirty="0" smtClean="0"/>
              <a:t>BYTE = parola principe, ovvero sequenza di 8 BIT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Che effetti ha sulla memoria?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Organizzazione</a:t>
            </a:r>
            <a:r>
              <a:rPr lang="en-US" sz="2800" dirty="0" smtClean="0"/>
              <a:t> </a:t>
            </a:r>
            <a:r>
              <a:rPr lang="en-US" sz="2800" dirty="0" err="1" smtClean="0"/>
              <a:t>della</a:t>
            </a:r>
            <a:r>
              <a:rPr lang="en-US" sz="2800" dirty="0" smtClean="0"/>
              <a:t> </a:t>
            </a:r>
            <a:r>
              <a:rPr lang="en-US" sz="2800" dirty="0" err="1" smtClean="0"/>
              <a:t>memoria</a:t>
            </a:r>
            <a:endParaRPr lang="en-US" sz="28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Unita</a:t>
            </a:r>
            <a:r>
              <a:rPr lang="en-US" dirty="0" smtClean="0"/>
              <a:t>’ </a:t>
            </a:r>
            <a:r>
              <a:rPr lang="en-US" dirty="0" err="1" smtClean="0"/>
              <a:t>atomica</a:t>
            </a:r>
            <a:r>
              <a:rPr lang="en-US" dirty="0" smtClean="0"/>
              <a:t>, </a:t>
            </a:r>
            <a:r>
              <a:rPr lang="en-US" i="1" dirty="0" smtClean="0"/>
              <a:t>bit</a:t>
            </a:r>
            <a:endParaRPr lang="en-US" dirty="0" smtClean="0"/>
          </a:p>
          <a:p>
            <a:pPr eaLnBrk="1" hangingPunct="1"/>
            <a:r>
              <a:rPr lang="en-US" dirty="0" err="1" smtClean="0"/>
              <a:t>Cella</a:t>
            </a:r>
            <a:r>
              <a:rPr lang="en-US" dirty="0" smtClean="0"/>
              <a:t> (o </a:t>
            </a:r>
            <a:r>
              <a:rPr lang="en-US" i="1" dirty="0" err="1" smtClean="0"/>
              <a:t>Parola</a:t>
            </a:r>
            <a:r>
              <a:rPr lang="en-US" dirty="0" smtClean="0"/>
              <a:t>)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1468438" y="2286000"/>
            <a:ext cx="6913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m-1     m-2     m-3                     3          2          1          0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31900" y="2670175"/>
            <a:ext cx="7454900" cy="3702050"/>
            <a:chOff x="776" y="1682"/>
            <a:chExt cx="4696" cy="2332"/>
          </a:xfrm>
        </p:grpSpPr>
        <p:grpSp>
          <p:nvGrpSpPr>
            <p:cNvPr id="21524" name="Group 6"/>
            <p:cNvGrpSpPr>
              <a:grpSpLocks/>
            </p:cNvGrpSpPr>
            <p:nvPr/>
          </p:nvGrpSpPr>
          <p:grpSpPr bwMode="auto">
            <a:xfrm>
              <a:off x="776" y="1682"/>
              <a:ext cx="4696" cy="442"/>
              <a:chOff x="672" y="1681"/>
              <a:chExt cx="5040" cy="482"/>
            </a:xfrm>
          </p:grpSpPr>
          <p:grpSp>
            <p:nvGrpSpPr>
              <p:cNvPr id="21573" name="Group 7"/>
              <p:cNvGrpSpPr>
                <a:grpSpLocks/>
              </p:cNvGrpSpPr>
              <p:nvPr/>
            </p:nvGrpSpPr>
            <p:grpSpPr bwMode="auto">
              <a:xfrm flipH="1">
                <a:off x="672" y="1705"/>
                <a:ext cx="4416" cy="432"/>
                <a:chOff x="672" y="1730"/>
                <a:chExt cx="4416" cy="432"/>
              </a:xfrm>
            </p:grpSpPr>
            <p:sp>
              <p:nvSpPr>
                <p:cNvPr id="21578" name="Rectangle 8"/>
                <p:cNvSpPr>
                  <a:spLocks noChangeArrowheads="1"/>
                </p:cNvSpPr>
                <p:nvPr/>
              </p:nvSpPr>
              <p:spPr bwMode="auto">
                <a:xfrm>
                  <a:off x="672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79" name="Rectangle 9"/>
                <p:cNvSpPr>
                  <a:spLocks noChangeArrowheads="1"/>
                </p:cNvSpPr>
                <p:nvPr/>
              </p:nvSpPr>
              <p:spPr bwMode="auto">
                <a:xfrm>
                  <a:off x="1296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80" name="Rectangle 10"/>
                <p:cNvSpPr>
                  <a:spLocks noChangeArrowheads="1"/>
                </p:cNvSpPr>
                <p:nvPr/>
              </p:nvSpPr>
              <p:spPr bwMode="auto">
                <a:xfrm>
                  <a:off x="1920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81" name="Rectangle 11"/>
                <p:cNvSpPr>
                  <a:spLocks noChangeArrowheads="1"/>
                </p:cNvSpPr>
                <p:nvPr/>
              </p:nvSpPr>
              <p:spPr bwMode="auto">
                <a:xfrm>
                  <a:off x="4464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82" name="Line 12"/>
                <p:cNvSpPr>
                  <a:spLocks noChangeShapeType="1"/>
                </p:cNvSpPr>
                <p:nvPr/>
              </p:nvSpPr>
              <p:spPr bwMode="auto">
                <a:xfrm>
                  <a:off x="2544" y="1730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83" name="Line 13"/>
                <p:cNvSpPr>
                  <a:spLocks noChangeShapeType="1"/>
                </p:cNvSpPr>
                <p:nvPr/>
              </p:nvSpPr>
              <p:spPr bwMode="auto">
                <a:xfrm>
                  <a:off x="2544" y="2162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1574" name="Text Box 14"/>
              <p:cNvSpPr txBox="1">
                <a:spLocks noChangeArrowheads="1"/>
              </p:cNvSpPr>
              <p:nvPr/>
            </p:nvSpPr>
            <p:spPr bwMode="auto">
              <a:xfrm>
                <a:off x="2568" y="1681"/>
                <a:ext cx="726" cy="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4000"/>
                  <a:t>.  .  .</a:t>
                </a:r>
                <a:endParaRPr lang="en-US"/>
              </a:p>
            </p:txBody>
          </p:sp>
          <p:sp>
            <p:nvSpPr>
              <p:cNvPr id="21575" name="Rectangle 15"/>
              <p:cNvSpPr>
                <a:spLocks noChangeArrowheads="1"/>
              </p:cNvSpPr>
              <p:nvPr/>
            </p:nvSpPr>
            <p:spPr bwMode="auto">
              <a:xfrm>
                <a:off x="1920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76" name="Rectangle 16"/>
              <p:cNvSpPr>
                <a:spLocks noChangeArrowheads="1"/>
              </p:cNvSpPr>
              <p:nvPr/>
            </p:nvSpPr>
            <p:spPr bwMode="auto">
              <a:xfrm>
                <a:off x="5088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77" name="Rectangle 17"/>
              <p:cNvSpPr>
                <a:spLocks noChangeArrowheads="1"/>
              </p:cNvSpPr>
              <p:nvPr/>
            </p:nvSpPr>
            <p:spPr bwMode="auto">
              <a:xfrm>
                <a:off x="1296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1525" name="Group 18"/>
            <p:cNvGrpSpPr>
              <a:grpSpLocks/>
            </p:cNvGrpSpPr>
            <p:nvPr/>
          </p:nvGrpSpPr>
          <p:grpSpPr bwMode="auto">
            <a:xfrm>
              <a:off x="776" y="2074"/>
              <a:ext cx="4696" cy="442"/>
              <a:chOff x="672" y="1680"/>
              <a:chExt cx="5040" cy="482"/>
            </a:xfrm>
          </p:grpSpPr>
          <p:grpSp>
            <p:nvGrpSpPr>
              <p:cNvPr id="21562" name="Group 19"/>
              <p:cNvGrpSpPr>
                <a:grpSpLocks/>
              </p:cNvGrpSpPr>
              <p:nvPr/>
            </p:nvGrpSpPr>
            <p:grpSpPr bwMode="auto">
              <a:xfrm flipH="1">
                <a:off x="672" y="1705"/>
                <a:ext cx="4416" cy="432"/>
                <a:chOff x="672" y="1730"/>
                <a:chExt cx="4416" cy="432"/>
              </a:xfrm>
            </p:grpSpPr>
            <p:sp>
              <p:nvSpPr>
                <p:cNvPr id="21567" name="Rectangle 20"/>
                <p:cNvSpPr>
                  <a:spLocks noChangeArrowheads="1"/>
                </p:cNvSpPr>
                <p:nvPr/>
              </p:nvSpPr>
              <p:spPr bwMode="auto">
                <a:xfrm>
                  <a:off x="672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68" name="Rectangle 21"/>
                <p:cNvSpPr>
                  <a:spLocks noChangeArrowheads="1"/>
                </p:cNvSpPr>
                <p:nvPr/>
              </p:nvSpPr>
              <p:spPr bwMode="auto">
                <a:xfrm>
                  <a:off x="1296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69" name="Rectangle 22"/>
                <p:cNvSpPr>
                  <a:spLocks noChangeArrowheads="1"/>
                </p:cNvSpPr>
                <p:nvPr/>
              </p:nvSpPr>
              <p:spPr bwMode="auto">
                <a:xfrm>
                  <a:off x="1920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70" name="Rectangle 23"/>
                <p:cNvSpPr>
                  <a:spLocks noChangeArrowheads="1"/>
                </p:cNvSpPr>
                <p:nvPr/>
              </p:nvSpPr>
              <p:spPr bwMode="auto">
                <a:xfrm>
                  <a:off x="4464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71" name="Line 24"/>
                <p:cNvSpPr>
                  <a:spLocks noChangeShapeType="1"/>
                </p:cNvSpPr>
                <p:nvPr/>
              </p:nvSpPr>
              <p:spPr bwMode="auto">
                <a:xfrm>
                  <a:off x="2544" y="1730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72" name="Line 25"/>
                <p:cNvSpPr>
                  <a:spLocks noChangeShapeType="1"/>
                </p:cNvSpPr>
                <p:nvPr/>
              </p:nvSpPr>
              <p:spPr bwMode="auto">
                <a:xfrm>
                  <a:off x="2544" y="2162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1563" name="Text Box 26"/>
              <p:cNvSpPr txBox="1">
                <a:spLocks noChangeArrowheads="1"/>
              </p:cNvSpPr>
              <p:nvPr/>
            </p:nvSpPr>
            <p:spPr bwMode="auto">
              <a:xfrm>
                <a:off x="2568" y="1680"/>
                <a:ext cx="726" cy="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4000"/>
                  <a:t>.  .  .</a:t>
                </a:r>
                <a:endParaRPr lang="en-US"/>
              </a:p>
            </p:txBody>
          </p:sp>
          <p:sp>
            <p:nvSpPr>
              <p:cNvPr id="21564" name="Rectangle 27"/>
              <p:cNvSpPr>
                <a:spLocks noChangeArrowheads="1"/>
              </p:cNvSpPr>
              <p:nvPr/>
            </p:nvSpPr>
            <p:spPr bwMode="auto">
              <a:xfrm>
                <a:off x="1920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65" name="Rectangle 28"/>
              <p:cNvSpPr>
                <a:spLocks noChangeArrowheads="1"/>
              </p:cNvSpPr>
              <p:nvPr/>
            </p:nvSpPr>
            <p:spPr bwMode="auto">
              <a:xfrm>
                <a:off x="5088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66" name="Rectangle 29"/>
              <p:cNvSpPr>
                <a:spLocks noChangeArrowheads="1"/>
              </p:cNvSpPr>
              <p:nvPr/>
            </p:nvSpPr>
            <p:spPr bwMode="auto">
              <a:xfrm>
                <a:off x="1296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1526" name="Group 30"/>
            <p:cNvGrpSpPr>
              <a:grpSpLocks/>
            </p:cNvGrpSpPr>
            <p:nvPr/>
          </p:nvGrpSpPr>
          <p:grpSpPr bwMode="auto">
            <a:xfrm>
              <a:off x="776" y="2471"/>
              <a:ext cx="4696" cy="442"/>
              <a:chOff x="672" y="1681"/>
              <a:chExt cx="5040" cy="482"/>
            </a:xfrm>
          </p:grpSpPr>
          <p:grpSp>
            <p:nvGrpSpPr>
              <p:cNvPr id="21551" name="Group 31"/>
              <p:cNvGrpSpPr>
                <a:grpSpLocks/>
              </p:cNvGrpSpPr>
              <p:nvPr/>
            </p:nvGrpSpPr>
            <p:grpSpPr bwMode="auto">
              <a:xfrm flipH="1">
                <a:off x="672" y="1705"/>
                <a:ext cx="4416" cy="432"/>
                <a:chOff x="672" y="1730"/>
                <a:chExt cx="4416" cy="432"/>
              </a:xfrm>
            </p:grpSpPr>
            <p:sp>
              <p:nvSpPr>
                <p:cNvPr id="21556" name="Rectangle 32"/>
                <p:cNvSpPr>
                  <a:spLocks noChangeArrowheads="1"/>
                </p:cNvSpPr>
                <p:nvPr/>
              </p:nvSpPr>
              <p:spPr bwMode="auto">
                <a:xfrm>
                  <a:off x="672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57" name="Rectangle 33"/>
                <p:cNvSpPr>
                  <a:spLocks noChangeArrowheads="1"/>
                </p:cNvSpPr>
                <p:nvPr/>
              </p:nvSpPr>
              <p:spPr bwMode="auto">
                <a:xfrm>
                  <a:off x="1296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58" name="Rectangle 34"/>
                <p:cNvSpPr>
                  <a:spLocks noChangeArrowheads="1"/>
                </p:cNvSpPr>
                <p:nvPr/>
              </p:nvSpPr>
              <p:spPr bwMode="auto">
                <a:xfrm>
                  <a:off x="1920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59" name="Rectangle 35"/>
                <p:cNvSpPr>
                  <a:spLocks noChangeArrowheads="1"/>
                </p:cNvSpPr>
                <p:nvPr/>
              </p:nvSpPr>
              <p:spPr bwMode="auto">
                <a:xfrm>
                  <a:off x="4464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60" name="Line 36"/>
                <p:cNvSpPr>
                  <a:spLocks noChangeShapeType="1"/>
                </p:cNvSpPr>
                <p:nvPr/>
              </p:nvSpPr>
              <p:spPr bwMode="auto">
                <a:xfrm>
                  <a:off x="2544" y="1730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61" name="Line 37"/>
                <p:cNvSpPr>
                  <a:spLocks noChangeShapeType="1"/>
                </p:cNvSpPr>
                <p:nvPr/>
              </p:nvSpPr>
              <p:spPr bwMode="auto">
                <a:xfrm>
                  <a:off x="2544" y="2162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1552" name="Text Box 38"/>
              <p:cNvSpPr txBox="1">
                <a:spLocks noChangeArrowheads="1"/>
              </p:cNvSpPr>
              <p:nvPr/>
            </p:nvSpPr>
            <p:spPr bwMode="auto">
              <a:xfrm>
                <a:off x="2568" y="1681"/>
                <a:ext cx="726" cy="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4000"/>
                  <a:t>.  .  .</a:t>
                </a:r>
                <a:endParaRPr lang="en-US"/>
              </a:p>
            </p:txBody>
          </p:sp>
          <p:sp>
            <p:nvSpPr>
              <p:cNvPr id="21553" name="Rectangle 39"/>
              <p:cNvSpPr>
                <a:spLocks noChangeArrowheads="1"/>
              </p:cNvSpPr>
              <p:nvPr/>
            </p:nvSpPr>
            <p:spPr bwMode="auto">
              <a:xfrm>
                <a:off x="1920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54" name="Rectangle 40"/>
              <p:cNvSpPr>
                <a:spLocks noChangeArrowheads="1"/>
              </p:cNvSpPr>
              <p:nvPr/>
            </p:nvSpPr>
            <p:spPr bwMode="auto">
              <a:xfrm>
                <a:off x="5088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55" name="Rectangle 41"/>
              <p:cNvSpPr>
                <a:spLocks noChangeArrowheads="1"/>
              </p:cNvSpPr>
              <p:nvPr/>
            </p:nvSpPr>
            <p:spPr bwMode="auto">
              <a:xfrm>
                <a:off x="1296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1527" name="Group 42"/>
            <p:cNvGrpSpPr>
              <a:grpSpLocks/>
            </p:cNvGrpSpPr>
            <p:nvPr/>
          </p:nvGrpSpPr>
          <p:grpSpPr bwMode="auto">
            <a:xfrm>
              <a:off x="776" y="3041"/>
              <a:ext cx="4696" cy="442"/>
              <a:chOff x="672" y="1681"/>
              <a:chExt cx="5040" cy="482"/>
            </a:xfrm>
          </p:grpSpPr>
          <p:grpSp>
            <p:nvGrpSpPr>
              <p:cNvPr id="21540" name="Group 43"/>
              <p:cNvGrpSpPr>
                <a:grpSpLocks/>
              </p:cNvGrpSpPr>
              <p:nvPr/>
            </p:nvGrpSpPr>
            <p:grpSpPr bwMode="auto">
              <a:xfrm flipH="1">
                <a:off x="672" y="1705"/>
                <a:ext cx="4416" cy="432"/>
                <a:chOff x="672" y="1730"/>
                <a:chExt cx="4416" cy="432"/>
              </a:xfrm>
            </p:grpSpPr>
            <p:sp>
              <p:nvSpPr>
                <p:cNvPr id="21545" name="Rectangle 44"/>
                <p:cNvSpPr>
                  <a:spLocks noChangeArrowheads="1"/>
                </p:cNvSpPr>
                <p:nvPr/>
              </p:nvSpPr>
              <p:spPr bwMode="auto">
                <a:xfrm>
                  <a:off x="672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46" name="Rectangle 45"/>
                <p:cNvSpPr>
                  <a:spLocks noChangeArrowheads="1"/>
                </p:cNvSpPr>
                <p:nvPr/>
              </p:nvSpPr>
              <p:spPr bwMode="auto">
                <a:xfrm>
                  <a:off x="1296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47" name="Rectangle 46"/>
                <p:cNvSpPr>
                  <a:spLocks noChangeArrowheads="1"/>
                </p:cNvSpPr>
                <p:nvPr/>
              </p:nvSpPr>
              <p:spPr bwMode="auto">
                <a:xfrm>
                  <a:off x="1920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48" name="Rectangle 47"/>
                <p:cNvSpPr>
                  <a:spLocks noChangeArrowheads="1"/>
                </p:cNvSpPr>
                <p:nvPr/>
              </p:nvSpPr>
              <p:spPr bwMode="auto">
                <a:xfrm>
                  <a:off x="4464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49" name="Line 48"/>
                <p:cNvSpPr>
                  <a:spLocks noChangeShapeType="1"/>
                </p:cNvSpPr>
                <p:nvPr/>
              </p:nvSpPr>
              <p:spPr bwMode="auto">
                <a:xfrm>
                  <a:off x="2544" y="1730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50" name="Line 49"/>
                <p:cNvSpPr>
                  <a:spLocks noChangeShapeType="1"/>
                </p:cNvSpPr>
                <p:nvPr/>
              </p:nvSpPr>
              <p:spPr bwMode="auto">
                <a:xfrm>
                  <a:off x="2544" y="2162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1541" name="Text Box 50"/>
              <p:cNvSpPr txBox="1">
                <a:spLocks noChangeArrowheads="1"/>
              </p:cNvSpPr>
              <p:nvPr/>
            </p:nvSpPr>
            <p:spPr bwMode="auto">
              <a:xfrm>
                <a:off x="2568" y="1681"/>
                <a:ext cx="726" cy="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4000"/>
                  <a:t>.  .  .</a:t>
                </a:r>
                <a:endParaRPr lang="en-US"/>
              </a:p>
            </p:txBody>
          </p:sp>
          <p:sp>
            <p:nvSpPr>
              <p:cNvPr id="21542" name="Rectangle 51"/>
              <p:cNvSpPr>
                <a:spLocks noChangeArrowheads="1"/>
              </p:cNvSpPr>
              <p:nvPr/>
            </p:nvSpPr>
            <p:spPr bwMode="auto">
              <a:xfrm>
                <a:off x="1920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43" name="Rectangle 52"/>
              <p:cNvSpPr>
                <a:spLocks noChangeArrowheads="1"/>
              </p:cNvSpPr>
              <p:nvPr/>
            </p:nvSpPr>
            <p:spPr bwMode="auto">
              <a:xfrm>
                <a:off x="5088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44" name="Rectangle 53"/>
              <p:cNvSpPr>
                <a:spLocks noChangeArrowheads="1"/>
              </p:cNvSpPr>
              <p:nvPr/>
            </p:nvSpPr>
            <p:spPr bwMode="auto">
              <a:xfrm>
                <a:off x="1296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1528" name="Group 54"/>
            <p:cNvGrpSpPr>
              <a:grpSpLocks/>
            </p:cNvGrpSpPr>
            <p:nvPr/>
          </p:nvGrpSpPr>
          <p:grpSpPr bwMode="auto">
            <a:xfrm>
              <a:off x="776" y="3572"/>
              <a:ext cx="4696" cy="442"/>
              <a:chOff x="672" y="1681"/>
              <a:chExt cx="5040" cy="482"/>
            </a:xfrm>
          </p:grpSpPr>
          <p:grpSp>
            <p:nvGrpSpPr>
              <p:cNvPr id="21529" name="Group 55"/>
              <p:cNvGrpSpPr>
                <a:grpSpLocks/>
              </p:cNvGrpSpPr>
              <p:nvPr/>
            </p:nvGrpSpPr>
            <p:grpSpPr bwMode="auto">
              <a:xfrm flipH="1">
                <a:off x="672" y="1705"/>
                <a:ext cx="4416" cy="432"/>
                <a:chOff x="672" y="1730"/>
                <a:chExt cx="4416" cy="432"/>
              </a:xfrm>
            </p:grpSpPr>
            <p:sp>
              <p:nvSpPr>
                <p:cNvPr id="21534" name="Rectangle 56"/>
                <p:cNvSpPr>
                  <a:spLocks noChangeArrowheads="1"/>
                </p:cNvSpPr>
                <p:nvPr/>
              </p:nvSpPr>
              <p:spPr bwMode="auto">
                <a:xfrm>
                  <a:off x="672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35" name="Rectangle 57"/>
                <p:cNvSpPr>
                  <a:spLocks noChangeArrowheads="1"/>
                </p:cNvSpPr>
                <p:nvPr/>
              </p:nvSpPr>
              <p:spPr bwMode="auto">
                <a:xfrm>
                  <a:off x="1296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36" name="Rectangle 58"/>
                <p:cNvSpPr>
                  <a:spLocks noChangeArrowheads="1"/>
                </p:cNvSpPr>
                <p:nvPr/>
              </p:nvSpPr>
              <p:spPr bwMode="auto">
                <a:xfrm>
                  <a:off x="1920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37" name="Rectangle 59"/>
                <p:cNvSpPr>
                  <a:spLocks noChangeArrowheads="1"/>
                </p:cNvSpPr>
                <p:nvPr/>
              </p:nvSpPr>
              <p:spPr bwMode="auto">
                <a:xfrm>
                  <a:off x="4464" y="1730"/>
                  <a:ext cx="624" cy="43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38" name="Line 60"/>
                <p:cNvSpPr>
                  <a:spLocks noChangeShapeType="1"/>
                </p:cNvSpPr>
                <p:nvPr/>
              </p:nvSpPr>
              <p:spPr bwMode="auto">
                <a:xfrm>
                  <a:off x="2544" y="1730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21539" name="Line 61"/>
                <p:cNvSpPr>
                  <a:spLocks noChangeShapeType="1"/>
                </p:cNvSpPr>
                <p:nvPr/>
              </p:nvSpPr>
              <p:spPr bwMode="auto">
                <a:xfrm>
                  <a:off x="2544" y="2162"/>
                  <a:ext cx="19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21530" name="Text Box 62"/>
              <p:cNvSpPr txBox="1">
                <a:spLocks noChangeArrowheads="1"/>
              </p:cNvSpPr>
              <p:nvPr/>
            </p:nvSpPr>
            <p:spPr bwMode="auto">
              <a:xfrm>
                <a:off x="2568" y="1681"/>
                <a:ext cx="726" cy="4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en-US" sz="4000"/>
                  <a:t>.  .  .</a:t>
                </a:r>
                <a:endParaRPr lang="en-US"/>
              </a:p>
            </p:txBody>
          </p:sp>
          <p:sp>
            <p:nvSpPr>
              <p:cNvPr id="21531" name="Rectangle 63"/>
              <p:cNvSpPr>
                <a:spLocks noChangeArrowheads="1"/>
              </p:cNvSpPr>
              <p:nvPr/>
            </p:nvSpPr>
            <p:spPr bwMode="auto">
              <a:xfrm>
                <a:off x="1920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32" name="Rectangle 64"/>
              <p:cNvSpPr>
                <a:spLocks noChangeArrowheads="1"/>
              </p:cNvSpPr>
              <p:nvPr/>
            </p:nvSpPr>
            <p:spPr bwMode="auto">
              <a:xfrm>
                <a:off x="5088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33" name="Rectangle 65"/>
              <p:cNvSpPr>
                <a:spLocks noChangeArrowheads="1"/>
              </p:cNvSpPr>
              <p:nvPr/>
            </p:nvSpPr>
            <p:spPr bwMode="auto">
              <a:xfrm>
                <a:off x="1296" y="1705"/>
                <a:ext cx="624" cy="4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13" name="Group 66"/>
          <p:cNvGrpSpPr>
            <a:grpSpLocks/>
          </p:cNvGrpSpPr>
          <p:nvPr/>
        </p:nvGrpSpPr>
        <p:grpSpPr bwMode="auto">
          <a:xfrm>
            <a:off x="1524000" y="4946650"/>
            <a:ext cx="6819900" cy="457200"/>
            <a:chOff x="960" y="3116"/>
            <a:chExt cx="4296" cy="288"/>
          </a:xfrm>
        </p:grpSpPr>
        <p:sp>
          <p:nvSpPr>
            <p:cNvPr id="21522" name="Rectangle 67"/>
            <p:cNvSpPr>
              <a:spLocks noChangeArrowheads="1"/>
            </p:cNvSpPr>
            <p:nvPr/>
          </p:nvSpPr>
          <p:spPr bwMode="auto">
            <a:xfrm>
              <a:off x="3316" y="3116"/>
              <a:ext cx="19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1          0          1          0</a:t>
              </a:r>
            </a:p>
          </p:txBody>
        </p:sp>
        <p:sp>
          <p:nvSpPr>
            <p:cNvPr id="21523" name="Rectangle 68"/>
            <p:cNvSpPr>
              <a:spLocks noChangeArrowheads="1"/>
            </p:cNvSpPr>
            <p:nvPr/>
          </p:nvSpPr>
          <p:spPr bwMode="auto">
            <a:xfrm>
              <a:off x="960" y="3116"/>
              <a:ext cx="15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0          0          0    </a:t>
              </a:r>
            </a:p>
          </p:txBody>
        </p:sp>
      </p:grpSp>
      <p:grpSp>
        <p:nvGrpSpPr>
          <p:cNvPr id="14" name="Group 69"/>
          <p:cNvGrpSpPr>
            <a:grpSpLocks/>
          </p:cNvGrpSpPr>
          <p:nvPr/>
        </p:nvGrpSpPr>
        <p:grpSpPr bwMode="auto">
          <a:xfrm>
            <a:off x="50800" y="2819400"/>
            <a:ext cx="1250950" cy="3302000"/>
            <a:chOff x="32" y="1776"/>
            <a:chExt cx="788" cy="2080"/>
          </a:xfrm>
        </p:grpSpPr>
        <p:sp>
          <p:nvSpPr>
            <p:cNvPr id="21515" name="Rectangle 70"/>
            <p:cNvSpPr>
              <a:spLocks noChangeArrowheads="1"/>
            </p:cNvSpPr>
            <p:nvPr/>
          </p:nvSpPr>
          <p:spPr bwMode="auto">
            <a:xfrm>
              <a:off x="32" y="1776"/>
              <a:ext cx="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0000000</a:t>
              </a:r>
            </a:p>
          </p:txBody>
        </p:sp>
        <p:sp>
          <p:nvSpPr>
            <p:cNvPr id="21516" name="Rectangle 71"/>
            <p:cNvSpPr>
              <a:spLocks noChangeArrowheads="1"/>
            </p:cNvSpPr>
            <p:nvPr/>
          </p:nvSpPr>
          <p:spPr bwMode="auto">
            <a:xfrm>
              <a:off x="32" y="2160"/>
              <a:ext cx="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0000001</a:t>
              </a:r>
            </a:p>
          </p:txBody>
        </p:sp>
        <p:sp>
          <p:nvSpPr>
            <p:cNvPr id="21517" name="Rectangle 72"/>
            <p:cNvSpPr>
              <a:spLocks noChangeArrowheads="1"/>
            </p:cNvSpPr>
            <p:nvPr/>
          </p:nvSpPr>
          <p:spPr bwMode="auto">
            <a:xfrm>
              <a:off x="32" y="2592"/>
              <a:ext cx="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0000010</a:t>
              </a:r>
            </a:p>
          </p:txBody>
        </p:sp>
        <p:sp>
          <p:nvSpPr>
            <p:cNvPr id="21518" name="Rectangle 73"/>
            <p:cNvSpPr>
              <a:spLocks noChangeArrowheads="1"/>
            </p:cNvSpPr>
            <p:nvPr/>
          </p:nvSpPr>
          <p:spPr bwMode="auto">
            <a:xfrm>
              <a:off x="32" y="3072"/>
              <a:ext cx="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0010011</a:t>
              </a:r>
            </a:p>
          </p:txBody>
        </p:sp>
        <p:sp>
          <p:nvSpPr>
            <p:cNvPr id="21519" name="Rectangle 74"/>
            <p:cNvSpPr>
              <a:spLocks noChangeArrowheads="1"/>
            </p:cNvSpPr>
            <p:nvPr/>
          </p:nvSpPr>
          <p:spPr bwMode="auto">
            <a:xfrm>
              <a:off x="32" y="3568"/>
              <a:ext cx="7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1111111</a:t>
              </a:r>
            </a:p>
          </p:txBody>
        </p:sp>
        <p:sp>
          <p:nvSpPr>
            <p:cNvPr id="21520" name="Text Box 75"/>
            <p:cNvSpPr txBox="1">
              <a:spLocks noChangeArrowheads="1"/>
            </p:cNvSpPr>
            <p:nvPr/>
          </p:nvSpPr>
          <p:spPr bwMode="auto">
            <a:xfrm>
              <a:off x="296" y="2714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...</a:t>
              </a:r>
            </a:p>
          </p:txBody>
        </p:sp>
        <p:sp>
          <p:nvSpPr>
            <p:cNvPr id="21521" name="Text Box 76"/>
            <p:cNvSpPr txBox="1">
              <a:spLocks noChangeArrowheads="1"/>
            </p:cNvSpPr>
            <p:nvPr/>
          </p:nvSpPr>
          <p:spPr bwMode="auto">
            <a:xfrm>
              <a:off x="296" y="3264"/>
              <a:ext cx="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...</a:t>
              </a:r>
            </a:p>
          </p:txBody>
        </p:sp>
      </p:grpSp>
      <p:grpSp>
        <p:nvGrpSpPr>
          <p:cNvPr id="15" name="Group 77"/>
          <p:cNvGrpSpPr>
            <a:grpSpLocks/>
          </p:cNvGrpSpPr>
          <p:nvPr/>
        </p:nvGrpSpPr>
        <p:grpSpPr bwMode="auto">
          <a:xfrm>
            <a:off x="165100" y="5257800"/>
            <a:ext cx="8140700" cy="127000"/>
            <a:chOff x="104" y="3312"/>
            <a:chExt cx="5128" cy="80"/>
          </a:xfrm>
        </p:grpSpPr>
        <p:sp>
          <p:nvSpPr>
            <p:cNvPr id="21513" name="Line 78"/>
            <p:cNvSpPr>
              <a:spLocks noChangeShapeType="1"/>
            </p:cNvSpPr>
            <p:nvPr/>
          </p:nvSpPr>
          <p:spPr bwMode="auto">
            <a:xfrm>
              <a:off x="1056" y="3392"/>
              <a:ext cx="4176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14" name="Line 79"/>
            <p:cNvSpPr>
              <a:spLocks noChangeShapeType="1"/>
            </p:cNvSpPr>
            <p:nvPr/>
          </p:nvSpPr>
          <p:spPr bwMode="auto">
            <a:xfrm>
              <a:off x="104" y="3312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Ricapitoliamo puntate precedenti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Cosa abbiamo a disposizione: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Concetto di algoritmo (con eventuale parametrizzazione)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Rappresentazione dell’informazione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Cosa abbiamo capito: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Dato un algoritmo e una buona rappresentazione dei “dati” che deve trattare possiamo costruire una macchina che risolve il nostro problema o esegue un compito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Cosa manca?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Come passiamo ad un risolutore generale di problemi?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Organizzazione della memoria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Proprietà</a:t>
            </a:r>
            <a:endParaRPr lang="en-US" sz="2400" smtClean="0"/>
          </a:p>
          <a:p>
            <a:pPr lvl="1" eaLnBrk="1" hangingPunct="1"/>
            <a:endParaRPr lang="en-US" sz="2000" smtClean="0"/>
          </a:p>
          <a:p>
            <a:pPr lvl="1" eaLnBrk="1" hangingPunct="1"/>
            <a:r>
              <a:rPr lang="en-US" smtClean="0"/>
              <a:t>Dimensione, o </a:t>
            </a:r>
            <a:r>
              <a:rPr lang="en-US" i="1" smtClean="0"/>
              <a:t>Spazio di Indirizzamento</a:t>
            </a:r>
          </a:p>
          <a:p>
            <a:pPr lvl="2" eaLnBrk="1" hangingPunct="1"/>
            <a:r>
              <a:rPr lang="en-US" smtClean="0"/>
              <a:t>i.e. </a:t>
            </a:r>
            <a:r>
              <a:rPr lang="en-US" b="1" smtClean="0"/>
              <a:t>numero delle celle</a:t>
            </a:r>
            <a:r>
              <a:rPr lang="en-US" smtClean="0"/>
              <a:t> N</a:t>
            </a:r>
            <a:endParaRPr lang="en-US" i="1" smtClean="0"/>
          </a:p>
          <a:p>
            <a:pPr lvl="1" eaLnBrk="1" hangingPunct="1"/>
            <a:endParaRPr lang="en-US" i="1" smtClean="0"/>
          </a:p>
          <a:p>
            <a:pPr lvl="1" eaLnBrk="1" hangingPunct="1"/>
            <a:r>
              <a:rPr lang="en-US" i="1" smtClean="0"/>
              <a:t>Tempo d’accesso</a:t>
            </a:r>
          </a:p>
          <a:p>
            <a:pPr lvl="2" eaLnBrk="1" hangingPunct="1"/>
            <a:r>
              <a:rPr lang="en-US" smtClean="0"/>
              <a:t>i.e. intervallo di trsferimento da/a memoria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Organizzazione della memoria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Per una memoria di dimensione </a:t>
            </a:r>
            <a:r>
              <a:rPr lang="en-US" i="1" smtClean="0"/>
              <a:t>K</a:t>
            </a:r>
            <a:r>
              <a:rPr lang="en-US" smtClean="0"/>
              <a:t> (cioe’ 	     </a:t>
            </a:r>
            <a:r>
              <a:rPr lang="en-US" i="1" smtClean="0"/>
              <a:t>K</a:t>
            </a:r>
            <a:r>
              <a:rPr lang="en-US" smtClean="0"/>
              <a:t> celle disponibili) ho bisogno di un numero </a:t>
            </a:r>
            <a:r>
              <a:rPr lang="en-US" i="1" smtClean="0"/>
              <a:t>n</a:t>
            </a:r>
            <a:r>
              <a:rPr lang="en-US" smtClean="0"/>
              <a:t> di bit di indirizzamento tale che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</a:t>
            </a:r>
            <a:r>
              <a:rPr lang="en-US" i="1" baseline="30000" smtClean="0"/>
              <a:t>n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</a:t>
            </a:r>
            <a:r>
              <a:rPr lang="en-US" smtClean="0"/>
              <a:t> 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Per evitare ridondanze K e’ scelto tale che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2</a:t>
            </a:r>
            <a:r>
              <a:rPr lang="en-US" i="1" baseline="30000" smtClean="0"/>
              <a:t>n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=</a:t>
            </a:r>
            <a:r>
              <a:rPr lang="en-US" smtClean="0"/>
              <a:t> 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 </a:t>
            </a:r>
            <a:r>
              <a:rPr lang="en-US" sz="2400" b="1" smtClean="0"/>
              <a:t>byte</a:t>
            </a:r>
            <a:r>
              <a:rPr lang="en-US" sz="2400" smtClean="0"/>
              <a:t> = 8 </a:t>
            </a:r>
            <a:r>
              <a:rPr lang="en-US" sz="2400" b="1" smtClean="0"/>
              <a:t>bit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 </a:t>
            </a:r>
            <a:r>
              <a:rPr lang="en-US" sz="2400" i="1" smtClean="0"/>
              <a:t>kylobyte</a:t>
            </a:r>
            <a:r>
              <a:rPr lang="en-US" sz="2400" smtClean="0"/>
              <a:t> = 1 </a:t>
            </a:r>
            <a:r>
              <a:rPr lang="en-US" sz="2400" b="1" smtClean="0"/>
              <a:t>Kbyte</a:t>
            </a:r>
            <a:r>
              <a:rPr lang="en-US" sz="2400" smtClean="0"/>
              <a:t> = 2</a:t>
            </a:r>
            <a:r>
              <a:rPr lang="en-US" sz="2400" baseline="30000" smtClean="0"/>
              <a:t>10</a:t>
            </a:r>
            <a:r>
              <a:rPr lang="en-US" sz="2400" smtClean="0"/>
              <a:t> bytes = 1,024 bytes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 </a:t>
            </a:r>
            <a:r>
              <a:rPr lang="en-US" sz="2400" i="1" smtClean="0"/>
              <a:t>megabyte</a:t>
            </a:r>
            <a:r>
              <a:rPr lang="en-US" sz="2400" smtClean="0"/>
              <a:t> = 1 </a:t>
            </a:r>
            <a:r>
              <a:rPr lang="en-US" sz="2400" b="1" smtClean="0"/>
              <a:t>Mbyte</a:t>
            </a:r>
            <a:r>
              <a:rPr lang="en-US" sz="2400" smtClean="0"/>
              <a:t> = 2</a:t>
            </a:r>
            <a:r>
              <a:rPr lang="en-US" sz="2400" baseline="30000" smtClean="0"/>
              <a:t>20</a:t>
            </a:r>
            <a:r>
              <a:rPr lang="en-US" sz="2400" smtClean="0"/>
              <a:t> bytes 1,000,000 bytes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Operazioni nella memoria</a:t>
            </a:r>
          </a:p>
        </p:txBody>
      </p:sp>
      <p:sp>
        <p:nvSpPr>
          <p:cNvPr id="2355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1947863"/>
            <a:ext cx="2595562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Operazioni della Memoria</a:t>
            </a:r>
          </a:p>
        </p:txBody>
      </p:sp>
      <p:sp>
        <p:nvSpPr>
          <p:cNvPr id="4" name="Rettangolo 3"/>
          <p:cNvSpPr/>
          <p:nvPr/>
        </p:nvSpPr>
        <p:spPr>
          <a:xfrm>
            <a:off x="714375" y="1928813"/>
            <a:ext cx="3071813" cy="314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Memoria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57813" y="1928813"/>
            <a:ext cx="3071812" cy="314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CPU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Operazioni</a:t>
            </a:r>
            <a:r>
              <a:rPr lang="en-US" dirty="0" smtClean="0"/>
              <a:t> della </a:t>
            </a:r>
            <a:r>
              <a:rPr lang="en-US" dirty="0" err="1" smtClean="0"/>
              <a:t>Memoria</a:t>
            </a:r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/>
              <a:t>Lettura</a:t>
            </a:r>
            <a:r>
              <a:rPr lang="en-US" dirty="0" smtClean="0"/>
              <a:t> di un </a:t>
            </a:r>
            <a:r>
              <a:rPr lang="en-US" dirty="0" err="1" smtClean="0"/>
              <a:t>dato</a:t>
            </a:r>
            <a:r>
              <a:rPr lang="en-US" dirty="0" smtClean="0"/>
              <a:t> (</a:t>
            </a:r>
            <a:r>
              <a:rPr lang="en-US" i="1" dirty="0" smtClean="0"/>
              <a:t>fetch</a:t>
            </a:r>
            <a:r>
              <a:rPr lang="en-US" dirty="0" smtClean="0"/>
              <a:t>) 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		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Memoria</a:t>
            </a:r>
            <a:r>
              <a:rPr lang="en-US" sz="2400" dirty="0" smtClean="0"/>
              <a:t> a CPU</a:t>
            </a:r>
            <a:endParaRPr lang="en-US" dirty="0" smtClean="0"/>
          </a:p>
          <a:p>
            <a:pPr eaLnBrk="1" hangingPunct="1"/>
            <a:r>
              <a:rPr lang="en-US" i="1" dirty="0" err="1" smtClean="0"/>
              <a:t>Scrittura</a:t>
            </a:r>
            <a:r>
              <a:rPr lang="en-US" dirty="0" smtClean="0"/>
              <a:t> di un </a:t>
            </a:r>
            <a:r>
              <a:rPr lang="en-US" dirty="0" err="1" smtClean="0"/>
              <a:t>dato</a:t>
            </a:r>
            <a:r>
              <a:rPr lang="en-US" dirty="0" smtClean="0"/>
              <a:t> (</a:t>
            </a:r>
            <a:r>
              <a:rPr lang="en-US" i="1" dirty="0" smtClean="0"/>
              <a:t>store</a:t>
            </a:r>
            <a:r>
              <a:rPr lang="en-US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		</a:t>
            </a:r>
            <a:r>
              <a:rPr lang="en-US" sz="2400" dirty="0" err="1" smtClean="0"/>
              <a:t>da</a:t>
            </a:r>
            <a:r>
              <a:rPr lang="en-US" sz="2400" dirty="0" smtClean="0"/>
              <a:t> CPU a </a:t>
            </a:r>
            <a:r>
              <a:rPr lang="en-US" sz="2400" dirty="0" err="1" smtClean="0"/>
              <a:t>Memoria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2843808" y="2357264"/>
            <a:ext cx="1008111" cy="29523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39552" y="2348880"/>
            <a:ext cx="936104" cy="2952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6762044" y="2204864"/>
            <a:ext cx="864096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rgbClr val="3399FF"/>
                </a:solidFill>
                <a:latin typeface="+mj-lt"/>
                <a:ea typeface="+mj-ea"/>
                <a:cs typeface="+mj-cs"/>
              </a:rPr>
              <a:t>Operazioni</a:t>
            </a:r>
            <a:r>
              <a:rPr lang="en-US" sz="3200" dirty="0" smtClean="0">
                <a:solidFill>
                  <a:srgbClr val="3399FF"/>
                </a:solidFill>
                <a:latin typeface="+mj-lt"/>
                <a:ea typeface="+mj-ea"/>
                <a:cs typeface="+mj-cs"/>
              </a:rPr>
              <a:t> della </a:t>
            </a:r>
            <a:r>
              <a:rPr lang="en-US" sz="3200" dirty="0" err="1" smtClean="0">
                <a:solidFill>
                  <a:srgbClr val="3399FF"/>
                </a:solidFill>
                <a:latin typeface="+mj-lt"/>
                <a:ea typeface="+mj-ea"/>
                <a:cs typeface="+mj-cs"/>
              </a:rPr>
              <a:t>Memoria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2514092"/>
            <a:ext cx="978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Leggi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717413" y="2514092"/>
            <a:ext cx="1342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DATO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900966" y="2514092"/>
            <a:ext cx="3767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nella cella di memoria 56734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39552" y="3435387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Scrivi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691680" y="3435387"/>
            <a:ext cx="2248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DATO 345284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923928" y="3435387"/>
            <a:ext cx="3613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nella cella di memoria 4563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23528" y="5589240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Comando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2987824" y="558924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dato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588224" y="5445224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indirizzo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2" grpId="0" animBg="1"/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rgbClr val="3399FF"/>
                </a:solidFill>
                <a:latin typeface="+mj-lt"/>
                <a:ea typeface="+mj-ea"/>
                <a:cs typeface="+mj-cs"/>
              </a:rPr>
              <a:t>Operazioni</a:t>
            </a:r>
            <a:r>
              <a:rPr lang="en-US" sz="3200" dirty="0" smtClean="0">
                <a:solidFill>
                  <a:srgbClr val="3399FF"/>
                </a:solidFill>
                <a:latin typeface="+mj-lt"/>
                <a:ea typeface="+mj-ea"/>
                <a:cs typeface="+mj-cs"/>
              </a:rPr>
              <a:t> della </a:t>
            </a:r>
            <a:r>
              <a:rPr lang="en-US" sz="3200" dirty="0" err="1" smtClean="0">
                <a:solidFill>
                  <a:srgbClr val="3399FF"/>
                </a:solidFill>
                <a:latin typeface="+mj-lt"/>
                <a:ea typeface="+mj-ea"/>
                <a:cs typeface="+mj-cs"/>
              </a:rPr>
              <a:t>Memoria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100000"/>
              </a:spcBef>
              <a:buNone/>
            </a:pPr>
            <a:r>
              <a:rPr lang="en-US" dirty="0" err="1" smtClean="0"/>
              <a:t>Quindi</a:t>
            </a:r>
            <a:r>
              <a:rPr lang="en-US" dirty="0" smtClean="0"/>
              <a:t>…</a:t>
            </a:r>
          </a:p>
          <a:p>
            <a:pPr eaLnBrk="1" hangingPunct="1">
              <a:spcBef>
                <a:spcPct val="100000"/>
              </a:spcBef>
            </a:pPr>
            <a:r>
              <a:rPr lang="en-US" dirty="0" err="1" smtClean="0"/>
              <a:t>Canali</a:t>
            </a:r>
            <a:r>
              <a:rPr lang="en-US" dirty="0" smtClean="0"/>
              <a:t> di </a:t>
            </a:r>
            <a:r>
              <a:rPr lang="en-US" dirty="0" err="1" smtClean="0"/>
              <a:t>Comunicazione</a:t>
            </a:r>
            <a:r>
              <a:rPr lang="en-US" dirty="0" smtClean="0"/>
              <a:t> (</a:t>
            </a:r>
            <a:r>
              <a:rPr lang="en-US" i="1" dirty="0" smtClean="0"/>
              <a:t>bus</a:t>
            </a:r>
            <a:r>
              <a:rPr lang="en-US" dirty="0" smtClean="0"/>
              <a:t>)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err="1" smtClean="0"/>
              <a:t>Dati</a:t>
            </a:r>
            <a:endParaRPr lang="en-US" dirty="0" smtClean="0"/>
          </a:p>
          <a:p>
            <a:pPr lvl="1" eaLnBrk="1" hangingPunct="1">
              <a:spcBef>
                <a:spcPct val="0"/>
              </a:spcBef>
            </a:pPr>
            <a:r>
              <a:rPr lang="en-US" dirty="0" err="1" smtClean="0"/>
              <a:t>Indirizzi</a:t>
            </a:r>
            <a:endParaRPr lang="en-US" dirty="0" smtClean="0"/>
          </a:p>
          <a:p>
            <a:pPr lvl="1" eaLnBrk="1" hangingPunct="1">
              <a:spcBef>
                <a:spcPct val="0"/>
              </a:spcBef>
            </a:pPr>
            <a:r>
              <a:rPr lang="en-US" dirty="0" err="1" smtClean="0"/>
              <a:t>Controllo</a:t>
            </a:r>
            <a:r>
              <a:rPr lang="en-US" dirty="0" smtClean="0"/>
              <a:t> (</a:t>
            </a:r>
            <a:r>
              <a:rPr lang="en-US" dirty="0" err="1" smtClean="0"/>
              <a:t>Lettura</a:t>
            </a:r>
            <a:r>
              <a:rPr lang="en-US" dirty="0" smtClean="0"/>
              <a:t>/</a:t>
            </a:r>
            <a:r>
              <a:rPr lang="en-US" dirty="0" err="1" smtClean="0"/>
              <a:t>Scrittura</a:t>
            </a:r>
            <a:r>
              <a:rPr lang="en-US" dirty="0" smtClean="0"/>
              <a:t>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Canali di comunicazione</a:t>
            </a:r>
          </a:p>
        </p:txBody>
      </p:sp>
      <p:sp>
        <p:nvSpPr>
          <p:cNvPr id="4" name="Rettangolo 3"/>
          <p:cNvSpPr/>
          <p:nvPr/>
        </p:nvSpPr>
        <p:spPr>
          <a:xfrm>
            <a:off x="714375" y="1928813"/>
            <a:ext cx="3071813" cy="314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Memoria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57813" y="1928813"/>
            <a:ext cx="3071812" cy="314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CPU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3786188" y="2857500"/>
            <a:ext cx="1571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3786188" y="3498850"/>
            <a:ext cx="1571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786188" y="4141788"/>
            <a:ext cx="1571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2" name="CasellaDiTesto 9"/>
          <p:cNvSpPr txBox="1">
            <a:spLocks noChangeArrowheads="1"/>
          </p:cNvSpPr>
          <p:nvPr/>
        </p:nvSpPr>
        <p:spPr bwMode="auto">
          <a:xfrm>
            <a:off x="4146550" y="2357438"/>
            <a:ext cx="782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Dato</a:t>
            </a:r>
          </a:p>
        </p:txBody>
      </p:sp>
      <p:sp>
        <p:nvSpPr>
          <p:cNvPr id="26633" name="CasellaDiTesto 11"/>
          <p:cNvSpPr txBox="1">
            <a:spLocks noChangeArrowheads="1"/>
          </p:cNvSpPr>
          <p:nvPr/>
        </p:nvSpPr>
        <p:spPr bwMode="auto">
          <a:xfrm>
            <a:off x="3929063" y="3038475"/>
            <a:ext cx="1293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Indirizzo</a:t>
            </a:r>
          </a:p>
        </p:txBody>
      </p:sp>
      <p:sp>
        <p:nvSpPr>
          <p:cNvPr id="26634" name="CasellaDiTesto 12"/>
          <p:cNvSpPr txBox="1">
            <a:spLocks noChangeArrowheads="1"/>
          </p:cNvSpPr>
          <p:nvPr/>
        </p:nvSpPr>
        <p:spPr bwMode="auto">
          <a:xfrm>
            <a:off x="3857625" y="3714750"/>
            <a:ext cx="1381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Comando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Operazioni della Memoria</a:t>
            </a:r>
            <a:endParaRPr lang="en-US" i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i="1" smtClean="0"/>
          </a:p>
          <a:p>
            <a:pPr eaLnBrk="1" hangingPunct="1"/>
            <a:r>
              <a:rPr lang="en-US" i="1" smtClean="0"/>
              <a:t>Nella Lettura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La </a:t>
            </a:r>
            <a:r>
              <a:rPr lang="en-US" sz="2400" smtClean="0"/>
              <a:t>CPU mette a disposizione un </a:t>
            </a:r>
            <a:r>
              <a:rPr lang="en-US" sz="2400" b="1" smtClean="0"/>
              <a:t>indirizzo</a:t>
            </a:r>
            <a:endParaRPr lang="en-US" smtClean="0"/>
          </a:p>
          <a:p>
            <a:pPr eaLnBrk="1" hangingPunct="1"/>
            <a:endParaRPr lang="en-US" i="1" smtClean="0"/>
          </a:p>
          <a:p>
            <a:pPr eaLnBrk="1" hangingPunct="1"/>
            <a:r>
              <a:rPr lang="en-US" i="1" smtClean="0"/>
              <a:t>Nella Scrittura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 La </a:t>
            </a:r>
            <a:r>
              <a:rPr lang="en-US" sz="2400" smtClean="0"/>
              <a:t>CPU mette a disposizione un </a:t>
            </a:r>
            <a:r>
              <a:rPr lang="en-US" sz="2400" b="1" smtClean="0"/>
              <a:t>indirizzo</a:t>
            </a:r>
            <a:r>
              <a:rPr lang="en-US" sz="2400" smtClean="0"/>
              <a:t> ed un </a:t>
            </a:r>
            <a:r>
              <a:rPr lang="en-US" sz="2400" b="1" smtClean="0"/>
              <a:t>valore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Canali di comunicazione e registri</a:t>
            </a:r>
          </a:p>
        </p:txBody>
      </p:sp>
      <p:sp>
        <p:nvSpPr>
          <p:cNvPr id="4" name="Rettangolo 3"/>
          <p:cNvSpPr/>
          <p:nvPr/>
        </p:nvSpPr>
        <p:spPr>
          <a:xfrm>
            <a:off x="714375" y="1143000"/>
            <a:ext cx="3071813" cy="314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Memoria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57813" y="1143000"/>
            <a:ext cx="3071812" cy="314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CPU</a:t>
            </a:r>
          </a:p>
        </p:txBody>
      </p:sp>
      <p:cxnSp>
        <p:nvCxnSpPr>
          <p:cNvPr id="7" name="Connettore 1 6"/>
          <p:cNvCxnSpPr>
            <a:stCxn id="16" idx="3"/>
            <a:endCxn id="11" idx="1"/>
          </p:cNvCxnSpPr>
          <p:nvPr/>
        </p:nvCxnSpPr>
        <p:spPr>
          <a:xfrm>
            <a:off x="3714750" y="2030413"/>
            <a:ext cx="1714500" cy="1111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>
            <a:stCxn id="19" idx="3"/>
            <a:endCxn id="18" idx="1"/>
          </p:cNvCxnSpPr>
          <p:nvPr/>
        </p:nvCxnSpPr>
        <p:spPr>
          <a:xfrm>
            <a:off x="3714750" y="2684463"/>
            <a:ext cx="1714500" cy="127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>
            <a:stCxn id="23" idx="3"/>
            <a:endCxn id="22" idx="1"/>
          </p:cNvCxnSpPr>
          <p:nvPr/>
        </p:nvCxnSpPr>
        <p:spPr>
          <a:xfrm>
            <a:off x="3714750" y="3375025"/>
            <a:ext cx="1714500" cy="127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0" name="CasellaDiTesto 9"/>
          <p:cNvSpPr txBox="1">
            <a:spLocks noChangeArrowheads="1"/>
          </p:cNvSpPr>
          <p:nvPr/>
        </p:nvSpPr>
        <p:spPr bwMode="auto">
          <a:xfrm>
            <a:off x="4146550" y="1571625"/>
            <a:ext cx="782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Dato</a:t>
            </a:r>
          </a:p>
        </p:txBody>
      </p:sp>
      <p:sp>
        <p:nvSpPr>
          <p:cNvPr id="28681" name="CasellaDiTesto 11"/>
          <p:cNvSpPr txBox="1">
            <a:spLocks noChangeArrowheads="1"/>
          </p:cNvSpPr>
          <p:nvPr/>
        </p:nvSpPr>
        <p:spPr bwMode="auto">
          <a:xfrm>
            <a:off x="3929063" y="2252663"/>
            <a:ext cx="1293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Indirizzo</a:t>
            </a:r>
          </a:p>
        </p:txBody>
      </p:sp>
      <p:sp>
        <p:nvSpPr>
          <p:cNvPr id="28682" name="CasellaDiTesto 12"/>
          <p:cNvSpPr txBox="1">
            <a:spLocks noChangeArrowheads="1"/>
          </p:cNvSpPr>
          <p:nvPr/>
        </p:nvSpPr>
        <p:spPr bwMode="auto">
          <a:xfrm>
            <a:off x="3857625" y="2928938"/>
            <a:ext cx="1381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Comando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429250" y="1857375"/>
            <a:ext cx="785813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1800" dirty="0"/>
              <a:t>MBR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2928938" y="1844675"/>
            <a:ext cx="785812" cy="3698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it-IT" sz="18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5429250" y="2513013"/>
            <a:ext cx="785813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1800" dirty="0"/>
              <a:t>MAR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2928938" y="2500313"/>
            <a:ext cx="785812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it-IT" sz="18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5429250" y="3201988"/>
            <a:ext cx="785813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1800" dirty="0"/>
              <a:t>C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2928938" y="3190875"/>
            <a:ext cx="785812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it-IT" sz="1800" dirty="0"/>
          </a:p>
        </p:txBody>
      </p:sp>
      <p:sp>
        <p:nvSpPr>
          <p:cNvPr id="28689" name="Rettangolo 25"/>
          <p:cNvSpPr>
            <a:spLocks noChangeArrowheads="1"/>
          </p:cNvSpPr>
          <p:nvPr/>
        </p:nvSpPr>
        <p:spPr bwMode="auto">
          <a:xfrm>
            <a:off x="3786188" y="4714875"/>
            <a:ext cx="5000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r">
              <a:spcBef>
                <a:spcPct val="50000"/>
              </a:spcBef>
            </a:pPr>
            <a:r>
              <a:rPr lang="en-US" i="1"/>
              <a:t>Memory Address Register</a:t>
            </a:r>
            <a:r>
              <a:rPr lang="en-US"/>
              <a:t> (</a:t>
            </a:r>
            <a:r>
              <a:rPr lang="en-US" b="1"/>
              <a:t>MAR</a:t>
            </a:r>
            <a:r>
              <a:rPr lang="en-US"/>
              <a:t>)</a:t>
            </a:r>
          </a:p>
          <a:p>
            <a:pPr lvl="1" algn="r">
              <a:spcBef>
                <a:spcPct val="50000"/>
              </a:spcBef>
            </a:pPr>
            <a:r>
              <a:rPr lang="en-US" i="1"/>
              <a:t>Memory Buffer Register</a:t>
            </a:r>
            <a:r>
              <a:rPr lang="en-US"/>
              <a:t> (</a:t>
            </a:r>
            <a:r>
              <a:rPr lang="en-US" b="1"/>
              <a:t>MBR</a:t>
            </a:r>
            <a:r>
              <a:rPr lang="en-US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Idee Fondamentali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  <a:p>
            <a:pPr eaLnBrk="1" hangingPunct="1"/>
            <a:r>
              <a:rPr lang="it-IT" b="1" smtClean="0"/>
              <a:t>Algoritmo Vitale: </a:t>
            </a:r>
            <a:r>
              <a:rPr lang="it-IT" smtClean="0"/>
              <a:t>Si può pensare ad un algoritmo “vitale” che abbia come scopo quello di eseguire algoritmi </a:t>
            </a:r>
          </a:p>
          <a:p>
            <a:pPr eaLnBrk="1" hangingPunct="1"/>
            <a:r>
              <a:rPr lang="it-IT" b="1" smtClean="0"/>
              <a:t>Dati e algoritmi: </a:t>
            </a:r>
            <a:r>
              <a:rPr lang="it-IT" smtClean="0"/>
              <a:t>Un algoritmo scritto con una certa codifica può essere “dato” di un altro algoritmo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Memoria come funzione</a:t>
            </a:r>
          </a:p>
        </p:txBody>
      </p:sp>
      <p:sp>
        <p:nvSpPr>
          <p:cNvPr id="2969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it-IT" smtClean="0"/>
              <a:t>	La memoria </a:t>
            </a:r>
            <a:r>
              <a:rPr lang="it-IT" b="1" i="1" smtClean="0"/>
              <a:t>M </a:t>
            </a:r>
            <a:r>
              <a:rPr lang="it-IT" smtClean="0"/>
              <a:t>può essere vista come una funzione che porta gli indirizzi </a:t>
            </a:r>
            <a:r>
              <a:rPr lang="it-IT" b="1" i="1" smtClean="0"/>
              <a:t>MAR</a:t>
            </a:r>
            <a:r>
              <a:rPr lang="it-IT" smtClean="0"/>
              <a:t> agli spazi di memoria:</a:t>
            </a:r>
          </a:p>
          <a:p>
            <a:pPr>
              <a:buFontTx/>
              <a:buNone/>
            </a:pPr>
            <a:endParaRPr lang="it-IT" smtClean="0"/>
          </a:p>
          <a:p>
            <a:pPr>
              <a:buFontTx/>
              <a:buNone/>
            </a:pPr>
            <a:r>
              <a:rPr lang="it-IT" smtClean="0"/>
              <a:t>		</a:t>
            </a:r>
            <a:r>
              <a:rPr lang="it-IT" b="1" i="1" smtClean="0"/>
              <a:t>M(MAR)</a:t>
            </a:r>
            <a:r>
              <a:rPr lang="it-IT" smtClean="0"/>
              <a:t>  </a:t>
            </a:r>
          </a:p>
          <a:p>
            <a:pPr>
              <a:buFontTx/>
              <a:buNone/>
            </a:pPr>
            <a:r>
              <a:rPr lang="it-IT" smtClean="0"/>
              <a:t>	</a:t>
            </a:r>
          </a:p>
          <a:p>
            <a:pPr>
              <a:buFontTx/>
              <a:buNone/>
            </a:pPr>
            <a:r>
              <a:rPr lang="it-IT" smtClean="0"/>
              <a:t>	dove è lo spazio di memoria con indirizzo </a:t>
            </a:r>
            <a:r>
              <a:rPr lang="it-IT" b="1" smtClean="0"/>
              <a:t>MAR</a:t>
            </a:r>
            <a:endParaRPr lang="it-IT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Operazioni della Memoria</a:t>
            </a:r>
            <a:endParaRPr lang="en-US" i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Due registri gestiscono il traffico: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i="1" smtClean="0"/>
              <a:t>Memory Address Register</a:t>
            </a:r>
            <a:r>
              <a:rPr lang="en-US" smtClean="0"/>
              <a:t> (</a:t>
            </a:r>
            <a:r>
              <a:rPr lang="en-US" b="1" smtClean="0"/>
              <a:t>MAR</a:t>
            </a:r>
            <a:r>
              <a:rPr lang="en-US" smtClean="0"/>
              <a:t>) </a:t>
            </a:r>
          </a:p>
          <a:p>
            <a:pPr lvl="2" eaLnBrk="1" hangingPunct="1"/>
            <a:r>
              <a:rPr lang="en-US" smtClean="0"/>
              <a:t>contiene l’indirizzo della cella di memoria da cui eseguire la lettura/scrittura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i="1" smtClean="0"/>
              <a:t>Memory Buffer Register</a:t>
            </a:r>
            <a:r>
              <a:rPr lang="en-US" smtClean="0"/>
              <a:t> (</a:t>
            </a:r>
            <a:r>
              <a:rPr lang="en-US" b="1" smtClean="0"/>
              <a:t>MBR</a:t>
            </a:r>
            <a:r>
              <a:rPr lang="en-US" smtClean="0"/>
              <a:t>)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smtClean="0"/>
              <a:t>Scrittura: contiene il valore da memorizzare</a:t>
            </a:r>
          </a:p>
          <a:p>
            <a:pPr lvl="2" algn="ctr" eaLnBrk="1" hangingPunct="1">
              <a:buFontTx/>
              <a:buNone/>
            </a:pPr>
            <a:r>
              <a:rPr lang="en-US" smtClean="0"/>
              <a:t>M(MAR) </a:t>
            </a:r>
            <a:r>
              <a:rPr lang="en-US" smtClean="0">
                <a:sym typeface="Symbol" pitchFamily="18" charset="2"/>
              </a:rPr>
              <a:t> MBR</a:t>
            </a:r>
            <a:endParaRPr lang="en-US" smtClean="0"/>
          </a:p>
          <a:p>
            <a:pPr lvl="2" eaLnBrk="1" hangingPunct="1">
              <a:spcBef>
                <a:spcPct val="40000"/>
              </a:spcBef>
            </a:pPr>
            <a:r>
              <a:rPr lang="en-US" smtClean="0"/>
              <a:t>Lettura: riceve il valore della cella di indirizzo MAR</a:t>
            </a:r>
          </a:p>
          <a:p>
            <a:pPr lvl="2" algn="ctr" eaLnBrk="1" hangingPunct="1">
              <a:buFontTx/>
              <a:buNone/>
            </a:pPr>
            <a:r>
              <a:rPr lang="en-US" smtClean="0"/>
              <a:t>M(MAR) </a:t>
            </a:r>
            <a:r>
              <a:rPr lang="en-US" smtClean="0">
                <a:sym typeface="Symbol" pitchFamily="18" charset="2"/>
              </a:rPr>
              <a:t> MBR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Gerarchia della Memoria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Registri</a:t>
            </a:r>
          </a:p>
          <a:p>
            <a:pPr lvl="1" eaLnBrk="1" hangingPunct="1">
              <a:buFontTx/>
              <a:buNone/>
            </a:pPr>
            <a:r>
              <a:rPr lang="en-US" smtClean="0"/>
              <a:t>Veloci, Costosi</a:t>
            </a:r>
          </a:p>
          <a:p>
            <a:pPr eaLnBrk="1" hangingPunct="1">
              <a:buFontTx/>
              <a:buNone/>
            </a:pPr>
            <a:r>
              <a:rPr lang="en-US" smtClean="0"/>
              <a:t>RAM (Random Access Memory)</a:t>
            </a:r>
          </a:p>
          <a:p>
            <a:pPr lvl="1" eaLnBrk="1" hangingPunct="1">
              <a:buFontTx/>
              <a:buNone/>
            </a:pPr>
            <a:r>
              <a:rPr lang="en-US" smtClean="0"/>
              <a:t>Meno veloce, meno costosa</a:t>
            </a:r>
          </a:p>
          <a:p>
            <a:pPr eaLnBrk="1" hangingPunct="1">
              <a:buFontTx/>
              <a:buNone/>
            </a:pPr>
            <a:r>
              <a:rPr lang="en-US" smtClean="0"/>
              <a:t>Memoria Secondaria</a:t>
            </a:r>
          </a:p>
          <a:p>
            <a:pPr lvl="1" eaLnBrk="1" hangingPunct="1">
              <a:buFontTx/>
              <a:buNone/>
            </a:pPr>
            <a:r>
              <a:rPr lang="en-US" smtClean="0"/>
              <a:t>Lenta, bassissimi costi</a:t>
            </a:r>
          </a:p>
          <a:p>
            <a:pPr eaLnBrk="1" hangingPunct="1">
              <a:buFontTx/>
              <a:buNone/>
            </a:pPr>
            <a:r>
              <a:rPr lang="en-US" smtClean="0"/>
              <a:t>Cache</a:t>
            </a:r>
          </a:p>
          <a:p>
            <a:pPr lvl="1" eaLnBrk="1" hangingPunct="1">
              <a:buFontTx/>
              <a:buNone/>
            </a:pPr>
            <a:r>
              <a:rPr lang="en-US" smtClean="0"/>
              <a:t>tra RAM e registri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Ricapitoliamo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Comunicazione CPU-Memoria</a:t>
            </a:r>
          </a:p>
          <a:p>
            <a:r>
              <a:rPr lang="it-IT" dirty="0" smtClean="0"/>
              <a:t>Leggi 	il contenuto 	della cella di memoria 57</a:t>
            </a:r>
          </a:p>
          <a:p>
            <a:r>
              <a:rPr lang="it-IT" dirty="0" smtClean="0"/>
              <a:t>Scrivi 	45		nella cella di memoria 21</a:t>
            </a:r>
          </a:p>
          <a:p>
            <a:pPr>
              <a:buNone/>
            </a:pPr>
            <a:endParaRPr lang="it-IT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i="1" dirty="0" smtClean="0"/>
              <a:t>Comando	Dato		Indirizzo</a:t>
            </a:r>
          </a:p>
          <a:p>
            <a:pPr>
              <a:buNone/>
            </a:pPr>
            <a:r>
              <a:rPr lang="it-IT" i="1" dirty="0" smtClean="0"/>
              <a:t>			</a:t>
            </a:r>
          </a:p>
          <a:p>
            <a:pPr>
              <a:buNone/>
            </a:pPr>
            <a:r>
              <a:rPr lang="it-IT" i="1" dirty="0" smtClean="0"/>
              <a:t>			MBR		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Ricapitoliamo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Come si ottiene la dicitura M(MAR)</a:t>
            </a:r>
          </a:p>
          <a:p>
            <a:r>
              <a:rPr lang="it-IT" dirty="0" smtClean="0"/>
              <a:t>Cella di memoria 57</a:t>
            </a:r>
          </a:p>
          <a:p>
            <a:r>
              <a:rPr lang="it-IT" dirty="0" smtClean="0"/>
              <a:t>Cella_di_memoria(57)</a:t>
            </a:r>
          </a:p>
          <a:p>
            <a:r>
              <a:rPr lang="it-IT" dirty="0" smtClean="0"/>
              <a:t>Memoria(57)</a:t>
            </a:r>
          </a:p>
          <a:p>
            <a:r>
              <a:rPr lang="it-IT" dirty="0" smtClean="0"/>
              <a:t>Memoria(MAR)</a:t>
            </a:r>
          </a:p>
          <a:p>
            <a:r>
              <a:rPr lang="it-IT" dirty="0" smtClean="0"/>
              <a:t>M(MAR)</a:t>
            </a: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CPU e </a:t>
            </a:r>
            <a:r>
              <a:rPr lang="en-US" sz="3600" dirty="0" err="1" smtClean="0"/>
              <a:t>Algoritmo</a:t>
            </a:r>
            <a:r>
              <a:rPr lang="en-US" sz="3600" dirty="0" smtClean="0"/>
              <a:t> </a:t>
            </a:r>
            <a:r>
              <a:rPr lang="en-US" sz="3600" dirty="0" err="1" smtClean="0"/>
              <a:t>vitale</a:t>
            </a:r>
            <a:endParaRPr lang="it-IT" dirty="0" smtClean="0"/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e </a:t>
            </a:r>
            <a:r>
              <a:rPr lang="en-US" dirty="0" err="1" smtClean="0"/>
              <a:t>Algoritmo</a:t>
            </a:r>
            <a:r>
              <a:rPr lang="en-US" dirty="0" smtClean="0"/>
              <a:t> </a:t>
            </a:r>
            <a:r>
              <a:rPr lang="en-US" dirty="0" err="1" smtClean="0"/>
              <a:t>vitale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Chi c’è nella CPU?</a:t>
            </a:r>
          </a:p>
          <a:p>
            <a:pPr algn="ctr">
              <a:buNone/>
            </a:pPr>
            <a:r>
              <a:rPr lang="it-IT" dirty="0" smtClean="0"/>
              <a:t>Algoritmo Vitale</a:t>
            </a:r>
          </a:p>
          <a:p>
            <a:pPr algn="ctr">
              <a:buNone/>
            </a:pPr>
            <a:endParaRPr lang="it-IT" dirty="0" smtClean="0"/>
          </a:p>
          <a:p>
            <a:r>
              <a:rPr lang="it-IT" dirty="0" smtClean="0"/>
              <a:t>Cosa deve fare?</a:t>
            </a:r>
          </a:p>
          <a:p>
            <a:endParaRPr lang="it-IT" dirty="0" smtClean="0"/>
          </a:p>
          <a:p>
            <a:r>
              <a:rPr lang="it-IT" dirty="0" smtClean="0"/>
              <a:t>Cosa gli serve per fare quello che deve fare?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Il Processore Centrale (CPU)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i="1" dirty="0" err="1" smtClean="0"/>
              <a:t>Algoritmo</a:t>
            </a:r>
            <a:r>
              <a:rPr lang="en-US" i="1" dirty="0" smtClean="0"/>
              <a:t> Vitale: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E’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sequenza</a:t>
            </a:r>
            <a:r>
              <a:rPr lang="en-US" dirty="0" smtClean="0"/>
              <a:t> di </a:t>
            </a:r>
            <a:r>
              <a:rPr lang="en-US" dirty="0" err="1" smtClean="0"/>
              <a:t>istruzioni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in </a:t>
            </a:r>
            <a:r>
              <a:rPr lang="en-US" dirty="0" err="1" smtClean="0"/>
              <a:t>grado</a:t>
            </a:r>
            <a:r>
              <a:rPr lang="en-US" dirty="0" smtClean="0"/>
              <a:t> di </a:t>
            </a:r>
            <a:r>
              <a:rPr lang="en-US" dirty="0" err="1" smtClean="0"/>
              <a:t>eseguire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algoritmi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i="1" dirty="0" smtClean="0"/>
              <a:t>Cosa deve fare l’algoritmo vitale? </a:t>
            </a:r>
            <a:endParaRPr lang="it-IT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i="1" dirty="0" smtClean="0"/>
              <a:t>Prendiamo un </a:t>
            </a:r>
            <a:r>
              <a:rPr lang="it-IT" i="1" dirty="0" err="1" smtClean="0"/>
              <a:t>algoritmo…</a:t>
            </a:r>
            <a:endParaRPr lang="it-IT" b="1" i="1" dirty="0" smtClean="0"/>
          </a:p>
          <a:p>
            <a:pPr marL="514350" indent="-514350" eaLnBrk="1" hangingPunct="1">
              <a:buNone/>
              <a:defRPr/>
            </a:pPr>
            <a:r>
              <a:rPr lang="it-IT" dirty="0" smtClean="0"/>
              <a:t>Dati i due numeri A e B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dirty="0" smtClean="0"/>
              <a:t>Si metta in A ciò che si ottiene facendo A + 1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dirty="0" smtClean="0"/>
              <a:t>Si metta in B ciò che si ottiene facendo B – 1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dirty="0" smtClean="0"/>
              <a:t>Se B non è uguale a 0 </a:t>
            </a:r>
          </a:p>
          <a:p>
            <a:pPr marL="914400" lvl="1" indent="-514350" eaLnBrk="1" hangingPunct="1">
              <a:buFontTx/>
              <a:buNone/>
              <a:defRPr/>
            </a:pPr>
            <a:r>
              <a:rPr lang="it-IT" dirty="0" smtClean="0"/>
              <a:t>	allora si torni al passo 2)</a:t>
            </a:r>
          </a:p>
          <a:p>
            <a:pPr marL="914400" lvl="1" indent="-514350" eaLnBrk="1" hangingPunct="1">
              <a:buFontTx/>
              <a:buNone/>
              <a:defRPr/>
            </a:pPr>
            <a:r>
              <a:rPr lang="it-IT" dirty="0" smtClean="0"/>
              <a:t>	altrimenti A contiene la somma tra l’originale A e l’originale B</a:t>
            </a:r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i="1" dirty="0" smtClean="0"/>
              <a:t>Cosa deve fare l’algoritmo vitale?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dirty="0" smtClean="0"/>
              <a:t>… se </a:t>
            </a:r>
            <a:r>
              <a:rPr lang="en-US" dirty="0" err="1" smtClean="0"/>
              <a:t>l’algoritmo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eseguire</a:t>
            </a:r>
            <a:r>
              <a:rPr lang="en-US" dirty="0" smtClean="0"/>
              <a:t> è in </a:t>
            </a:r>
            <a:r>
              <a:rPr lang="en-US" dirty="0" err="1" smtClean="0"/>
              <a:t>memoria</a:t>
            </a:r>
            <a:r>
              <a:rPr lang="en-US" dirty="0" smtClean="0"/>
              <a:t>?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err="1" smtClean="0"/>
              <a:t>Localizza</a:t>
            </a:r>
            <a:r>
              <a:rPr lang="en-US" dirty="0" smtClean="0"/>
              <a:t> la </a:t>
            </a:r>
            <a:r>
              <a:rPr lang="en-US" dirty="0" err="1" smtClean="0"/>
              <a:t>istruzione</a:t>
            </a:r>
            <a:r>
              <a:rPr lang="en-US" dirty="0" smtClean="0"/>
              <a:t> </a:t>
            </a:r>
            <a:r>
              <a:rPr lang="en-US" dirty="0" err="1" smtClean="0"/>
              <a:t>successiva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err="1" smtClean="0"/>
              <a:t>Carica</a:t>
            </a:r>
            <a:r>
              <a:rPr lang="en-US" dirty="0" smtClean="0"/>
              <a:t> </a:t>
            </a:r>
            <a:r>
              <a:rPr lang="en-US" dirty="0" err="1" smtClean="0"/>
              <a:t>l’istruzione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err="1" smtClean="0"/>
              <a:t>Decodifica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err="1" smtClean="0"/>
              <a:t>Esegue</a:t>
            </a:r>
            <a:r>
              <a:rPr lang="en-US" dirty="0" smtClean="0"/>
              <a:t> </a:t>
            </a:r>
            <a:r>
              <a:rPr lang="en-US" i="1" dirty="0" smtClean="0"/>
              <a:t>I</a:t>
            </a:r>
            <a:endParaRPr lang="en-US" dirty="0" smtClean="0"/>
          </a:p>
          <a:p>
            <a:pPr algn="ctr" eaLnBrk="1" hangingPunct="1">
              <a:buFontTx/>
              <a:buNone/>
              <a:defRPr/>
            </a:pPr>
            <a:endParaRPr lang="it-IT" b="1" i="1" dirty="0" smtClean="0"/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743200" y="3505200"/>
            <a:ext cx="2514600" cy="2362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7230" name="Rectangle 14"/>
          <p:cNvSpPr>
            <a:spLocks noChangeArrowheads="1"/>
          </p:cNvSpPr>
          <p:nvPr/>
        </p:nvSpPr>
        <p:spPr bwMode="auto">
          <a:xfrm>
            <a:off x="2743200" y="1676400"/>
            <a:ext cx="2514600" cy="419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Come cambia la macchina che abbiamo visto?</a:t>
            </a:r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3200400" y="3581400"/>
            <a:ext cx="1600200" cy="111918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/>
              <a:t>Algoritmo</a:t>
            </a:r>
          </a:p>
          <a:p>
            <a:pPr algn="ctr">
              <a:spcBef>
                <a:spcPct val="50000"/>
              </a:spcBef>
            </a:pPr>
            <a:endParaRPr lang="it-IT" b="1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895600" y="5286375"/>
            <a:ext cx="2209800" cy="46672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/>
              <a:t>Esecutore</a:t>
            </a:r>
          </a:p>
        </p:txBody>
      </p:sp>
      <p:sp>
        <p:nvSpPr>
          <p:cNvPr id="6151" name="AutoShape 6"/>
          <p:cNvSpPr>
            <a:spLocks noChangeArrowheads="1"/>
          </p:cNvSpPr>
          <p:nvPr/>
        </p:nvSpPr>
        <p:spPr bwMode="auto">
          <a:xfrm>
            <a:off x="5181600" y="54054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2" name="AutoShape 7"/>
          <p:cNvSpPr>
            <a:spLocks noChangeArrowheads="1"/>
          </p:cNvSpPr>
          <p:nvPr/>
        </p:nvSpPr>
        <p:spPr bwMode="auto">
          <a:xfrm>
            <a:off x="3810000" y="48006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5638800" y="5291138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Risultato</a:t>
            </a:r>
          </a:p>
        </p:txBody>
      </p:sp>
      <p:sp>
        <p:nvSpPr>
          <p:cNvPr id="6154" name="AutoShape 12"/>
          <p:cNvSpPr>
            <a:spLocks noChangeArrowheads="1"/>
          </p:cNvSpPr>
          <p:nvPr/>
        </p:nvSpPr>
        <p:spPr bwMode="auto">
          <a:xfrm>
            <a:off x="2438400" y="54054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155" name="Rectangle 13"/>
          <p:cNvSpPr>
            <a:spLocks noChangeArrowheads="1"/>
          </p:cNvSpPr>
          <p:nvPr/>
        </p:nvSpPr>
        <p:spPr bwMode="auto">
          <a:xfrm>
            <a:off x="609600" y="5291138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Dato Iniziale</a:t>
            </a:r>
          </a:p>
        </p:txBody>
      </p:sp>
      <p:sp>
        <p:nvSpPr>
          <p:cNvPr id="137231" name="AutoShape 15"/>
          <p:cNvSpPr>
            <a:spLocks noChangeArrowheads="1"/>
          </p:cNvSpPr>
          <p:nvPr/>
        </p:nvSpPr>
        <p:spPr bwMode="auto">
          <a:xfrm>
            <a:off x="3200400" y="2362200"/>
            <a:ext cx="1600200" cy="111918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/>
              <a:t>Dati</a:t>
            </a:r>
          </a:p>
          <a:p>
            <a:pPr algn="ctr">
              <a:spcBef>
                <a:spcPct val="50000"/>
              </a:spcBef>
            </a:pPr>
            <a:endParaRPr lang="it-IT" b="1"/>
          </a:p>
        </p:txBody>
      </p:sp>
      <p:sp>
        <p:nvSpPr>
          <p:cNvPr id="137232" name="Rectangle 16"/>
          <p:cNvSpPr>
            <a:spLocks noChangeArrowheads="1"/>
          </p:cNvSpPr>
          <p:nvPr/>
        </p:nvSpPr>
        <p:spPr bwMode="auto">
          <a:xfrm>
            <a:off x="3048000" y="1828800"/>
            <a:ext cx="19050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3124200" y="1828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/>
              <a:t>Memoria</a:t>
            </a:r>
          </a:p>
        </p:txBody>
      </p:sp>
      <p:sp>
        <p:nvSpPr>
          <p:cNvPr id="137235" name="Rectangle 19"/>
          <p:cNvSpPr>
            <a:spLocks noChangeArrowheads="1"/>
          </p:cNvSpPr>
          <p:nvPr/>
        </p:nvSpPr>
        <p:spPr bwMode="auto">
          <a:xfrm>
            <a:off x="609600" y="5286375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Ingresso</a:t>
            </a:r>
          </a:p>
        </p:txBody>
      </p:sp>
      <p:sp>
        <p:nvSpPr>
          <p:cNvPr id="137236" name="Rectangle 20"/>
          <p:cNvSpPr>
            <a:spLocks noChangeArrowheads="1"/>
          </p:cNvSpPr>
          <p:nvPr/>
        </p:nvSpPr>
        <p:spPr bwMode="auto">
          <a:xfrm>
            <a:off x="5638800" y="5286375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Uscita</a:t>
            </a:r>
          </a:p>
        </p:txBody>
      </p:sp>
      <p:sp>
        <p:nvSpPr>
          <p:cNvPr id="137237" name="AutoShape 21"/>
          <p:cNvSpPr>
            <a:spLocks noChangeArrowheads="1"/>
          </p:cNvSpPr>
          <p:nvPr/>
        </p:nvSpPr>
        <p:spPr bwMode="auto">
          <a:xfrm>
            <a:off x="4191000" y="5314950"/>
            <a:ext cx="685800" cy="442913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800" b="1"/>
              <a:t>Algoritmo</a:t>
            </a:r>
          </a:p>
          <a:p>
            <a:pPr algn="ctr">
              <a:spcBef>
                <a:spcPct val="50000"/>
              </a:spcBef>
            </a:pPr>
            <a:r>
              <a:rPr lang="it-IT" sz="800" b="1"/>
              <a:t>vitale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0" grpId="0" animBg="1" autoUpdateAnimBg="0"/>
      <p:bldP spid="137231" grpId="0" animBg="1" autoUpdateAnimBg="0"/>
      <p:bldP spid="137232" grpId="0" animBg="1"/>
      <p:bldP spid="137234" grpId="0" autoUpdateAnimBg="0"/>
      <p:bldP spid="137235" grpId="0" animBg="1" autoUpdateAnimBg="0"/>
      <p:bldP spid="137236" grpId="0" animBg="1" autoUpdateAnimBg="0"/>
      <p:bldP spid="137237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Il Processore Centrale (CPU)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err="1" smtClean="0"/>
              <a:t>L’Algoritmo</a:t>
            </a:r>
            <a:r>
              <a:rPr lang="en-US" dirty="0" smtClean="0"/>
              <a:t> </a:t>
            </a:r>
            <a:r>
              <a:rPr lang="en-US" dirty="0" err="1" smtClean="0"/>
              <a:t>vitale</a:t>
            </a:r>
            <a:r>
              <a:rPr lang="en-US" dirty="0" smtClean="0"/>
              <a:t> in </a:t>
            </a:r>
            <a:r>
              <a:rPr lang="en-US" dirty="0" err="1" smtClean="0"/>
              <a:t>maniera</a:t>
            </a:r>
            <a:r>
              <a:rPr lang="en-US" dirty="0" smtClean="0"/>
              <a:t> </a:t>
            </a:r>
            <a:r>
              <a:rPr lang="en-US" dirty="0" err="1" smtClean="0"/>
              <a:t>leggermente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formale</a:t>
            </a:r>
            <a:r>
              <a:rPr lang="en-US" dirty="0" smtClean="0"/>
              <a:t>: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err="1" smtClean="0"/>
              <a:t>Finché</a:t>
            </a:r>
            <a:r>
              <a:rPr lang="en-US" dirty="0" smtClean="0"/>
              <a:t> (</a:t>
            </a:r>
            <a:r>
              <a:rPr lang="en-US" i="1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</a:t>
            </a:r>
            <a:r>
              <a:rPr lang="en-US" dirty="0" smtClean="0"/>
              <a:t> HALT) {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Localizza</a:t>
            </a:r>
            <a:r>
              <a:rPr lang="en-US" sz="2800" dirty="0" smtClean="0"/>
              <a:t> </a:t>
            </a:r>
            <a:r>
              <a:rPr lang="en-US" sz="2800" i="1" dirty="0" smtClean="0"/>
              <a:t>I</a:t>
            </a:r>
            <a:endParaRPr lang="en-US" sz="2800" dirty="0" smtClean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Carica</a:t>
            </a:r>
            <a:r>
              <a:rPr lang="en-US" sz="2800" dirty="0" smtClean="0"/>
              <a:t> </a:t>
            </a:r>
            <a:r>
              <a:rPr lang="en-US" sz="2800" i="1" dirty="0" smtClean="0"/>
              <a:t>I</a:t>
            </a:r>
            <a:endParaRPr lang="en-US" sz="2800" dirty="0" smtClean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Decodifica</a:t>
            </a:r>
            <a:r>
              <a:rPr lang="en-US" sz="2800" dirty="0" smtClean="0"/>
              <a:t> </a:t>
            </a:r>
            <a:r>
              <a:rPr lang="en-US" sz="2800" i="1" dirty="0" smtClean="0"/>
              <a:t>I</a:t>
            </a:r>
            <a:endParaRPr lang="en-US" sz="2800" dirty="0" smtClean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Esegui</a:t>
            </a:r>
            <a:r>
              <a:rPr lang="en-US" sz="2800" dirty="0" smtClean="0"/>
              <a:t>  </a:t>
            </a:r>
            <a:r>
              <a:rPr lang="en-US" sz="2800" i="1" dirty="0" smtClean="0"/>
              <a:t>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3200" dirty="0" smtClean="0"/>
              <a:t> </a:t>
            </a:r>
            <a:r>
              <a:rPr lang="en-US" dirty="0" smtClean="0"/>
              <a:t>   }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Algoritmo vitale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Cosa gli serve per fare quello che deve fare?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>
              <a:buNone/>
            </a:pPr>
            <a:r>
              <a:rPr lang="en-US" b="1" dirty="0" smtClean="0"/>
              <a:t>Due </a:t>
            </a:r>
            <a:r>
              <a:rPr lang="en-US" b="1" dirty="0" err="1" smtClean="0"/>
              <a:t>registri</a:t>
            </a:r>
            <a:r>
              <a:rPr lang="en-US" b="1" dirty="0" smtClean="0"/>
              <a:t>:</a:t>
            </a:r>
          </a:p>
          <a:p>
            <a:pPr lvl="1" eaLnBrk="1" hangingPunct="1"/>
            <a:r>
              <a:rPr lang="en-US" dirty="0" smtClean="0"/>
              <a:t>Program Counter (PC)</a:t>
            </a:r>
          </a:p>
          <a:p>
            <a:pPr lvl="2" eaLnBrk="1" hangingPunct="1"/>
            <a:r>
              <a:rPr lang="en-US" dirty="0" smtClean="0"/>
              <a:t>E’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registro</a:t>
            </a:r>
            <a:r>
              <a:rPr lang="en-US" dirty="0" smtClean="0"/>
              <a:t> in cui in </a:t>
            </a:r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istante</a:t>
            </a:r>
            <a:r>
              <a:rPr lang="en-US" dirty="0" smtClean="0"/>
              <a:t> e’ </a:t>
            </a:r>
            <a:r>
              <a:rPr lang="en-US" dirty="0" err="1" smtClean="0"/>
              <a:t>memorizzato</a:t>
            </a:r>
            <a:r>
              <a:rPr lang="en-US" dirty="0" smtClean="0"/>
              <a:t> </a:t>
            </a:r>
            <a:r>
              <a:rPr lang="en-US" dirty="0" err="1" smtClean="0"/>
              <a:t>l’indirizzo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prossima</a:t>
            </a:r>
            <a:r>
              <a:rPr lang="en-US" dirty="0" smtClean="0"/>
              <a:t> </a:t>
            </a:r>
            <a:r>
              <a:rPr lang="en-US" dirty="0" err="1" smtClean="0"/>
              <a:t>istruzione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Instruction Register (IR)</a:t>
            </a:r>
          </a:p>
          <a:p>
            <a:pPr lvl="2" eaLnBrk="1" hangingPunct="1"/>
            <a:r>
              <a:rPr lang="en-US" dirty="0" smtClean="0"/>
              <a:t>E’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registro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contiene</a:t>
            </a:r>
            <a:r>
              <a:rPr lang="en-US" dirty="0" smtClean="0"/>
              <a:t> la </a:t>
            </a:r>
            <a:r>
              <a:rPr lang="en-US" dirty="0" err="1" smtClean="0"/>
              <a:t>istruzione</a:t>
            </a:r>
            <a:r>
              <a:rPr lang="en-US" dirty="0" smtClean="0"/>
              <a:t> in </a:t>
            </a:r>
            <a:r>
              <a:rPr lang="en-US" dirty="0" err="1" smtClean="0"/>
              <a:t>fase</a:t>
            </a:r>
            <a:r>
              <a:rPr lang="en-US" dirty="0" smtClean="0"/>
              <a:t> di </a:t>
            </a:r>
            <a:r>
              <a:rPr lang="en-US" dirty="0" err="1" smtClean="0"/>
              <a:t>esecuzione</a:t>
            </a:r>
            <a:endParaRPr lang="en-US" dirty="0" smtClean="0"/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6572264" y="1928802"/>
            <a:ext cx="235745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 err="1" smtClean="0"/>
              <a:t>Localizza</a:t>
            </a:r>
            <a:r>
              <a:rPr lang="en-US" b="1" dirty="0" smtClean="0"/>
              <a:t> </a:t>
            </a:r>
            <a:r>
              <a:rPr lang="en-US" b="1" i="1" dirty="0" smtClean="0"/>
              <a:t>I</a:t>
            </a:r>
            <a:endParaRPr lang="en-US" b="1" dirty="0" smtClean="0"/>
          </a:p>
          <a:p>
            <a:pPr lvl="1"/>
            <a:r>
              <a:rPr lang="en-US" b="1" dirty="0" err="1" smtClean="0"/>
              <a:t>Carica</a:t>
            </a:r>
            <a:r>
              <a:rPr lang="en-US" b="1" dirty="0" smtClean="0"/>
              <a:t> </a:t>
            </a:r>
            <a:r>
              <a:rPr lang="en-US" b="1" i="1" dirty="0" smtClean="0"/>
              <a:t>I</a:t>
            </a:r>
            <a:endParaRPr lang="en-US" b="1" dirty="0" smtClean="0"/>
          </a:p>
          <a:p>
            <a:pPr lvl="1"/>
            <a:r>
              <a:rPr lang="en-US" sz="1800" dirty="0" err="1" smtClean="0"/>
              <a:t>Decodifica</a:t>
            </a:r>
            <a:r>
              <a:rPr lang="en-US" sz="1800" dirty="0" smtClean="0"/>
              <a:t> </a:t>
            </a:r>
            <a:r>
              <a:rPr lang="en-US" sz="1800" i="1" dirty="0" smtClean="0"/>
              <a:t>I</a:t>
            </a:r>
            <a:endParaRPr lang="en-US" sz="1800" dirty="0" smtClean="0"/>
          </a:p>
          <a:p>
            <a:pPr lvl="1"/>
            <a:r>
              <a:rPr lang="en-US" sz="1800" dirty="0" err="1" smtClean="0"/>
              <a:t>Esegui</a:t>
            </a:r>
            <a:r>
              <a:rPr lang="en-US" sz="1800" dirty="0" smtClean="0"/>
              <a:t>  </a:t>
            </a:r>
            <a:r>
              <a:rPr lang="en-US" sz="1800" i="1" dirty="0" smtClean="0"/>
              <a:t>I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Il Processore Centrale (CPU)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None/>
            </a:pPr>
            <a:r>
              <a:rPr lang="en-US" dirty="0" err="1" smtClean="0"/>
              <a:t>Esempi</a:t>
            </a:r>
            <a:r>
              <a:rPr lang="en-US" dirty="0" smtClean="0"/>
              <a:t> di </a:t>
            </a:r>
            <a:r>
              <a:rPr lang="en-US" dirty="0" err="1" smtClean="0"/>
              <a:t>operazioni</a:t>
            </a:r>
            <a:r>
              <a:rPr lang="en-US" dirty="0" smtClean="0"/>
              <a:t>: </a:t>
            </a:r>
          </a:p>
          <a:p>
            <a:pPr lvl="1" eaLnBrk="1" hangingPunct="1">
              <a:buNone/>
            </a:pPr>
            <a:r>
              <a:rPr lang="en-US" dirty="0" smtClean="0"/>
              <a:t>	3 + 1</a:t>
            </a:r>
          </a:p>
          <a:p>
            <a:pPr lvl="1" eaLnBrk="1" hangingPunct="1">
              <a:buNone/>
            </a:pPr>
            <a:r>
              <a:rPr lang="en-US" dirty="0" smtClean="0"/>
              <a:t>	A + B dove A e B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variabili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None/>
            </a:pPr>
            <a:r>
              <a:rPr lang="en-US" dirty="0" err="1" smtClean="0"/>
              <a:t>Decodifica</a:t>
            </a:r>
            <a:r>
              <a:rPr lang="en-US" dirty="0" smtClean="0"/>
              <a:t> </a:t>
            </a:r>
            <a:r>
              <a:rPr lang="en-US" dirty="0" err="1" smtClean="0"/>
              <a:t>Operazione</a:t>
            </a:r>
            <a:r>
              <a:rPr lang="en-US" dirty="0" smtClean="0"/>
              <a:t> </a:t>
            </a:r>
          </a:p>
          <a:p>
            <a:pPr lvl="2" eaLnBrk="1" hangingPunct="1"/>
            <a:r>
              <a:rPr lang="en-US" dirty="0" smtClean="0"/>
              <a:t>Le </a:t>
            </a:r>
            <a:r>
              <a:rPr lang="en-US" dirty="0" err="1" smtClean="0"/>
              <a:t>operazioni</a:t>
            </a:r>
            <a:r>
              <a:rPr lang="en-US" dirty="0" smtClean="0"/>
              <a:t> </a:t>
            </a:r>
            <a:r>
              <a:rPr lang="en-US" dirty="0" err="1" smtClean="0"/>
              <a:t>possibili</a:t>
            </a:r>
            <a:r>
              <a:rPr lang="en-US" dirty="0" smtClean="0"/>
              <a:t> </a:t>
            </a:r>
            <a:r>
              <a:rPr lang="en-US" dirty="0" err="1" smtClean="0"/>
              <a:t>corrispondono</a:t>
            </a:r>
            <a:r>
              <a:rPr lang="en-US" dirty="0" smtClean="0"/>
              <a:t> a </a:t>
            </a:r>
            <a:r>
              <a:rPr lang="en-US" dirty="0" err="1" smtClean="0"/>
              <a:t>rappresentazioni</a:t>
            </a:r>
            <a:r>
              <a:rPr lang="en-US" dirty="0" smtClean="0"/>
              <a:t>, </a:t>
            </a:r>
            <a:r>
              <a:rPr lang="en-US" dirty="0" err="1" smtClean="0"/>
              <a:t>dette</a:t>
            </a:r>
            <a:r>
              <a:rPr lang="en-US" dirty="0" smtClean="0"/>
              <a:t> </a:t>
            </a:r>
            <a:r>
              <a:rPr lang="en-US" i="1" dirty="0" err="1" smtClean="0"/>
              <a:t>codici</a:t>
            </a:r>
            <a:r>
              <a:rPr lang="en-US" i="1" dirty="0" smtClean="0"/>
              <a:t> </a:t>
            </a:r>
            <a:r>
              <a:rPr lang="en-US" i="1" dirty="0" err="1" smtClean="0"/>
              <a:t>operativi</a:t>
            </a:r>
            <a:endParaRPr lang="en-US" dirty="0" smtClean="0"/>
          </a:p>
          <a:p>
            <a:pPr lvl="2" eaLnBrk="1" hangingPunct="1"/>
            <a:r>
              <a:rPr lang="en-US" dirty="0" err="1" smtClean="0"/>
              <a:t>Ogni</a:t>
            </a:r>
            <a:r>
              <a:rPr lang="en-US" dirty="0" smtClean="0"/>
              <a:t> </a:t>
            </a:r>
            <a:r>
              <a:rPr lang="en-US" dirty="0" err="1" smtClean="0"/>
              <a:t>operazione</a:t>
            </a:r>
            <a:r>
              <a:rPr lang="en-US" dirty="0" smtClean="0"/>
              <a:t> </a:t>
            </a:r>
            <a:r>
              <a:rPr lang="en-US" dirty="0" err="1" smtClean="0"/>
              <a:t>determina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suoi</a:t>
            </a:r>
            <a:r>
              <a:rPr lang="en-US" dirty="0" smtClean="0"/>
              <a:t> operandi (Operation Mode)</a:t>
            </a:r>
          </a:p>
          <a:p>
            <a:pPr lvl="2" eaLnBrk="1" hangingPunct="1"/>
            <a:r>
              <a:rPr lang="en-US" dirty="0" err="1" smtClean="0"/>
              <a:t>Gli</a:t>
            </a:r>
            <a:r>
              <a:rPr lang="en-US" dirty="0" smtClean="0"/>
              <a:t> operandi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rappresentazione</a:t>
            </a:r>
            <a:endParaRPr lang="en-US" dirty="0" smtClean="0"/>
          </a:p>
          <a:p>
            <a:pPr lvl="3" eaLnBrk="1" hangingPunct="1"/>
            <a:r>
              <a:rPr lang="en-US" sz="1800" dirty="0" err="1" smtClean="0"/>
              <a:t>Costanti</a:t>
            </a:r>
            <a:r>
              <a:rPr lang="en-US" sz="1800" dirty="0" smtClean="0"/>
              <a:t> (</a:t>
            </a:r>
            <a:r>
              <a:rPr lang="en-US" sz="1800" dirty="0" err="1" smtClean="0"/>
              <a:t>valori</a:t>
            </a:r>
            <a:r>
              <a:rPr lang="en-US" sz="1800" dirty="0" smtClean="0"/>
              <a:t> </a:t>
            </a:r>
            <a:r>
              <a:rPr lang="en-US" sz="1800" dirty="0" err="1" smtClean="0"/>
              <a:t>diretti</a:t>
            </a:r>
            <a:r>
              <a:rPr lang="en-US" sz="1800" dirty="0" smtClean="0"/>
              <a:t>)</a:t>
            </a:r>
          </a:p>
          <a:p>
            <a:pPr lvl="3" eaLnBrk="1" hangingPunct="1"/>
            <a:r>
              <a:rPr lang="en-US" sz="1800" dirty="0" err="1" smtClean="0"/>
              <a:t>Registri</a:t>
            </a:r>
            <a:r>
              <a:rPr lang="en-US" sz="1800" dirty="0" smtClean="0"/>
              <a:t> (</a:t>
            </a:r>
            <a:r>
              <a:rPr lang="en-US" sz="1800" dirty="0" err="1" smtClean="0"/>
              <a:t>accumulatori</a:t>
            </a:r>
            <a:r>
              <a:rPr lang="en-US" sz="1800" dirty="0" smtClean="0"/>
              <a:t>)</a:t>
            </a:r>
          </a:p>
          <a:p>
            <a:pPr lvl="3" eaLnBrk="1" hangingPunct="1"/>
            <a:r>
              <a:rPr lang="en-US" sz="1800" dirty="0" err="1" smtClean="0"/>
              <a:t>Indirizzi</a:t>
            </a:r>
            <a:r>
              <a:rPr lang="en-US" sz="1800" dirty="0" smtClean="0"/>
              <a:t> in </a:t>
            </a:r>
            <a:r>
              <a:rPr lang="en-US" sz="1800" dirty="0" err="1" smtClean="0"/>
              <a:t>memoria</a:t>
            </a:r>
            <a:endParaRPr lang="en-US" sz="1800" dirty="0" smtClean="0"/>
          </a:p>
          <a:p>
            <a:pPr lvl="2" eaLnBrk="1" hangingPunct="1"/>
            <a:endParaRPr lang="en-US" dirty="0" smtClean="0"/>
          </a:p>
        </p:txBody>
      </p:sp>
      <p:sp>
        <p:nvSpPr>
          <p:cNvPr id="4" name="Rettangolo 3"/>
          <p:cNvSpPr/>
          <p:nvPr/>
        </p:nvSpPr>
        <p:spPr>
          <a:xfrm>
            <a:off x="6500826" y="928670"/>
            <a:ext cx="250033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800" dirty="0" err="1" smtClean="0"/>
              <a:t>Localizza</a:t>
            </a:r>
            <a:r>
              <a:rPr lang="en-US" sz="1800" dirty="0" smtClean="0"/>
              <a:t> </a:t>
            </a:r>
            <a:r>
              <a:rPr lang="en-US" sz="1800" i="1" dirty="0" smtClean="0"/>
              <a:t>I</a:t>
            </a:r>
            <a:endParaRPr lang="en-US" sz="1800" dirty="0" smtClean="0"/>
          </a:p>
          <a:p>
            <a:pPr lvl="1"/>
            <a:r>
              <a:rPr lang="en-US" sz="1800" dirty="0" err="1" smtClean="0"/>
              <a:t>Carica</a:t>
            </a:r>
            <a:r>
              <a:rPr lang="en-US" sz="1800" dirty="0" smtClean="0"/>
              <a:t> </a:t>
            </a:r>
            <a:r>
              <a:rPr lang="en-US" sz="1800" i="1" dirty="0" smtClean="0"/>
              <a:t>I</a:t>
            </a:r>
            <a:endParaRPr lang="en-US" sz="1800" dirty="0" smtClean="0"/>
          </a:p>
          <a:p>
            <a:pPr lvl="1"/>
            <a:r>
              <a:rPr lang="en-US" sz="2800" b="1" dirty="0" err="1" smtClean="0"/>
              <a:t>Decodifica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I</a:t>
            </a:r>
            <a:endParaRPr lang="en-US" sz="2800" b="1" dirty="0" smtClean="0"/>
          </a:p>
          <a:p>
            <a:pPr lvl="1"/>
            <a:r>
              <a:rPr lang="en-US" sz="1800" dirty="0" err="1" smtClean="0"/>
              <a:t>Esegui</a:t>
            </a:r>
            <a:r>
              <a:rPr lang="en-US" sz="1800" dirty="0" smtClean="0"/>
              <a:t>  </a:t>
            </a:r>
            <a:r>
              <a:rPr lang="en-US" sz="1800" i="1" dirty="0" smtClean="0"/>
              <a:t>I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Il Processore Centrale (CPU)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err="1" smtClean="0"/>
              <a:t>Avendo</a:t>
            </a:r>
            <a:r>
              <a:rPr lang="en-US" dirty="0" smtClean="0"/>
              <a:t> </a:t>
            </a:r>
            <a:r>
              <a:rPr lang="en-US" dirty="0" err="1" smtClean="0"/>
              <a:t>interpretato</a:t>
            </a:r>
            <a:r>
              <a:rPr lang="en-US" dirty="0" smtClean="0"/>
              <a:t> </a:t>
            </a:r>
          </a:p>
          <a:p>
            <a:pPr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3+2  </a:t>
            </a:r>
            <a:r>
              <a:rPr lang="en-US" dirty="0" err="1" smtClean="0"/>
              <a:t>bisogna</a:t>
            </a:r>
            <a:r>
              <a:rPr lang="en-US" dirty="0" smtClean="0"/>
              <a:t> </a:t>
            </a:r>
            <a:r>
              <a:rPr lang="en-US" dirty="0" err="1" smtClean="0"/>
              <a:t>eseguirla</a:t>
            </a:r>
            <a:r>
              <a:rPr lang="en-US" dirty="0" smtClean="0"/>
              <a:t>…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</a:p>
          <a:p>
            <a:pPr eaLnBrk="1" hangingPunct="1">
              <a:buNone/>
            </a:pP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Costitutivi</a:t>
            </a:r>
            <a:endParaRPr lang="en-US" dirty="0" smtClean="0"/>
          </a:p>
          <a:p>
            <a:pPr lvl="1" eaLnBrk="1" hangingPunct="1"/>
            <a:r>
              <a:rPr lang="en-US" dirty="0" smtClean="0"/>
              <a:t>ALU (Arithmetic-Logic Unit)</a:t>
            </a:r>
          </a:p>
          <a:p>
            <a:pPr lvl="2" eaLnBrk="1" hangingPunct="1"/>
            <a:r>
              <a:rPr lang="en-US" dirty="0" smtClean="0"/>
              <a:t>Opera sui </a:t>
            </a:r>
            <a:r>
              <a:rPr lang="en-US" dirty="0" err="1" smtClean="0"/>
              <a:t>dati</a:t>
            </a:r>
            <a:endParaRPr lang="en-US" dirty="0" smtClean="0"/>
          </a:p>
          <a:p>
            <a:pPr lvl="2" eaLnBrk="1" hangingPunct="1"/>
            <a:r>
              <a:rPr lang="en-US" dirty="0" err="1" smtClean="0"/>
              <a:t>Operazioni</a:t>
            </a:r>
            <a:r>
              <a:rPr lang="en-US" dirty="0" smtClean="0"/>
              <a:t> </a:t>
            </a:r>
            <a:r>
              <a:rPr lang="en-US" dirty="0" err="1" smtClean="0"/>
              <a:t>aritmetiche</a:t>
            </a:r>
            <a:r>
              <a:rPr lang="en-US" dirty="0" smtClean="0"/>
              <a:t>, </a:t>
            </a:r>
            <a:r>
              <a:rPr lang="en-US" dirty="0" err="1" smtClean="0"/>
              <a:t>relazioni</a:t>
            </a:r>
            <a:r>
              <a:rPr lang="en-US" dirty="0" smtClean="0"/>
              <a:t> </a:t>
            </a:r>
            <a:r>
              <a:rPr lang="en-US" dirty="0" err="1" smtClean="0"/>
              <a:t>logiche</a:t>
            </a:r>
            <a:r>
              <a:rPr lang="en-US" dirty="0" smtClean="0"/>
              <a:t>, </a:t>
            </a:r>
            <a:r>
              <a:rPr lang="en-US" dirty="0" err="1" smtClean="0"/>
              <a:t>trsmissione</a:t>
            </a:r>
            <a:endParaRPr lang="en-US" dirty="0" smtClean="0"/>
          </a:p>
          <a:p>
            <a:pPr lvl="1" eaLnBrk="1" hangingPunct="1"/>
            <a:r>
              <a:rPr lang="en-US" dirty="0" smtClean="0"/>
              <a:t>Control Unit (CU o UC)</a:t>
            </a:r>
          </a:p>
          <a:p>
            <a:pPr lvl="2" eaLnBrk="1" hangingPunct="1"/>
            <a:r>
              <a:rPr lang="en-US" dirty="0" err="1" smtClean="0"/>
              <a:t>Gestisc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ciclo</a:t>
            </a:r>
            <a:r>
              <a:rPr lang="en-US" dirty="0" smtClean="0"/>
              <a:t> </a:t>
            </a:r>
            <a:r>
              <a:rPr lang="en-US" dirty="0" err="1" smtClean="0"/>
              <a:t>operativo</a:t>
            </a:r>
            <a:r>
              <a:rPr lang="en-US" dirty="0" smtClean="0"/>
              <a:t> </a:t>
            </a:r>
          </a:p>
          <a:p>
            <a:pPr lvl="2" eaLnBrk="1" hangingPunct="1"/>
            <a:r>
              <a:rPr lang="en-US" dirty="0" err="1" smtClean="0"/>
              <a:t>Eventuali</a:t>
            </a:r>
            <a:r>
              <a:rPr lang="en-US" dirty="0" smtClean="0"/>
              <a:t> </a:t>
            </a:r>
            <a:r>
              <a:rPr lang="en-US" dirty="0" err="1" smtClean="0"/>
              <a:t>condizioni</a:t>
            </a:r>
            <a:r>
              <a:rPr lang="en-US" dirty="0" smtClean="0"/>
              <a:t> di </a:t>
            </a:r>
            <a:r>
              <a:rPr lang="en-US" dirty="0" err="1" smtClean="0"/>
              <a:t>errore</a:t>
            </a:r>
            <a:r>
              <a:rPr lang="en-US" dirty="0" smtClean="0"/>
              <a:t> (per </a:t>
            </a:r>
            <a:r>
              <a:rPr lang="en-US" dirty="0" err="1" smtClean="0"/>
              <a:t>es</a:t>
            </a:r>
            <a:r>
              <a:rPr lang="en-US" dirty="0" smtClean="0"/>
              <a:t>, overflow) </a:t>
            </a:r>
          </a:p>
          <a:p>
            <a:pPr lvl="2" eaLnBrk="1" hangingPunct="1"/>
            <a:r>
              <a:rPr lang="en-US" dirty="0" err="1" smtClean="0"/>
              <a:t>Interruzioni</a:t>
            </a:r>
            <a:r>
              <a:rPr lang="en-US" dirty="0" smtClean="0"/>
              <a:t> </a:t>
            </a:r>
            <a:r>
              <a:rPr lang="en-US" dirty="0" err="1" smtClean="0"/>
              <a:t>asincrone</a:t>
            </a:r>
            <a:r>
              <a:rPr lang="en-US" dirty="0" smtClean="0"/>
              <a:t> </a:t>
            </a:r>
          </a:p>
        </p:txBody>
      </p:sp>
      <p:sp>
        <p:nvSpPr>
          <p:cNvPr id="4" name="Rettangolo 3"/>
          <p:cNvSpPr/>
          <p:nvPr/>
        </p:nvSpPr>
        <p:spPr>
          <a:xfrm>
            <a:off x="6500826" y="928670"/>
            <a:ext cx="250033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800" dirty="0" err="1" smtClean="0"/>
              <a:t>Localizza</a:t>
            </a:r>
            <a:r>
              <a:rPr lang="en-US" sz="1800" dirty="0" smtClean="0"/>
              <a:t> </a:t>
            </a:r>
            <a:r>
              <a:rPr lang="en-US" sz="1800" i="1" dirty="0" smtClean="0"/>
              <a:t>I</a:t>
            </a:r>
            <a:endParaRPr lang="en-US" sz="1800" dirty="0" smtClean="0"/>
          </a:p>
          <a:p>
            <a:pPr lvl="1"/>
            <a:r>
              <a:rPr lang="en-US" sz="1800" dirty="0" err="1" smtClean="0"/>
              <a:t>Carica</a:t>
            </a:r>
            <a:r>
              <a:rPr lang="en-US" sz="1800" dirty="0" smtClean="0"/>
              <a:t> </a:t>
            </a:r>
            <a:r>
              <a:rPr lang="en-US" sz="1800" i="1" dirty="0" smtClean="0"/>
              <a:t>I</a:t>
            </a:r>
            <a:endParaRPr lang="en-US" sz="1800" dirty="0" smtClean="0"/>
          </a:p>
          <a:p>
            <a:pPr lvl="1"/>
            <a:r>
              <a:rPr lang="en-US" sz="1800" dirty="0" err="1" smtClean="0"/>
              <a:t>Decodifica</a:t>
            </a:r>
            <a:r>
              <a:rPr lang="en-US" sz="1800" dirty="0" smtClean="0"/>
              <a:t> </a:t>
            </a:r>
            <a:r>
              <a:rPr lang="en-US" sz="1800" i="1" dirty="0" smtClean="0"/>
              <a:t>I</a:t>
            </a:r>
            <a:endParaRPr lang="en-US" sz="1800" dirty="0" smtClean="0"/>
          </a:p>
          <a:p>
            <a:pPr lvl="1"/>
            <a:r>
              <a:rPr lang="en-US" sz="2800" b="1" dirty="0" err="1" smtClean="0"/>
              <a:t>Esegui</a:t>
            </a:r>
            <a:r>
              <a:rPr lang="en-US" sz="2800" b="1" dirty="0" smtClean="0"/>
              <a:t>  </a:t>
            </a:r>
            <a:r>
              <a:rPr lang="en-US" sz="2800" b="1" i="1" dirty="0" smtClean="0"/>
              <a:t>I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276600" y="1905000"/>
            <a:ext cx="2971800" cy="4419600"/>
          </a:xfrm>
          <a:prstGeom prst="rect">
            <a:avLst/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Il Processore Centrale (CPU)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Architettura</a:t>
            </a:r>
          </a:p>
        </p:txBody>
      </p:sp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3429000" y="2057400"/>
            <a:ext cx="2590800" cy="1905000"/>
            <a:chOff x="2160" y="1296"/>
            <a:chExt cx="1632" cy="1200"/>
          </a:xfrm>
        </p:grpSpPr>
        <p:sp>
          <p:nvSpPr>
            <p:cNvPr id="36878" name="Rectangle 6"/>
            <p:cNvSpPr>
              <a:spLocks noChangeArrowheads="1"/>
            </p:cNvSpPr>
            <p:nvPr/>
          </p:nvSpPr>
          <p:spPr bwMode="auto">
            <a:xfrm>
              <a:off x="2160" y="1296"/>
              <a:ext cx="1632" cy="1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79" name="Rectangle 7"/>
            <p:cNvSpPr>
              <a:spLocks noChangeArrowheads="1"/>
            </p:cNvSpPr>
            <p:nvPr/>
          </p:nvSpPr>
          <p:spPr bwMode="auto">
            <a:xfrm>
              <a:off x="2368" y="1400"/>
              <a:ext cx="1200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ALU</a:t>
              </a:r>
            </a:p>
          </p:txBody>
        </p:sp>
        <p:sp>
          <p:nvSpPr>
            <p:cNvPr id="36880" name="Rectangle 8"/>
            <p:cNvSpPr>
              <a:spLocks noChangeArrowheads="1"/>
            </p:cNvSpPr>
            <p:nvPr/>
          </p:nvSpPr>
          <p:spPr bwMode="auto">
            <a:xfrm>
              <a:off x="2368" y="1976"/>
              <a:ext cx="1200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Control Unit</a:t>
              </a:r>
            </a:p>
          </p:txBody>
        </p:sp>
      </p:grpSp>
      <p:sp>
        <p:nvSpPr>
          <p:cNvPr id="36870" name="Rectangle 9"/>
          <p:cNvSpPr>
            <a:spLocks noChangeArrowheads="1"/>
          </p:cNvSpPr>
          <p:nvPr/>
        </p:nvSpPr>
        <p:spPr bwMode="auto">
          <a:xfrm>
            <a:off x="6781800" y="4000500"/>
            <a:ext cx="1905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Output</a:t>
            </a:r>
          </a:p>
        </p:txBody>
      </p:sp>
      <p:sp>
        <p:nvSpPr>
          <p:cNvPr id="36871" name="Rectangle 10"/>
          <p:cNvSpPr>
            <a:spLocks noChangeArrowheads="1"/>
          </p:cNvSpPr>
          <p:nvPr/>
        </p:nvSpPr>
        <p:spPr bwMode="auto">
          <a:xfrm>
            <a:off x="762000" y="4000500"/>
            <a:ext cx="1905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Input</a:t>
            </a:r>
          </a:p>
        </p:txBody>
      </p:sp>
      <p:sp>
        <p:nvSpPr>
          <p:cNvPr id="36872" name="Line 11"/>
          <p:cNvSpPr>
            <a:spLocks noChangeShapeType="1"/>
          </p:cNvSpPr>
          <p:nvPr/>
        </p:nvSpPr>
        <p:spPr bwMode="auto">
          <a:xfrm>
            <a:off x="2667000" y="4343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873" name="Line 12"/>
          <p:cNvSpPr>
            <a:spLocks noChangeShapeType="1"/>
          </p:cNvSpPr>
          <p:nvPr/>
        </p:nvSpPr>
        <p:spPr bwMode="auto">
          <a:xfrm>
            <a:off x="6337300" y="4343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36874" name="Group 13"/>
          <p:cNvGrpSpPr>
            <a:grpSpLocks/>
          </p:cNvGrpSpPr>
          <p:nvPr/>
        </p:nvGrpSpPr>
        <p:grpSpPr bwMode="auto">
          <a:xfrm>
            <a:off x="3429000" y="4191000"/>
            <a:ext cx="2590800" cy="1905000"/>
            <a:chOff x="2160" y="1296"/>
            <a:chExt cx="1632" cy="1200"/>
          </a:xfrm>
        </p:grpSpPr>
        <p:sp>
          <p:nvSpPr>
            <p:cNvPr id="36875" name="Rectangle 14"/>
            <p:cNvSpPr>
              <a:spLocks noChangeArrowheads="1"/>
            </p:cNvSpPr>
            <p:nvPr/>
          </p:nvSpPr>
          <p:spPr bwMode="auto">
            <a:xfrm>
              <a:off x="2160" y="1296"/>
              <a:ext cx="1632" cy="1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6876" name="Rectangle 15"/>
            <p:cNvSpPr>
              <a:spLocks noChangeArrowheads="1"/>
            </p:cNvSpPr>
            <p:nvPr/>
          </p:nvSpPr>
          <p:spPr bwMode="auto">
            <a:xfrm>
              <a:off x="2368" y="1400"/>
              <a:ext cx="1200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Programma</a:t>
              </a:r>
            </a:p>
          </p:txBody>
        </p:sp>
        <p:sp>
          <p:nvSpPr>
            <p:cNvPr id="36877" name="Rectangle 16"/>
            <p:cNvSpPr>
              <a:spLocks noChangeArrowheads="1"/>
            </p:cNvSpPr>
            <p:nvPr/>
          </p:nvSpPr>
          <p:spPr bwMode="auto">
            <a:xfrm>
              <a:off x="2368" y="1976"/>
              <a:ext cx="1200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/>
                <a:t>Dati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Il Processore Centrale (CPU)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i="1" dirty="0" err="1" smtClean="0"/>
              <a:t>Osserviamo</a:t>
            </a:r>
            <a:endParaRPr lang="en-US" i="1" dirty="0" smtClean="0"/>
          </a:p>
          <a:p>
            <a:pPr eaLnBrk="1" hangingPunct="1"/>
            <a:r>
              <a:rPr lang="en-US" dirty="0" err="1" smtClean="0"/>
              <a:t>Ciclo</a:t>
            </a:r>
            <a:r>
              <a:rPr lang="en-US" dirty="0" smtClean="0"/>
              <a:t> di </a:t>
            </a:r>
            <a:r>
              <a:rPr lang="en-US" dirty="0" err="1" smtClean="0"/>
              <a:t>caricamento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istruzione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b="1" dirty="0" smtClean="0"/>
              <a:t>MAR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PC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MBR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M(MAR)</a:t>
            </a:r>
            <a:r>
              <a:rPr lang="en-US" dirty="0" smtClean="0"/>
              <a:t>   % </a:t>
            </a:r>
            <a:r>
              <a:rPr lang="en-US" dirty="0" err="1" smtClean="0"/>
              <a:t>lettura</a:t>
            </a:r>
            <a:r>
              <a:rPr lang="en-US" dirty="0" smtClean="0"/>
              <a:t> </a:t>
            </a:r>
            <a:r>
              <a:rPr lang="en-US" dirty="0" err="1" smtClean="0"/>
              <a:t>istruzione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IR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MBR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PC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PC + </a:t>
            </a:r>
            <a:r>
              <a:rPr lang="en-US" b="1" i="1" dirty="0" smtClean="0"/>
              <a:t>1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Rettangolo 3"/>
          <p:cNvSpPr/>
          <p:nvPr/>
        </p:nvSpPr>
        <p:spPr>
          <a:xfrm>
            <a:off x="6500826" y="928670"/>
            <a:ext cx="250033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 err="1" smtClean="0"/>
              <a:t>Localizza</a:t>
            </a:r>
            <a:r>
              <a:rPr lang="en-US" b="1" dirty="0" smtClean="0"/>
              <a:t> </a:t>
            </a:r>
            <a:r>
              <a:rPr lang="en-US" b="1" i="1" dirty="0" smtClean="0"/>
              <a:t>I</a:t>
            </a:r>
            <a:endParaRPr lang="en-US" b="1" dirty="0" smtClean="0"/>
          </a:p>
          <a:p>
            <a:pPr lvl="1"/>
            <a:r>
              <a:rPr lang="en-US" b="1" dirty="0" err="1" smtClean="0"/>
              <a:t>Carica</a:t>
            </a:r>
            <a:r>
              <a:rPr lang="en-US" b="1" dirty="0" smtClean="0"/>
              <a:t> </a:t>
            </a:r>
            <a:r>
              <a:rPr lang="en-US" b="1" i="1" dirty="0" smtClean="0"/>
              <a:t>I</a:t>
            </a:r>
            <a:endParaRPr lang="en-US" b="1" dirty="0" smtClean="0"/>
          </a:p>
          <a:p>
            <a:pPr lvl="1"/>
            <a:r>
              <a:rPr lang="en-US" sz="1800" dirty="0" err="1" smtClean="0"/>
              <a:t>Decodifica</a:t>
            </a:r>
            <a:r>
              <a:rPr lang="en-US" sz="1800" dirty="0" smtClean="0"/>
              <a:t> </a:t>
            </a:r>
            <a:r>
              <a:rPr lang="en-US" sz="1800" i="1" dirty="0" smtClean="0"/>
              <a:t>I</a:t>
            </a:r>
            <a:endParaRPr lang="en-US" sz="1800" dirty="0" smtClean="0"/>
          </a:p>
          <a:p>
            <a:pPr lvl="1"/>
            <a:r>
              <a:rPr lang="en-US" sz="2000" dirty="0" err="1" smtClean="0"/>
              <a:t>Esegui</a:t>
            </a:r>
            <a:r>
              <a:rPr lang="en-US" sz="2000" dirty="0" smtClean="0"/>
              <a:t>  </a:t>
            </a:r>
            <a:r>
              <a:rPr lang="en-US" sz="2000" i="1" dirty="0" smtClean="0"/>
              <a:t>I</a:t>
            </a: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Una visione di insieme</a:t>
            </a:r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114300" y="76200"/>
            <a:ext cx="8915400" cy="662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2000" b="1"/>
          </a:p>
        </p:txBody>
      </p:sp>
      <p:grpSp>
        <p:nvGrpSpPr>
          <p:cNvPr id="43012" name="Group 3"/>
          <p:cNvGrpSpPr>
            <a:grpSpLocks/>
          </p:cNvGrpSpPr>
          <p:nvPr/>
        </p:nvGrpSpPr>
        <p:grpSpPr bwMode="auto">
          <a:xfrm>
            <a:off x="165100" y="304800"/>
            <a:ext cx="2759075" cy="6451600"/>
            <a:chOff x="104" y="192"/>
            <a:chExt cx="1738" cy="4064"/>
          </a:xfrm>
        </p:grpSpPr>
        <p:grpSp>
          <p:nvGrpSpPr>
            <p:cNvPr id="43085" name="Group 4"/>
            <p:cNvGrpSpPr>
              <a:grpSpLocks/>
            </p:cNvGrpSpPr>
            <p:nvPr/>
          </p:nvGrpSpPr>
          <p:grpSpPr bwMode="auto">
            <a:xfrm>
              <a:off x="466" y="192"/>
              <a:ext cx="1376" cy="3888"/>
              <a:chOff x="288" y="192"/>
              <a:chExt cx="1632" cy="3888"/>
            </a:xfrm>
          </p:grpSpPr>
          <p:grpSp>
            <p:nvGrpSpPr>
              <p:cNvPr id="43087" name="Group 5"/>
              <p:cNvGrpSpPr>
                <a:grpSpLocks/>
              </p:cNvGrpSpPr>
              <p:nvPr/>
            </p:nvGrpSpPr>
            <p:grpSpPr bwMode="auto">
              <a:xfrm>
                <a:off x="288" y="288"/>
                <a:ext cx="1632" cy="3696"/>
                <a:chOff x="720" y="384"/>
                <a:chExt cx="1296" cy="3840"/>
              </a:xfrm>
            </p:grpSpPr>
            <p:grpSp>
              <p:nvGrpSpPr>
                <p:cNvPr id="43092" name="Group 6"/>
                <p:cNvGrpSpPr>
                  <a:grpSpLocks/>
                </p:cNvGrpSpPr>
                <p:nvPr/>
              </p:nvGrpSpPr>
              <p:grpSpPr bwMode="auto">
                <a:xfrm>
                  <a:off x="720" y="384"/>
                  <a:ext cx="1296" cy="2880"/>
                  <a:chOff x="720" y="1296"/>
                  <a:chExt cx="1296" cy="2880"/>
                </a:xfrm>
              </p:grpSpPr>
              <p:sp>
                <p:nvSpPr>
                  <p:cNvPr id="4309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2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09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5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09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0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2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4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9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2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4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6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4310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9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43093" name="Rectangle 19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43094" name="Rectangle 20"/>
                <p:cNvSpPr>
                  <a:spLocks noChangeArrowheads="1"/>
                </p:cNvSpPr>
                <p:nvPr/>
              </p:nvSpPr>
              <p:spPr bwMode="auto">
                <a:xfrm>
                  <a:off x="720" y="350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43095" name="Rectangle 21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43096" name="Rectangle 22"/>
                <p:cNvSpPr>
                  <a:spLocks noChangeArrowheads="1"/>
                </p:cNvSpPr>
                <p:nvPr/>
              </p:nvSpPr>
              <p:spPr bwMode="auto">
                <a:xfrm>
                  <a:off x="720" y="398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43088" name="Line 23"/>
              <p:cNvSpPr>
                <a:spLocks noChangeShapeType="1"/>
              </p:cNvSpPr>
              <p:nvPr/>
            </p:nvSpPr>
            <p:spPr bwMode="auto">
              <a:xfrm>
                <a:off x="288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89" name="Line 24"/>
              <p:cNvSpPr>
                <a:spLocks noChangeShapeType="1"/>
              </p:cNvSpPr>
              <p:nvPr/>
            </p:nvSpPr>
            <p:spPr bwMode="auto">
              <a:xfrm flipV="1">
                <a:off x="288" y="1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90" name="Line 25"/>
              <p:cNvSpPr>
                <a:spLocks noChangeShapeType="1"/>
              </p:cNvSpPr>
              <p:nvPr/>
            </p:nvSpPr>
            <p:spPr bwMode="auto">
              <a:xfrm flipV="1">
                <a:off x="1920" y="1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91" name="Line 26"/>
              <p:cNvSpPr>
                <a:spLocks noChangeShapeType="1"/>
              </p:cNvSpPr>
              <p:nvPr/>
            </p:nvSpPr>
            <p:spPr bwMode="auto">
              <a:xfrm>
                <a:off x="1920" y="39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3086" name="Text Box 27"/>
            <p:cNvSpPr txBox="1">
              <a:spLocks noChangeArrowheads="1"/>
            </p:cNvSpPr>
            <p:nvPr/>
          </p:nvSpPr>
          <p:spPr bwMode="auto">
            <a:xfrm>
              <a:off x="104" y="280"/>
              <a:ext cx="404" cy="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105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106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107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108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109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/>
            </a:p>
          </p:txBody>
        </p:sp>
      </p:grpSp>
      <p:sp>
        <p:nvSpPr>
          <p:cNvPr id="43013" name="Text Box 28"/>
          <p:cNvSpPr txBox="1">
            <a:spLocks noChangeArrowheads="1"/>
          </p:cNvSpPr>
          <p:nvPr/>
        </p:nvSpPr>
        <p:spPr bwMode="auto">
          <a:xfrm>
            <a:off x="1371600" y="63246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43014" name="Text Box 29"/>
          <p:cNvSpPr txBox="1">
            <a:spLocks noChangeArrowheads="1"/>
          </p:cNvSpPr>
          <p:nvPr/>
        </p:nvSpPr>
        <p:spPr bwMode="auto">
          <a:xfrm>
            <a:off x="7848600" y="268128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43015" name="Rectangle 30"/>
          <p:cNvSpPr>
            <a:spLocks noChangeArrowheads="1"/>
          </p:cNvSpPr>
          <p:nvPr/>
        </p:nvSpPr>
        <p:spPr bwMode="auto">
          <a:xfrm>
            <a:off x="7467600" y="4452938"/>
            <a:ext cx="1371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16" name="Text Box 31"/>
          <p:cNvSpPr txBox="1">
            <a:spLocks noChangeArrowheads="1"/>
          </p:cNvSpPr>
          <p:nvPr/>
        </p:nvSpPr>
        <p:spPr bwMode="auto">
          <a:xfrm>
            <a:off x="7086600" y="41402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/>
              <a:t>PC</a:t>
            </a:r>
          </a:p>
        </p:txBody>
      </p:sp>
      <p:sp>
        <p:nvSpPr>
          <p:cNvPr id="43017" name="Text Box 32"/>
          <p:cNvSpPr txBox="1">
            <a:spLocks noChangeArrowheads="1"/>
          </p:cNvSpPr>
          <p:nvPr/>
        </p:nvSpPr>
        <p:spPr bwMode="auto">
          <a:xfrm>
            <a:off x="7848600" y="41656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43018" name="Text Box 33"/>
          <p:cNvSpPr txBox="1">
            <a:spLocks noChangeArrowheads="1"/>
          </p:cNvSpPr>
          <p:nvPr/>
        </p:nvSpPr>
        <p:spPr bwMode="auto">
          <a:xfrm>
            <a:off x="1219200" y="889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/>
              <a:t>Memoria</a:t>
            </a:r>
            <a:endParaRPr lang="it-IT"/>
          </a:p>
        </p:txBody>
      </p:sp>
      <p:sp>
        <p:nvSpPr>
          <p:cNvPr id="43019" name="Rectangle 34"/>
          <p:cNvSpPr>
            <a:spLocks noChangeArrowheads="1"/>
          </p:cNvSpPr>
          <p:nvPr/>
        </p:nvSpPr>
        <p:spPr bwMode="auto">
          <a:xfrm>
            <a:off x="3606800" y="381000"/>
            <a:ext cx="53340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20" name="Rectangle 35"/>
          <p:cNvSpPr>
            <a:spLocks noChangeArrowheads="1"/>
          </p:cNvSpPr>
          <p:nvPr/>
        </p:nvSpPr>
        <p:spPr bwMode="auto">
          <a:xfrm>
            <a:off x="3810000" y="1828800"/>
            <a:ext cx="175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/>
              <a:t>UC</a:t>
            </a:r>
          </a:p>
        </p:txBody>
      </p:sp>
      <p:sp>
        <p:nvSpPr>
          <p:cNvPr id="43021" name="Rectangle 36"/>
          <p:cNvSpPr>
            <a:spLocks noChangeArrowheads="1"/>
          </p:cNvSpPr>
          <p:nvPr/>
        </p:nvSpPr>
        <p:spPr bwMode="auto">
          <a:xfrm>
            <a:off x="228600" y="152400"/>
            <a:ext cx="2819400" cy="647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3022" name="Group 37"/>
          <p:cNvGrpSpPr>
            <a:grpSpLocks/>
          </p:cNvGrpSpPr>
          <p:nvPr/>
        </p:nvGrpSpPr>
        <p:grpSpPr bwMode="auto">
          <a:xfrm>
            <a:off x="3992563" y="3924300"/>
            <a:ext cx="1419225" cy="1230313"/>
            <a:chOff x="2499" y="1680"/>
            <a:chExt cx="894" cy="775"/>
          </a:xfrm>
        </p:grpSpPr>
        <p:sp>
          <p:nvSpPr>
            <p:cNvPr id="43080" name="Rectangle 38"/>
            <p:cNvSpPr>
              <a:spLocks noChangeArrowheads="1"/>
            </p:cNvSpPr>
            <p:nvPr/>
          </p:nvSpPr>
          <p:spPr bwMode="auto">
            <a:xfrm>
              <a:off x="2499" y="1997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81" name="Text Box 39"/>
            <p:cNvSpPr txBox="1">
              <a:spLocks noChangeArrowheads="1"/>
            </p:cNvSpPr>
            <p:nvPr/>
          </p:nvSpPr>
          <p:spPr bwMode="auto">
            <a:xfrm>
              <a:off x="2688" y="1680"/>
              <a:ext cx="4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MBR</a:t>
              </a:r>
              <a:endParaRPr lang="it-IT"/>
            </a:p>
          </p:txBody>
        </p:sp>
        <p:sp>
          <p:nvSpPr>
            <p:cNvPr id="43082" name="Text Box 40"/>
            <p:cNvSpPr txBox="1">
              <a:spLocks noChangeArrowheads="1"/>
            </p:cNvSpPr>
            <p:nvPr/>
          </p:nvSpPr>
          <p:spPr bwMode="auto">
            <a:xfrm>
              <a:off x="2688" y="1968"/>
              <a:ext cx="4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MAR</a:t>
              </a:r>
            </a:p>
          </p:txBody>
        </p:sp>
        <p:sp>
          <p:nvSpPr>
            <p:cNvPr id="43083" name="Text Box 41"/>
            <p:cNvSpPr txBox="1">
              <a:spLocks noChangeArrowheads="1"/>
            </p:cNvSpPr>
            <p:nvPr/>
          </p:nvSpPr>
          <p:spPr bwMode="auto">
            <a:xfrm>
              <a:off x="2758" y="2224"/>
              <a:ext cx="4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1800" b="1"/>
                <a:t>16 bit</a:t>
              </a:r>
              <a:endParaRPr lang="it-IT"/>
            </a:p>
          </p:txBody>
        </p:sp>
        <p:sp>
          <p:nvSpPr>
            <p:cNvPr id="43084" name="Rectangle 42"/>
            <p:cNvSpPr>
              <a:spLocks noChangeArrowheads="1"/>
            </p:cNvSpPr>
            <p:nvPr/>
          </p:nvSpPr>
          <p:spPr bwMode="auto">
            <a:xfrm>
              <a:off x="2502" y="1704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23" name="Group 43"/>
          <p:cNvGrpSpPr>
            <a:grpSpLocks/>
          </p:cNvGrpSpPr>
          <p:nvPr/>
        </p:nvGrpSpPr>
        <p:grpSpPr bwMode="auto">
          <a:xfrm>
            <a:off x="3048000" y="4508500"/>
            <a:ext cx="952500" cy="177800"/>
            <a:chOff x="1844" y="1776"/>
            <a:chExt cx="672" cy="88"/>
          </a:xfrm>
        </p:grpSpPr>
        <p:sp>
          <p:nvSpPr>
            <p:cNvPr id="43077" name="Line 44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8" name="Line 45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9" name="Line 46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24" name="Group 47"/>
          <p:cNvGrpSpPr>
            <a:grpSpLocks/>
          </p:cNvGrpSpPr>
          <p:nvPr/>
        </p:nvGrpSpPr>
        <p:grpSpPr bwMode="auto">
          <a:xfrm>
            <a:off x="3048000" y="4089400"/>
            <a:ext cx="952500" cy="177800"/>
            <a:chOff x="1844" y="1776"/>
            <a:chExt cx="672" cy="88"/>
          </a:xfrm>
        </p:grpSpPr>
        <p:sp>
          <p:nvSpPr>
            <p:cNvPr id="43074" name="Line 48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5" name="Line 49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6" name="Line 50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3025" name="Line 51"/>
          <p:cNvSpPr>
            <a:spLocks noChangeShapeType="1"/>
          </p:cNvSpPr>
          <p:nvPr/>
        </p:nvSpPr>
        <p:spPr bwMode="auto">
          <a:xfrm flipH="1">
            <a:off x="3048000" y="2362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3026" name="Text Box 52"/>
          <p:cNvSpPr txBox="1">
            <a:spLocks noChangeArrowheads="1"/>
          </p:cNvSpPr>
          <p:nvPr/>
        </p:nvSpPr>
        <p:spPr bwMode="auto">
          <a:xfrm>
            <a:off x="3810000" y="5334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/>
              <a:t>CPU</a:t>
            </a:r>
            <a:endParaRPr lang="it-IT"/>
          </a:p>
        </p:txBody>
      </p:sp>
      <p:sp>
        <p:nvSpPr>
          <p:cNvPr id="43027" name="Rectangle 53"/>
          <p:cNvSpPr>
            <a:spLocks noChangeArrowheads="1"/>
          </p:cNvSpPr>
          <p:nvPr/>
        </p:nvSpPr>
        <p:spPr bwMode="auto">
          <a:xfrm>
            <a:off x="5943600" y="838200"/>
            <a:ext cx="175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/>
              <a:t>ALU</a:t>
            </a:r>
          </a:p>
        </p:txBody>
      </p:sp>
      <p:cxnSp>
        <p:nvCxnSpPr>
          <p:cNvPr id="43028" name="AutoShape 54"/>
          <p:cNvCxnSpPr>
            <a:cxnSpLocks noChangeShapeType="1"/>
            <a:stCxn id="43020" idx="3"/>
            <a:endCxn id="43027" idx="1"/>
          </p:cNvCxnSpPr>
          <p:nvPr/>
        </p:nvCxnSpPr>
        <p:spPr bwMode="auto">
          <a:xfrm flipV="1">
            <a:off x="5562600" y="1333500"/>
            <a:ext cx="3810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grpSp>
        <p:nvGrpSpPr>
          <p:cNvPr id="43029" name="Group 55"/>
          <p:cNvGrpSpPr>
            <a:grpSpLocks/>
          </p:cNvGrpSpPr>
          <p:nvPr/>
        </p:nvGrpSpPr>
        <p:grpSpPr bwMode="auto">
          <a:xfrm>
            <a:off x="7696200" y="1219200"/>
            <a:ext cx="533400" cy="228600"/>
            <a:chOff x="1844" y="1776"/>
            <a:chExt cx="672" cy="88"/>
          </a:xfrm>
        </p:grpSpPr>
        <p:sp>
          <p:nvSpPr>
            <p:cNvPr id="43071" name="Line 56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2" name="Line 57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3" name="Line 58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30" name="Group 59"/>
          <p:cNvGrpSpPr>
            <a:grpSpLocks/>
          </p:cNvGrpSpPr>
          <p:nvPr/>
        </p:nvGrpSpPr>
        <p:grpSpPr bwMode="auto">
          <a:xfrm rot="16200000" flipH="1">
            <a:off x="7429500" y="1790700"/>
            <a:ext cx="1371600" cy="228600"/>
            <a:chOff x="1844" y="1776"/>
            <a:chExt cx="672" cy="88"/>
          </a:xfrm>
        </p:grpSpPr>
        <p:sp>
          <p:nvSpPr>
            <p:cNvPr id="43068" name="Line 60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69" name="Line 61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70" name="Line 62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31" name="Group 63"/>
          <p:cNvGrpSpPr>
            <a:grpSpLocks/>
          </p:cNvGrpSpPr>
          <p:nvPr/>
        </p:nvGrpSpPr>
        <p:grpSpPr bwMode="auto">
          <a:xfrm>
            <a:off x="6781800" y="1881188"/>
            <a:ext cx="2057400" cy="854075"/>
            <a:chOff x="3648" y="1824"/>
            <a:chExt cx="1728" cy="538"/>
          </a:xfrm>
        </p:grpSpPr>
        <p:grpSp>
          <p:nvGrpSpPr>
            <p:cNvPr id="43062" name="Group 64"/>
            <p:cNvGrpSpPr>
              <a:grpSpLocks/>
            </p:cNvGrpSpPr>
            <p:nvPr/>
          </p:nvGrpSpPr>
          <p:grpSpPr bwMode="auto">
            <a:xfrm>
              <a:off x="3648" y="2112"/>
              <a:ext cx="1728" cy="250"/>
              <a:chOff x="3648" y="2112"/>
              <a:chExt cx="1728" cy="250"/>
            </a:xfrm>
          </p:grpSpPr>
          <p:sp>
            <p:nvSpPr>
              <p:cNvPr id="43066" name="Rectangle 65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67" name="Text Box 66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R2</a:t>
                </a:r>
              </a:p>
            </p:txBody>
          </p:sp>
        </p:grpSp>
        <p:grpSp>
          <p:nvGrpSpPr>
            <p:cNvPr id="43063" name="Group 67"/>
            <p:cNvGrpSpPr>
              <a:grpSpLocks/>
            </p:cNvGrpSpPr>
            <p:nvPr/>
          </p:nvGrpSpPr>
          <p:grpSpPr bwMode="auto">
            <a:xfrm>
              <a:off x="3648" y="1824"/>
              <a:ext cx="1728" cy="250"/>
              <a:chOff x="3648" y="2112"/>
              <a:chExt cx="1728" cy="250"/>
            </a:xfrm>
          </p:grpSpPr>
          <p:sp>
            <p:nvSpPr>
              <p:cNvPr id="43064" name="Rectangle 68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65" name="Text Box 69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R1</a:t>
                </a:r>
              </a:p>
            </p:txBody>
          </p:sp>
        </p:grpSp>
      </p:grpSp>
      <p:grpSp>
        <p:nvGrpSpPr>
          <p:cNvPr id="43032" name="Group 70"/>
          <p:cNvGrpSpPr>
            <a:grpSpLocks/>
          </p:cNvGrpSpPr>
          <p:nvPr/>
        </p:nvGrpSpPr>
        <p:grpSpPr bwMode="auto">
          <a:xfrm>
            <a:off x="5410200" y="4495800"/>
            <a:ext cx="1054100" cy="228600"/>
            <a:chOff x="1844" y="1776"/>
            <a:chExt cx="672" cy="88"/>
          </a:xfrm>
        </p:grpSpPr>
        <p:sp>
          <p:nvSpPr>
            <p:cNvPr id="43059" name="Line 71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60" name="Line 72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61" name="Line 73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33" name="Group 74"/>
          <p:cNvGrpSpPr>
            <a:grpSpLocks/>
          </p:cNvGrpSpPr>
          <p:nvPr/>
        </p:nvGrpSpPr>
        <p:grpSpPr bwMode="auto">
          <a:xfrm rot="16200000" flipH="1">
            <a:off x="5600700" y="2400300"/>
            <a:ext cx="1447800" cy="304800"/>
            <a:chOff x="1844" y="1776"/>
            <a:chExt cx="672" cy="88"/>
          </a:xfrm>
        </p:grpSpPr>
        <p:sp>
          <p:nvSpPr>
            <p:cNvPr id="43056" name="Line 75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7" name="Line 76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8" name="Line 77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34" name="Group 78"/>
          <p:cNvGrpSpPr>
            <a:grpSpLocks/>
          </p:cNvGrpSpPr>
          <p:nvPr/>
        </p:nvGrpSpPr>
        <p:grpSpPr bwMode="auto">
          <a:xfrm>
            <a:off x="6172200" y="4495800"/>
            <a:ext cx="1295400" cy="228600"/>
            <a:chOff x="1844" y="1776"/>
            <a:chExt cx="672" cy="88"/>
          </a:xfrm>
        </p:grpSpPr>
        <p:sp>
          <p:nvSpPr>
            <p:cNvPr id="43053" name="Line 79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4" name="Line 80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5" name="Line 81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35" name="Group 82"/>
          <p:cNvGrpSpPr>
            <a:grpSpLocks/>
          </p:cNvGrpSpPr>
          <p:nvPr/>
        </p:nvGrpSpPr>
        <p:grpSpPr bwMode="auto">
          <a:xfrm>
            <a:off x="5435600" y="4038600"/>
            <a:ext cx="1054100" cy="228600"/>
            <a:chOff x="1844" y="1776"/>
            <a:chExt cx="672" cy="88"/>
          </a:xfrm>
        </p:grpSpPr>
        <p:sp>
          <p:nvSpPr>
            <p:cNvPr id="43050" name="Line 83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1" name="Line 84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52" name="Line 85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36" name="Group 86"/>
          <p:cNvGrpSpPr>
            <a:grpSpLocks/>
          </p:cNvGrpSpPr>
          <p:nvPr/>
        </p:nvGrpSpPr>
        <p:grpSpPr bwMode="auto">
          <a:xfrm>
            <a:off x="5489575" y="3200400"/>
            <a:ext cx="3349625" cy="668338"/>
            <a:chOff x="3458" y="2016"/>
            <a:chExt cx="2110" cy="421"/>
          </a:xfrm>
        </p:grpSpPr>
        <p:grpSp>
          <p:nvGrpSpPr>
            <p:cNvPr id="43046" name="Group 87"/>
            <p:cNvGrpSpPr>
              <a:grpSpLocks/>
            </p:cNvGrpSpPr>
            <p:nvPr/>
          </p:nvGrpSpPr>
          <p:grpSpPr bwMode="auto">
            <a:xfrm>
              <a:off x="3458" y="2016"/>
              <a:ext cx="2110" cy="250"/>
              <a:chOff x="3458" y="2016"/>
              <a:chExt cx="2110" cy="250"/>
            </a:xfrm>
          </p:grpSpPr>
          <p:sp>
            <p:nvSpPr>
              <p:cNvPr id="43048" name="Rectangle 88"/>
              <p:cNvSpPr>
                <a:spLocks noChangeArrowheads="1"/>
              </p:cNvSpPr>
              <p:nvPr/>
            </p:nvSpPr>
            <p:spPr bwMode="auto">
              <a:xfrm>
                <a:off x="3742" y="2021"/>
                <a:ext cx="1826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049" name="Text Box 89"/>
              <p:cNvSpPr txBox="1">
                <a:spLocks noChangeArrowheads="1"/>
              </p:cNvSpPr>
              <p:nvPr/>
            </p:nvSpPr>
            <p:spPr bwMode="auto">
              <a:xfrm>
                <a:off x="3458" y="2016"/>
                <a:ext cx="33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 IR</a:t>
                </a:r>
                <a:endParaRPr lang="it-IT"/>
              </a:p>
            </p:txBody>
          </p:sp>
        </p:grpSp>
        <p:sp>
          <p:nvSpPr>
            <p:cNvPr id="43047" name="Text Box 90"/>
            <p:cNvSpPr txBox="1">
              <a:spLocks noChangeArrowheads="1"/>
            </p:cNvSpPr>
            <p:nvPr/>
          </p:nvSpPr>
          <p:spPr bwMode="auto">
            <a:xfrm>
              <a:off x="4368" y="2206"/>
              <a:ext cx="4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1800" b="1"/>
                <a:t>32 bit</a:t>
              </a:r>
              <a:endParaRPr lang="it-IT"/>
            </a:p>
          </p:txBody>
        </p:sp>
      </p:grpSp>
      <p:grpSp>
        <p:nvGrpSpPr>
          <p:cNvPr id="43037" name="Group 91"/>
          <p:cNvGrpSpPr>
            <a:grpSpLocks/>
          </p:cNvGrpSpPr>
          <p:nvPr/>
        </p:nvGrpSpPr>
        <p:grpSpPr bwMode="auto">
          <a:xfrm rot="16200000" flipH="1">
            <a:off x="5981700" y="3771900"/>
            <a:ext cx="685800" cy="304800"/>
            <a:chOff x="1844" y="1776"/>
            <a:chExt cx="672" cy="88"/>
          </a:xfrm>
        </p:grpSpPr>
        <p:sp>
          <p:nvSpPr>
            <p:cNvPr id="43043" name="Line 92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44" name="Line 93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45" name="Line 94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3038" name="Group 95"/>
          <p:cNvGrpSpPr>
            <a:grpSpLocks/>
          </p:cNvGrpSpPr>
          <p:nvPr/>
        </p:nvGrpSpPr>
        <p:grpSpPr bwMode="auto">
          <a:xfrm rot="16200000" flipH="1">
            <a:off x="6102350" y="4044950"/>
            <a:ext cx="1143000" cy="215900"/>
            <a:chOff x="1844" y="1776"/>
            <a:chExt cx="672" cy="88"/>
          </a:xfrm>
        </p:grpSpPr>
        <p:sp>
          <p:nvSpPr>
            <p:cNvPr id="43040" name="Line 96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41" name="Line 97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042" name="Line 98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cxnSp>
        <p:nvCxnSpPr>
          <p:cNvPr id="43039" name="AutoShape 99"/>
          <p:cNvCxnSpPr>
            <a:cxnSpLocks noChangeShapeType="1"/>
          </p:cNvCxnSpPr>
          <p:nvPr/>
        </p:nvCxnSpPr>
        <p:spPr bwMode="auto">
          <a:xfrm rot="-5400000">
            <a:off x="3952875" y="1990725"/>
            <a:ext cx="2628900" cy="1238250"/>
          </a:xfrm>
          <a:prstGeom prst="bentConnector3">
            <a:avLst>
              <a:gd name="adj1" fmla="val 3248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Il Processore Centrale (CPU)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Ciclo</a:t>
            </a:r>
            <a:r>
              <a:rPr lang="en-US" dirty="0" smtClean="0"/>
              <a:t> di fetch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istruzione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b="1" dirty="0" smtClean="0"/>
              <a:t>MAR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PC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MBR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M(MAR)</a:t>
            </a:r>
            <a:r>
              <a:rPr lang="en-US" dirty="0" smtClean="0"/>
              <a:t>   % </a:t>
            </a:r>
            <a:r>
              <a:rPr lang="en-US" dirty="0" err="1" smtClean="0"/>
              <a:t>lettura</a:t>
            </a:r>
            <a:r>
              <a:rPr lang="en-US" dirty="0" smtClean="0"/>
              <a:t> </a:t>
            </a:r>
            <a:r>
              <a:rPr lang="en-US" dirty="0" err="1" smtClean="0"/>
              <a:t>istruzione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IR1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MBR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PC </a:t>
            </a:r>
            <a:r>
              <a:rPr lang="en-US" sz="16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PC + </a:t>
            </a:r>
            <a:r>
              <a:rPr lang="en-US" b="1" i="1" dirty="0" smtClean="0"/>
              <a:t>1</a:t>
            </a:r>
            <a:endParaRPr lang="en-US" b="1" dirty="0" smtClean="0"/>
          </a:p>
          <a:p>
            <a:pPr lvl="1" eaLnBrk="1" hangingPunct="1"/>
            <a:r>
              <a:rPr lang="en-US" b="1" dirty="0" smtClean="0"/>
              <a:t>MAR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PC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MBR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M(MAR)</a:t>
            </a:r>
            <a:r>
              <a:rPr lang="en-US" dirty="0" smtClean="0"/>
              <a:t>   % </a:t>
            </a:r>
            <a:r>
              <a:rPr lang="en-US" dirty="0" err="1" smtClean="0"/>
              <a:t>lettura</a:t>
            </a:r>
            <a:r>
              <a:rPr lang="en-US" dirty="0" smtClean="0"/>
              <a:t> </a:t>
            </a:r>
            <a:r>
              <a:rPr lang="en-US" dirty="0" err="1" smtClean="0"/>
              <a:t>istruzione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IR2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MBR</a:t>
            </a:r>
            <a:endParaRPr lang="en-US" dirty="0" smtClean="0"/>
          </a:p>
          <a:p>
            <a:pPr lvl="1" eaLnBrk="1" hangingPunct="1"/>
            <a:r>
              <a:rPr lang="en-US" b="1" dirty="0" smtClean="0"/>
              <a:t>PC 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 </a:t>
            </a:r>
            <a:r>
              <a:rPr lang="en-US" b="1" dirty="0" smtClean="0"/>
              <a:t>PC + 1</a:t>
            </a:r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Codificare le istruzioni</a:t>
            </a:r>
            <a:endParaRPr lang="en-US" sz="2800" smtClean="0"/>
          </a:p>
        </p:txBody>
      </p:sp>
      <p:sp>
        <p:nvSpPr>
          <p:cNvPr id="53251" name="Sottotitolo 2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Una visione di insieme</a:t>
            </a:r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114300" y="76200"/>
            <a:ext cx="8915400" cy="662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2000" b="1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5100" y="304800"/>
            <a:ext cx="2759075" cy="6451600"/>
            <a:chOff x="104" y="192"/>
            <a:chExt cx="1738" cy="406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66" y="192"/>
              <a:ext cx="1376" cy="3888"/>
              <a:chOff x="288" y="192"/>
              <a:chExt cx="1632" cy="3888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88" y="288"/>
                <a:ext cx="1632" cy="3696"/>
                <a:chOff x="720" y="384"/>
                <a:chExt cx="1296" cy="3840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720" y="384"/>
                  <a:ext cx="1296" cy="2880"/>
                  <a:chOff x="720" y="1296"/>
                  <a:chExt cx="1296" cy="2880"/>
                </a:xfrm>
              </p:grpSpPr>
              <p:sp>
                <p:nvSpPr>
                  <p:cNvPr id="54359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2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0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5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1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0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2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9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7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2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8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4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6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6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5437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9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54355" name="Rectangle 19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54356" name="Rectangle 20"/>
                <p:cNvSpPr>
                  <a:spLocks noChangeArrowheads="1"/>
                </p:cNvSpPr>
                <p:nvPr/>
              </p:nvSpPr>
              <p:spPr bwMode="auto">
                <a:xfrm>
                  <a:off x="720" y="350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54357" name="Rectangle 21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54358" name="Rectangle 22"/>
                <p:cNvSpPr>
                  <a:spLocks noChangeArrowheads="1"/>
                </p:cNvSpPr>
                <p:nvPr/>
              </p:nvSpPr>
              <p:spPr bwMode="auto">
                <a:xfrm>
                  <a:off x="720" y="398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54350" name="Line 23"/>
              <p:cNvSpPr>
                <a:spLocks noChangeShapeType="1"/>
              </p:cNvSpPr>
              <p:nvPr/>
            </p:nvSpPr>
            <p:spPr bwMode="auto">
              <a:xfrm>
                <a:off x="288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4351" name="Line 24"/>
              <p:cNvSpPr>
                <a:spLocks noChangeShapeType="1"/>
              </p:cNvSpPr>
              <p:nvPr/>
            </p:nvSpPr>
            <p:spPr bwMode="auto">
              <a:xfrm flipV="1">
                <a:off x="288" y="1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4352" name="Line 25"/>
              <p:cNvSpPr>
                <a:spLocks noChangeShapeType="1"/>
              </p:cNvSpPr>
              <p:nvPr/>
            </p:nvSpPr>
            <p:spPr bwMode="auto">
              <a:xfrm flipV="1">
                <a:off x="1920" y="1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4353" name="Line 26"/>
              <p:cNvSpPr>
                <a:spLocks noChangeShapeType="1"/>
              </p:cNvSpPr>
              <p:nvPr/>
            </p:nvSpPr>
            <p:spPr bwMode="auto">
              <a:xfrm>
                <a:off x="1920" y="39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54348" name="Text Box 27"/>
            <p:cNvSpPr txBox="1">
              <a:spLocks noChangeArrowheads="1"/>
            </p:cNvSpPr>
            <p:nvPr/>
          </p:nvSpPr>
          <p:spPr bwMode="auto">
            <a:xfrm>
              <a:off x="104" y="280"/>
              <a:ext cx="404" cy="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105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106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107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108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109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/>
            </a:p>
          </p:txBody>
        </p:sp>
      </p:grpSp>
      <p:sp>
        <p:nvSpPr>
          <p:cNvPr id="54277" name="Text Box 28"/>
          <p:cNvSpPr txBox="1">
            <a:spLocks noChangeArrowheads="1"/>
          </p:cNvSpPr>
          <p:nvPr/>
        </p:nvSpPr>
        <p:spPr bwMode="auto">
          <a:xfrm>
            <a:off x="1371600" y="63246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54278" name="Text Box 29"/>
          <p:cNvSpPr txBox="1">
            <a:spLocks noChangeArrowheads="1"/>
          </p:cNvSpPr>
          <p:nvPr/>
        </p:nvSpPr>
        <p:spPr bwMode="auto">
          <a:xfrm>
            <a:off x="7848600" y="268128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54279" name="Rectangle 30"/>
          <p:cNvSpPr>
            <a:spLocks noChangeArrowheads="1"/>
          </p:cNvSpPr>
          <p:nvPr/>
        </p:nvSpPr>
        <p:spPr bwMode="auto">
          <a:xfrm>
            <a:off x="7467600" y="4452938"/>
            <a:ext cx="1371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4280" name="Text Box 31"/>
          <p:cNvSpPr txBox="1">
            <a:spLocks noChangeArrowheads="1"/>
          </p:cNvSpPr>
          <p:nvPr/>
        </p:nvSpPr>
        <p:spPr bwMode="auto">
          <a:xfrm>
            <a:off x="7086600" y="4140200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/>
              <a:t>PC</a:t>
            </a:r>
          </a:p>
        </p:txBody>
      </p:sp>
      <p:sp>
        <p:nvSpPr>
          <p:cNvPr id="54281" name="Text Box 32"/>
          <p:cNvSpPr txBox="1">
            <a:spLocks noChangeArrowheads="1"/>
          </p:cNvSpPr>
          <p:nvPr/>
        </p:nvSpPr>
        <p:spPr bwMode="auto">
          <a:xfrm>
            <a:off x="7848600" y="41656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54282" name="Text Box 33"/>
          <p:cNvSpPr txBox="1">
            <a:spLocks noChangeArrowheads="1"/>
          </p:cNvSpPr>
          <p:nvPr/>
        </p:nvSpPr>
        <p:spPr bwMode="auto">
          <a:xfrm>
            <a:off x="1219200" y="889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/>
              <a:t>Memoria</a:t>
            </a:r>
            <a:endParaRPr lang="it-IT"/>
          </a:p>
        </p:txBody>
      </p:sp>
      <p:sp>
        <p:nvSpPr>
          <p:cNvPr id="54283" name="Rectangle 34"/>
          <p:cNvSpPr>
            <a:spLocks noChangeArrowheads="1"/>
          </p:cNvSpPr>
          <p:nvPr/>
        </p:nvSpPr>
        <p:spPr bwMode="auto">
          <a:xfrm>
            <a:off x="3606800" y="381000"/>
            <a:ext cx="53340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4284" name="Rectangle 35"/>
          <p:cNvSpPr>
            <a:spLocks noChangeArrowheads="1"/>
          </p:cNvSpPr>
          <p:nvPr/>
        </p:nvSpPr>
        <p:spPr bwMode="auto">
          <a:xfrm>
            <a:off x="3810000" y="1828800"/>
            <a:ext cx="175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/>
              <a:t>UC</a:t>
            </a:r>
          </a:p>
        </p:txBody>
      </p:sp>
      <p:sp>
        <p:nvSpPr>
          <p:cNvPr id="54285" name="Rectangle 36"/>
          <p:cNvSpPr>
            <a:spLocks noChangeArrowheads="1"/>
          </p:cNvSpPr>
          <p:nvPr/>
        </p:nvSpPr>
        <p:spPr bwMode="auto">
          <a:xfrm>
            <a:off x="228600" y="152400"/>
            <a:ext cx="2819400" cy="647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992563" y="3924300"/>
            <a:ext cx="1419225" cy="1230313"/>
            <a:chOff x="2499" y="1680"/>
            <a:chExt cx="894" cy="775"/>
          </a:xfrm>
        </p:grpSpPr>
        <p:sp>
          <p:nvSpPr>
            <p:cNvPr id="54342" name="Rectangle 38"/>
            <p:cNvSpPr>
              <a:spLocks noChangeArrowheads="1"/>
            </p:cNvSpPr>
            <p:nvPr/>
          </p:nvSpPr>
          <p:spPr bwMode="auto">
            <a:xfrm>
              <a:off x="2499" y="1997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43" name="Text Box 39"/>
            <p:cNvSpPr txBox="1">
              <a:spLocks noChangeArrowheads="1"/>
            </p:cNvSpPr>
            <p:nvPr/>
          </p:nvSpPr>
          <p:spPr bwMode="auto">
            <a:xfrm>
              <a:off x="2688" y="1680"/>
              <a:ext cx="4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MBR</a:t>
              </a:r>
              <a:endParaRPr lang="it-IT"/>
            </a:p>
          </p:txBody>
        </p:sp>
        <p:sp>
          <p:nvSpPr>
            <p:cNvPr id="54344" name="Text Box 40"/>
            <p:cNvSpPr txBox="1">
              <a:spLocks noChangeArrowheads="1"/>
            </p:cNvSpPr>
            <p:nvPr/>
          </p:nvSpPr>
          <p:spPr bwMode="auto">
            <a:xfrm>
              <a:off x="2688" y="1968"/>
              <a:ext cx="4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MAR</a:t>
              </a:r>
            </a:p>
          </p:txBody>
        </p:sp>
        <p:sp>
          <p:nvSpPr>
            <p:cNvPr id="54345" name="Text Box 41"/>
            <p:cNvSpPr txBox="1">
              <a:spLocks noChangeArrowheads="1"/>
            </p:cNvSpPr>
            <p:nvPr/>
          </p:nvSpPr>
          <p:spPr bwMode="auto">
            <a:xfrm>
              <a:off x="2758" y="2224"/>
              <a:ext cx="4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1800" b="1"/>
                <a:t>16 bit</a:t>
              </a:r>
              <a:endParaRPr lang="it-IT"/>
            </a:p>
          </p:txBody>
        </p:sp>
        <p:sp>
          <p:nvSpPr>
            <p:cNvPr id="54346" name="Rectangle 42"/>
            <p:cNvSpPr>
              <a:spLocks noChangeArrowheads="1"/>
            </p:cNvSpPr>
            <p:nvPr/>
          </p:nvSpPr>
          <p:spPr bwMode="auto">
            <a:xfrm>
              <a:off x="2502" y="1704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3048000" y="4508500"/>
            <a:ext cx="952500" cy="177800"/>
            <a:chOff x="1844" y="1776"/>
            <a:chExt cx="672" cy="88"/>
          </a:xfrm>
        </p:grpSpPr>
        <p:sp>
          <p:nvSpPr>
            <p:cNvPr id="54339" name="Line 44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40" name="Line 45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41" name="Line 46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3048000" y="4089400"/>
            <a:ext cx="952500" cy="177800"/>
            <a:chOff x="1844" y="1776"/>
            <a:chExt cx="672" cy="88"/>
          </a:xfrm>
        </p:grpSpPr>
        <p:sp>
          <p:nvSpPr>
            <p:cNvPr id="54336" name="Line 48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37" name="Line 49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38" name="Line 50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54289" name="Line 51"/>
          <p:cNvSpPr>
            <a:spLocks noChangeShapeType="1"/>
          </p:cNvSpPr>
          <p:nvPr/>
        </p:nvSpPr>
        <p:spPr bwMode="auto">
          <a:xfrm flipH="1">
            <a:off x="3048000" y="2362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4290" name="Text Box 52"/>
          <p:cNvSpPr txBox="1">
            <a:spLocks noChangeArrowheads="1"/>
          </p:cNvSpPr>
          <p:nvPr/>
        </p:nvSpPr>
        <p:spPr bwMode="auto">
          <a:xfrm>
            <a:off x="3810000" y="5334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/>
              <a:t>CPU</a:t>
            </a:r>
            <a:endParaRPr lang="it-IT"/>
          </a:p>
        </p:txBody>
      </p:sp>
      <p:sp>
        <p:nvSpPr>
          <p:cNvPr id="54291" name="Rectangle 53"/>
          <p:cNvSpPr>
            <a:spLocks noChangeArrowheads="1"/>
          </p:cNvSpPr>
          <p:nvPr/>
        </p:nvSpPr>
        <p:spPr bwMode="auto">
          <a:xfrm>
            <a:off x="5943600" y="838200"/>
            <a:ext cx="175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/>
              <a:t>ALU</a:t>
            </a:r>
          </a:p>
        </p:txBody>
      </p:sp>
      <p:cxnSp>
        <p:nvCxnSpPr>
          <p:cNvPr id="54292" name="AutoShape 54"/>
          <p:cNvCxnSpPr>
            <a:cxnSpLocks noChangeShapeType="1"/>
            <a:stCxn id="54284" idx="3"/>
            <a:endCxn id="54291" idx="1"/>
          </p:cNvCxnSpPr>
          <p:nvPr/>
        </p:nvCxnSpPr>
        <p:spPr bwMode="auto">
          <a:xfrm flipV="1">
            <a:off x="5562600" y="1333500"/>
            <a:ext cx="381000" cy="990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7696200" y="1219200"/>
            <a:ext cx="533400" cy="228600"/>
            <a:chOff x="1844" y="1776"/>
            <a:chExt cx="672" cy="88"/>
          </a:xfrm>
        </p:grpSpPr>
        <p:sp>
          <p:nvSpPr>
            <p:cNvPr id="54333" name="Line 56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34" name="Line 57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35" name="Line 58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0" name="Group 59"/>
          <p:cNvGrpSpPr>
            <a:grpSpLocks/>
          </p:cNvGrpSpPr>
          <p:nvPr/>
        </p:nvGrpSpPr>
        <p:grpSpPr bwMode="auto">
          <a:xfrm rot="16200000" flipH="1">
            <a:off x="7429500" y="1790700"/>
            <a:ext cx="1371600" cy="228600"/>
            <a:chOff x="1844" y="1776"/>
            <a:chExt cx="672" cy="88"/>
          </a:xfrm>
        </p:grpSpPr>
        <p:sp>
          <p:nvSpPr>
            <p:cNvPr id="54330" name="Line 60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31" name="Line 61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32" name="Line 62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1" name="Group 63"/>
          <p:cNvGrpSpPr>
            <a:grpSpLocks/>
          </p:cNvGrpSpPr>
          <p:nvPr/>
        </p:nvGrpSpPr>
        <p:grpSpPr bwMode="auto">
          <a:xfrm>
            <a:off x="6781800" y="1881188"/>
            <a:ext cx="2057400" cy="854075"/>
            <a:chOff x="3648" y="1824"/>
            <a:chExt cx="1728" cy="538"/>
          </a:xfrm>
        </p:grpSpPr>
        <p:grpSp>
          <p:nvGrpSpPr>
            <p:cNvPr id="12" name="Group 64"/>
            <p:cNvGrpSpPr>
              <a:grpSpLocks/>
            </p:cNvGrpSpPr>
            <p:nvPr/>
          </p:nvGrpSpPr>
          <p:grpSpPr bwMode="auto">
            <a:xfrm>
              <a:off x="3648" y="2112"/>
              <a:ext cx="1728" cy="250"/>
              <a:chOff x="3648" y="2112"/>
              <a:chExt cx="1728" cy="250"/>
            </a:xfrm>
          </p:grpSpPr>
          <p:sp>
            <p:nvSpPr>
              <p:cNvPr id="54328" name="Rectangle 65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4329" name="Text Box 66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R2</a:t>
                </a:r>
              </a:p>
            </p:txBody>
          </p:sp>
        </p:grpSp>
        <p:grpSp>
          <p:nvGrpSpPr>
            <p:cNvPr id="13" name="Group 67"/>
            <p:cNvGrpSpPr>
              <a:grpSpLocks/>
            </p:cNvGrpSpPr>
            <p:nvPr/>
          </p:nvGrpSpPr>
          <p:grpSpPr bwMode="auto">
            <a:xfrm>
              <a:off x="3648" y="1824"/>
              <a:ext cx="1728" cy="250"/>
              <a:chOff x="3648" y="2112"/>
              <a:chExt cx="1728" cy="250"/>
            </a:xfrm>
          </p:grpSpPr>
          <p:sp>
            <p:nvSpPr>
              <p:cNvPr id="54326" name="Rectangle 68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4327" name="Text Box 69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R1</a:t>
                </a:r>
              </a:p>
            </p:txBody>
          </p:sp>
        </p:grpSp>
      </p:grpSp>
      <p:grpSp>
        <p:nvGrpSpPr>
          <p:cNvPr id="14" name="Group 70"/>
          <p:cNvGrpSpPr>
            <a:grpSpLocks/>
          </p:cNvGrpSpPr>
          <p:nvPr/>
        </p:nvGrpSpPr>
        <p:grpSpPr bwMode="auto">
          <a:xfrm>
            <a:off x="5410200" y="4495800"/>
            <a:ext cx="1054100" cy="228600"/>
            <a:chOff x="1844" y="1776"/>
            <a:chExt cx="672" cy="88"/>
          </a:xfrm>
        </p:grpSpPr>
        <p:sp>
          <p:nvSpPr>
            <p:cNvPr id="54321" name="Line 71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22" name="Line 72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23" name="Line 73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5" name="Group 74"/>
          <p:cNvGrpSpPr>
            <a:grpSpLocks/>
          </p:cNvGrpSpPr>
          <p:nvPr/>
        </p:nvGrpSpPr>
        <p:grpSpPr bwMode="auto">
          <a:xfrm rot="16200000" flipH="1">
            <a:off x="5600700" y="2400300"/>
            <a:ext cx="1447800" cy="304800"/>
            <a:chOff x="1844" y="1776"/>
            <a:chExt cx="672" cy="88"/>
          </a:xfrm>
        </p:grpSpPr>
        <p:sp>
          <p:nvSpPr>
            <p:cNvPr id="54318" name="Line 75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19" name="Line 76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20" name="Line 77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6" name="Group 78"/>
          <p:cNvGrpSpPr>
            <a:grpSpLocks/>
          </p:cNvGrpSpPr>
          <p:nvPr/>
        </p:nvGrpSpPr>
        <p:grpSpPr bwMode="auto">
          <a:xfrm>
            <a:off x="6172200" y="4495800"/>
            <a:ext cx="1295400" cy="228600"/>
            <a:chOff x="1844" y="1776"/>
            <a:chExt cx="672" cy="88"/>
          </a:xfrm>
        </p:grpSpPr>
        <p:sp>
          <p:nvSpPr>
            <p:cNvPr id="54315" name="Line 79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16" name="Line 80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17" name="Line 81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7" name="Group 82"/>
          <p:cNvGrpSpPr>
            <a:grpSpLocks/>
          </p:cNvGrpSpPr>
          <p:nvPr/>
        </p:nvGrpSpPr>
        <p:grpSpPr bwMode="auto">
          <a:xfrm>
            <a:off x="5435600" y="4038600"/>
            <a:ext cx="1054100" cy="228600"/>
            <a:chOff x="1844" y="1776"/>
            <a:chExt cx="672" cy="88"/>
          </a:xfrm>
        </p:grpSpPr>
        <p:sp>
          <p:nvSpPr>
            <p:cNvPr id="54312" name="Line 83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13" name="Line 84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14" name="Line 85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8952" name="Rectangle 88"/>
          <p:cNvSpPr>
            <a:spLocks noChangeArrowheads="1"/>
          </p:cNvSpPr>
          <p:nvPr/>
        </p:nvSpPr>
        <p:spPr bwMode="auto">
          <a:xfrm>
            <a:off x="5940425" y="3190875"/>
            <a:ext cx="2898775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4301" name="Text Box 89"/>
          <p:cNvSpPr txBox="1">
            <a:spLocks noChangeArrowheads="1"/>
          </p:cNvSpPr>
          <p:nvPr/>
        </p:nvSpPr>
        <p:spPr bwMode="auto">
          <a:xfrm>
            <a:off x="5489575" y="3200400"/>
            <a:ext cx="53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/>
              <a:t> IR</a:t>
            </a:r>
            <a:endParaRPr lang="it-IT"/>
          </a:p>
        </p:txBody>
      </p:sp>
      <p:sp>
        <p:nvSpPr>
          <p:cNvPr id="54302" name="Text Box 90"/>
          <p:cNvSpPr txBox="1">
            <a:spLocks noChangeArrowheads="1"/>
          </p:cNvSpPr>
          <p:nvPr/>
        </p:nvSpPr>
        <p:spPr bwMode="auto">
          <a:xfrm>
            <a:off x="6934200" y="3502025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32 bit</a:t>
            </a:r>
            <a:endParaRPr lang="it-IT"/>
          </a:p>
        </p:txBody>
      </p:sp>
      <p:grpSp>
        <p:nvGrpSpPr>
          <p:cNvPr id="18" name="Group 91"/>
          <p:cNvGrpSpPr>
            <a:grpSpLocks/>
          </p:cNvGrpSpPr>
          <p:nvPr/>
        </p:nvGrpSpPr>
        <p:grpSpPr bwMode="auto">
          <a:xfrm rot="16200000" flipH="1">
            <a:off x="5981700" y="3771900"/>
            <a:ext cx="685800" cy="304800"/>
            <a:chOff x="1844" y="1776"/>
            <a:chExt cx="672" cy="88"/>
          </a:xfrm>
        </p:grpSpPr>
        <p:sp>
          <p:nvSpPr>
            <p:cNvPr id="54309" name="Line 92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10" name="Line 93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11" name="Line 94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9" name="Group 95"/>
          <p:cNvGrpSpPr>
            <a:grpSpLocks/>
          </p:cNvGrpSpPr>
          <p:nvPr/>
        </p:nvGrpSpPr>
        <p:grpSpPr bwMode="auto">
          <a:xfrm rot="16200000" flipH="1">
            <a:off x="6102350" y="4044950"/>
            <a:ext cx="1143000" cy="215900"/>
            <a:chOff x="1844" y="1776"/>
            <a:chExt cx="672" cy="88"/>
          </a:xfrm>
        </p:grpSpPr>
        <p:sp>
          <p:nvSpPr>
            <p:cNvPr id="54306" name="Line 96"/>
            <p:cNvSpPr>
              <a:spLocks noChangeShapeType="1"/>
            </p:cNvSpPr>
            <p:nvPr/>
          </p:nvSpPr>
          <p:spPr bwMode="auto">
            <a:xfrm>
              <a:off x="1844" y="182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07" name="Line 97"/>
            <p:cNvSpPr>
              <a:spLocks noChangeShapeType="1"/>
            </p:cNvSpPr>
            <p:nvPr/>
          </p:nvSpPr>
          <p:spPr bwMode="auto">
            <a:xfrm>
              <a:off x="1844" y="1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4308" name="Line 98"/>
            <p:cNvSpPr>
              <a:spLocks noChangeShapeType="1"/>
            </p:cNvSpPr>
            <p:nvPr/>
          </p:nvSpPr>
          <p:spPr bwMode="auto">
            <a:xfrm>
              <a:off x="1844" y="177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cxnSp>
        <p:nvCxnSpPr>
          <p:cNvPr id="54305" name="AutoShape 99"/>
          <p:cNvCxnSpPr>
            <a:cxnSpLocks noChangeShapeType="1"/>
          </p:cNvCxnSpPr>
          <p:nvPr/>
        </p:nvCxnSpPr>
        <p:spPr bwMode="auto">
          <a:xfrm rot="-5400000">
            <a:off x="3952875" y="1990725"/>
            <a:ext cx="2628900" cy="1238250"/>
          </a:xfrm>
          <a:prstGeom prst="bentConnector3">
            <a:avLst>
              <a:gd name="adj1" fmla="val 3248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89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89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89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Architettura di un Elaboratore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Von Neumann (1950)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124200" y="2971800"/>
            <a:ext cx="3200400" cy="2743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759200" y="3429000"/>
            <a:ext cx="1905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CPU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59200" y="4572000"/>
            <a:ext cx="1905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Memoria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781800" y="4000500"/>
            <a:ext cx="1905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Output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62000" y="4000500"/>
            <a:ext cx="19050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Input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667000" y="4343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337300" y="43434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Codificare le istruzioni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Problema: scrivere le istruzioni in uno spazio ridotto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Non vogliamo un </a:t>
            </a:r>
            <a:r>
              <a:rPr lang="it-IT" dirty="0" err="1" smtClean="0"/>
              <a:t>Instruction</a:t>
            </a:r>
            <a:r>
              <a:rPr lang="it-IT" dirty="0" smtClean="0"/>
              <a:t> </a:t>
            </a:r>
            <a:r>
              <a:rPr lang="it-IT" dirty="0" err="1" smtClean="0"/>
              <a:t>Register</a:t>
            </a:r>
            <a:r>
              <a:rPr lang="it-IT" dirty="0" smtClean="0"/>
              <a:t> (IR) molto più grande di una </a:t>
            </a:r>
            <a:r>
              <a:rPr lang="it-IT" b="1" i="1" dirty="0" smtClean="0"/>
              <a:t>parola</a:t>
            </a:r>
            <a:r>
              <a:rPr lang="it-IT" dirty="0" smtClean="0"/>
              <a:t>.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L’ottimo sarebbe avere un IR grande due </a:t>
            </a:r>
            <a:r>
              <a:rPr lang="it-IT" b="1" i="1" dirty="0" smtClean="0"/>
              <a:t>parole</a:t>
            </a:r>
            <a:r>
              <a:rPr lang="it-IT" dirty="0" smtClean="0"/>
              <a:t>.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04862" y="4886337"/>
            <a:ext cx="7162800" cy="619126"/>
            <a:chOff x="672" y="2058"/>
            <a:chExt cx="4512" cy="390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672" y="2064"/>
              <a:ext cx="45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919" y="2058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Codificare le istruzioni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Cosa codificare: quali istruzioni ci servono?</a:t>
            </a:r>
          </a:p>
          <a:p>
            <a:pPr lvl="1">
              <a:buNone/>
            </a:pPr>
            <a:r>
              <a:rPr lang="it-IT" dirty="0" smtClean="0"/>
              <a:t>Classi di istruzioni </a:t>
            </a:r>
          </a:p>
          <a:p>
            <a:pPr lvl="1">
              <a:buNone/>
            </a:pPr>
            <a:endParaRPr lang="it-IT" dirty="0" smtClean="0"/>
          </a:p>
          <a:p>
            <a:pPr lvl="1" algn="ctr">
              <a:buNone/>
            </a:pPr>
            <a:r>
              <a:rPr lang="it-IT" dirty="0" smtClean="0"/>
              <a:t>riguardiamo il diagrammi di flusso!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Come codificare </a:t>
            </a:r>
            <a:r>
              <a:rPr lang="it-IT" dirty="0" err="1" smtClean="0"/>
              <a:t>rispamiando</a:t>
            </a:r>
            <a:r>
              <a:rPr lang="it-IT" dirty="0" smtClean="0"/>
              <a:t> spazio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 di istruzioni</a:t>
            </a:r>
            <a:endParaRPr lang="it-IT" dirty="0"/>
          </a:p>
        </p:txBody>
      </p:sp>
      <p:sp>
        <p:nvSpPr>
          <p:cNvPr id="26" name="Rettangolo arrotondato 25"/>
          <p:cNvSpPr/>
          <p:nvPr/>
        </p:nvSpPr>
        <p:spPr>
          <a:xfrm>
            <a:off x="5143504" y="1928802"/>
            <a:ext cx="2286016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Affermazione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7" name="Rombo 26"/>
          <p:cNvSpPr/>
          <p:nvPr/>
        </p:nvSpPr>
        <p:spPr>
          <a:xfrm>
            <a:off x="4643438" y="3784602"/>
            <a:ext cx="3286148" cy="785818"/>
          </a:xfrm>
          <a:prstGeom prst="diamon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Condizione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30" name="Forma 29"/>
          <p:cNvCxnSpPr>
            <a:stCxn id="27" idx="1"/>
          </p:cNvCxnSpPr>
          <p:nvPr/>
        </p:nvCxnSpPr>
        <p:spPr>
          <a:xfrm rot="10800000" flipV="1">
            <a:off x="4214810" y="4177510"/>
            <a:ext cx="428628" cy="67866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Forma 30"/>
          <p:cNvCxnSpPr>
            <a:stCxn id="27" idx="3"/>
          </p:cNvCxnSpPr>
          <p:nvPr/>
        </p:nvCxnSpPr>
        <p:spPr>
          <a:xfrm>
            <a:off x="7929586" y="4177511"/>
            <a:ext cx="428628" cy="60722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4143372" y="4070354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vera</a:t>
            </a:r>
            <a:endParaRPr lang="it-IT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7643834" y="4141792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falsa</a:t>
            </a:r>
            <a:endParaRPr lang="it-IT" dirty="0"/>
          </a:p>
        </p:txBody>
      </p:sp>
      <p:cxnSp>
        <p:nvCxnSpPr>
          <p:cNvPr id="45" name="Connettore 2 44"/>
          <p:cNvCxnSpPr/>
          <p:nvPr/>
        </p:nvCxnSpPr>
        <p:spPr>
          <a:xfrm rot="10800000">
            <a:off x="5714214" y="5286388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 rot="5400000">
            <a:off x="6392875" y="5607859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5785652" y="5929330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5000162" y="1038509"/>
            <a:ext cx="2643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diagrammi di flusso</a:t>
            </a:r>
            <a:endParaRPr lang="it-IT" dirty="0"/>
          </a:p>
        </p:txBody>
      </p:sp>
      <p:cxnSp>
        <p:nvCxnSpPr>
          <p:cNvPr id="21" name="Connettore 1 20"/>
          <p:cNvCxnSpPr/>
          <p:nvPr/>
        </p:nvCxnSpPr>
        <p:spPr>
          <a:xfrm>
            <a:off x="214282" y="3143248"/>
            <a:ext cx="86439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214282" y="1500174"/>
            <a:ext cx="86439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1643042" y="3786190"/>
            <a:ext cx="4572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>
            <a:off x="463955" y="1571612"/>
            <a:ext cx="1893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Assegnazione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428596" y="2038641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Somma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428596" y="2500306"/>
            <a:ext cx="1976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Comparazione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642910" y="5357826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Salto</a:t>
            </a:r>
            <a:endParaRPr lang="it-IT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714348" y="4000504"/>
            <a:ext cx="2480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Salto condizionato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Codificare</a:t>
            </a:r>
            <a:r>
              <a:rPr lang="en-US" dirty="0" smtClean="0"/>
              <a:t> </a:t>
            </a:r>
            <a:r>
              <a:rPr lang="en-US" dirty="0" err="1" smtClean="0"/>
              <a:t>Istruzioni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di </a:t>
            </a:r>
            <a:r>
              <a:rPr lang="en-US" dirty="0" err="1" smtClean="0"/>
              <a:t>assegnazione</a:t>
            </a:r>
            <a:r>
              <a:rPr lang="en-US" dirty="0" smtClean="0"/>
              <a:t>/</a:t>
            </a:r>
            <a:r>
              <a:rPr lang="en-US" dirty="0" err="1" smtClean="0"/>
              <a:t>modifica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aspettiamo</a:t>
            </a:r>
            <a:r>
              <a:rPr lang="en-US" dirty="0" smtClean="0"/>
              <a:t> </a:t>
            </a:r>
            <a:r>
              <a:rPr lang="en-US" dirty="0" err="1" smtClean="0"/>
              <a:t>facciano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dirty="0" err="1" smtClean="0">
                <a:latin typeface="Courier New" pitchFamily="49" charset="0"/>
              </a:rPr>
              <a:t>Assegna</a:t>
            </a:r>
            <a:r>
              <a:rPr lang="en-US" dirty="0" smtClean="0">
                <a:latin typeface="Courier New" pitchFamily="49" charset="0"/>
              </a:rPr>
              <a:t> ad A </a:t>
            </a:r>
            <a:r>
              <a:rPr lang="en-US" dirty="0" err="1" smtClean="0">
                <a:latin typeface="Courier New" pitchFamily="49" charset="0"/>
              </a:rPr>
              <a:t>il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valore</a:t>
            </a:r>
            <a:r>
              <a:rPr lang="en-US" dirty="0" smtClean="0">
                <a:latin typeface="Courier New" pitchFamily="49" charset="0"/>
              </a:rPr>
              <a:t> 2</a:t>
            </a:r>
          </a:p>
          <a:p>
            <a:pPr lvl="2" eaLnBrk="1" hangingPunct="1">
              <a:buNone/>
            </a:pPr>
            <a:r>
              <a:rPr lang="en-US" dirty="0" smtClean="0">
                <a:latin typeface="Courier New" pitchFamily="49" charset="0"/>
              </a:rPr>
              <a:t>A = 2	</a:t>
            </a:r>
            <a:r>
              <a:rPr lang="en-US" dirty="0" smtClean="0"/>
              <a:t> </a:t>
            </a:r>
            <a:r>
              <a:rPr lang="en-US" dirty="0" err="1" smtClean="0"/>
              <a:t>meglio</a:t>
            </a:r>
            <a:r>
              <a:rPr lang="en-US" dirty="0" smtClean="0"/>
              <a:t> </a:t>
            </a:r>
            <a:r>
              <a:rPr lang="en-US" dirty="0" err="1" smtClean="0"/>
              <a:t>scritto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A 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dirty="0" smtClean="0">
                <a:latin typeface="Courier New" pitchFamily="49" charset="0"/>
              </a:rPr>
              <a:t> 2</a:t>
            </a:r>
          </a:p>
          <a:p>
            <a:pPr lvl="1" eaLnBrk="1" hangingPunct="1">
              <a:buNone/>
            </a:pPr>
            <a:endParaRPr lang="en-US" dirty="0" smtClean="0">
              <a:latin typeface="Courier New" pitchFamily="49" charset="0"/>
            </a:endParaRPr>
          </a:p>
          <a:p>
            <a:pPr lvl="1" eaLnBrk="1" hangingPunct="1"/>
            <a:r>
              <a:rPr lang="en-US" dirty="0" smtClean="0">
                <a:latin typeface="Courier New" pitchFamily="49" charset="0"/>
              </a:rPr>
              <a:t>A 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dirty="0" smtClean="0">
                <a:latin typeface="Courier New" pitchFamily="49" charset="0"/>
              </a:rPr>
              <a:t> B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Codificare Istruzioni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di </a:t>
            </a:r>
            <a:r>
              <a:rPr lang="en-US" dirty="0" err="1" smtClean="0"/>
              <a:t>assegnazione</a:t>
            </a:r>
            <a:r>
              <a:rPr lang="en-US" dirty="0" smtClean="0"/>
              <a:t>/</a:t>
            </a:r>
            <a:r>
              <a:rPr lang="en-US" dirty="0" err="1" smtClean="0"/>
              <a:t>modifica</a:t>
            </a:r>
            <a:endParaRPr lang="en-US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Ricordiamo: Usare poco spazio</a:t>
            </a:r>
          </a:p>
          <a:p>
            <a:pPr>
              <a:buNone/>
            </a:pPr>
            <a:r>
              <a:rPr lang="it-IT" dirty="0" smtClean="0"/>
              <a:t>	Quanti operatori?</a:t>
            </a:r>
          </a:p>
          <a:p>
            <a:pPr>
              <a:buNone/>
            </a:pPr>
            <a:r>
              <a:rPr lang="it-IT" dirty="0" smtClean="0"/>
              <a:t>	Quanti operandi?</a:t>
            </a:r>
          </a:p>
          <a:p>
            <a:pPr>
              <a:buNone/>
            </a:pPr>
            <a:r>
              <a:rPr lang="it-IT" dirty="0" smtClean="0"/>
              <a:t>Riprendiamo: </a:t>
            </a:r>
          </a:p>
          <a:p>
            <a:pPr marL="342900" lvl="2" indent="-342900">
              <a:buNone/>
            </a:pPr>
            <a:r>
              <a:rPr lang="en-US" dirty="0" smtClean="0">
                <a:latin typeface="Courier New" pitchFamily="49" charset="0"/>
              </a:rPr>
              <a:t>	A 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dirty="0" smtClean="0">
                <a:latin typeface="Courier New" pitchFamily="49" charset="0"/>
              </a:rPr>
              <a:t> 2</a:t>
            </a:r>
          </a:p>
          <a:p>
            <a:pPr>
              <a:buNone/>
            </a:pPr>
            <a:r>
              <a:rPr lang="it-IT" dirty="0" smtClean="0"/>
              <a:t>	Operatori: 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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Operandi: A, 2 ovvero </a:t>
            </a:r>
            <a:r>
              <a:rPr lang="it-IT" b="1" dirty="0" smtClean="0"/>
              <a:t>sorgente</a:t>
            </a:r>
            <a:r>
              <a:rPr lang="it-IT" dirty="0" smtClean="0"/>
              <a:t> e </a:t>
            </a:r>
            <a:r>
              <a:rPr lang="it-IT" b="1" dirty="0" smtClean="0"/>
              <a:t>destinazione</a:t>
            </a:r>
          </a:p>
          <a:p>
            <a:pPr marL="342900" lvl="2" indent="-342900">
              <a:buNone/>
            </a:pPr>
            <a:endParaRPr lang="en-US" dirty="0" smtClean="0">
              <a:latin typeface="Courier New" pitchFamily="49" charset="0"/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Codificare Istruzioni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di </a:t>
            </a:r>
            <a:r>
              <a:rPr lang="en-US" dirty="0" err="1" smtClean="0"/>
              <a:t>assegnazione</a:t>
            </a:r>
            <a:r>
              <a:rPr lang="en-US" dirty="0" smtClean="0"/>
              <a:t>/</a:t>
            </a:r>
            <a:r>
              <a:rPr lang="en-US" dirty="0" err="1" smtClean="0"/>
              <a:t>modifica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Scriviamola con: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SPOSTA &lt;OPERANDO1&gt; &lt;OPERANDO2&gt;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dove:</a:t>
            </a:r>
          </a:p>
          <a:p>
            <a:pPr>
              <a:buNone/>
            </a:pPr>
            <a:r>
              <a:rPr lang="it-IT" dirty="0" smtClean="0"/>
              <a:t>	OPERANDO1 è la destinazione</a:t>
            </a:r>
          </a:p>
          <a:p>
            <a:pPr>
              <a:buNone/>
            </a:pPr>
            <a:r>
              <a:rPr lang="it-IT" dirty="0" smtClean="0"/>
              <a:t>	OPERANDO2 è la sorgente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Codificare Istruzioni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di </a:t>
            </a:r>
            <a:r>
              <a:rPr lang="en-US" dirty="0" err="1" smtClean="0"/>
              <a:t>assegnazione</a:t>
            </a:r>
            <a:r>
              <a:rPr lang="en-US" dirty="0" smtClean="0"/>
              <a:t>/</a:t>
            </a:r>
            <a:r>
              <a:rPr lang="en-US" dirty="0" err="1" smtClean="0"/>
              <a:t>modifica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Scriviamola con: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SPOSTA &lt;OPERANDO1&gt; &lt;OPERANDO2&gt;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i="1" dirty="0" smtClean="0"/>
              <a:t>Domanda</a:t>
            </a:r>
          </a:p>
          <a:p>
            <a:pPr marL="342900" lvl="1" indent="-342900">
              <a:buNone/>
            </a:pPr>
            <a:r>
              <a:rPr lang="it-IT" dirty="0" smtClean="0"/>
              <a:t>Possiamo codificare </a:t>
            </a:r>
            <a:r>
              <a:rPr lang="en-US" dirty="0" smtClean="0">
                <a:latin typeface="Courier New" pitchFamily="49" charset="0"/>
              </a:rPr>
              <a:t>A 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dirty="0" smtClean="0">
                <a:latin typeface="Courier New" pitchFamily="49" charset="0"/>
              </a:rPr>
              <a:t> B + 1 </a:t>
            </a:r>
            <a:r>
              <a:rPr lang="it-IT" dirty="0" smtClean="0"/>
              <a:t>?</a:t>
            </a:r>
            <a:endParaRPr lang="en-US" dirty="0" smtClean="0">
              <a:latin typeface="Courier New" pitchFamily="49" charset="0"/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Codificare Istruzioni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di </a:t>
            </a:r>
            <a:r>
              <a:rPr lang="en-US" dirty="0" err="1" smtClean="0"/>
              <a:t>assegnazione</a:t>
            </a:r>
            <a:r>
              <a:rPr lang="en-US" dirty="0" smtClean="0"/>
              <a:t>/</a:t>
            </a:r>
            <a:r>
              <a:rPr lang="en-US" dirty="0" err="1" smtClean="0"/>
              <a:t>modifica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Scriviamola con: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SPOSTA &lt;OPERANDO1&gt; &lt;OPERANDO2&gt;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Per risparmiare spazio: </a:t>
            </a:r>
          </a:p>
          <a:p>
            <a:pPr>
              <a:buNone/>
            </a:pPr>
            <a:r>
              <a:rPr lang="it-IT" dirty="0" smtClean="0"/>
              <a:t>Gli operandi:</a:t>
            </a:r>
          </a:p>
          <a:p>
            <a:pPr>
              <a:buNone/>
            </a:pPr>
            <a:r>
              <a:rPr lang="it-IT" sz="2000" dirty="0" smtClean="0"/>
              <a:t>	o sono valori </a:t>
            </a:r>
          </a:p>
          <a:p>
            <a:pPr>
              <a:buNone/>
            </a:pPr>
            <a:r>
              <a:rPr lang="it-IT" sz="2000" dirty="0" smtClean="0"/>
              <a:t>	o sono nomi di registri</a:t>
            </a:r>
          </a:p>
          <a:p>
            <a:pPr>
              <a:buNone/>
            </a:pPr>
            <a:r>
              <a:rPr lang="it-IT" sz="2000" dirty="0" smtClean="0"/>
              <a:t>	uno dei due può essere un indirizzo di memoria</a:t>
            </a:r>
          </a:p>
          <a:p>
            <a:pPr marL="342900" lvl="1" indent="-342900">
              <a:buNone/>
            </a:pPr>
            <a:endParaRPr lang="en-US" dirty="0" smtClean="0">
              <a:latin typeface="Courier New" pitchFamily="49" charset="0"/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 di Istruzioni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i="1" dirty="0" err="1" smtClean="0"/>
              <a:t>Ricadute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delle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nostre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scelte</a:t>
            </a:r>
            <a:endParaRPr lang="en-US" sz="32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dirty="0" smtClean="0"/>
              <a:t>Es. </a:t>
            </a:r>
            <a:r>
              <a:rPr lang="en-US" sz="2400" dirty="0" smtClean="0"/>
              <a:t>&lt;Date due </a:t>
            </a:r>
            <a:r>
              <a:rPr lang="en-US" sz="2400" dirty="0" err="1" smtClean="0"/>
              <a:t>variabili</a:t>
            </a:r>
            <a:r>
              <a:rPr lang="en-US" sz="2400" dirty="0" smtClean="0"/>
              <a:t> A e B&gt;, </a:t>
            </a:r>
            <a:r>
              <a:rPr lang="en-US" sz="2400" dirty="0" err="1" smtClean="0"/>
              <a:t>Scambio</a:t>
            </a:r>
            <a:r>
              <a:rPr lang="en-US" sz="2400" dirty="0" smtClean="0"/>
              <a:t> di </a:t>
            </a:r>
            <a:r>
              <a:rPr lang="en-US" sz="2400" dirty="0" err="1" smtClean="0"/>
              <a:t>valori</a:t>
            </a:r>
            <a:r>
              <a:rPr lang="en-US" sz="2400" dirty="0" smtClean="0"/>
              <a:t> </a:t>
            </a:r>
            <a:r>
              <a:rPr lang="en-US" sz="2400" dirty="0" err="1" smtClean="0"/>
              <a:t>tra</a:t>
            </a:r>
            <a:r>
              <a:rPr lang="en-US" sz="2400" dirty="0" smtClean="0"/>
              <a:t> A e B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  <a:spcBef>
                <a:spcPct val="8000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1. </a:t>
            </a:r>
            <a:r>
              <a:rPr lang="en-US" sz="2400" dirty="0" err="1" smtClean="0">
                <a:latin typeface="Courier New" pitchFamily="49" charset="0"/>
              </a:rPr>
              <a:t>Scrivi</a:t>
            </a:r>
            <a:r>
              <a:rPr lang="en-US" sz="2400" dirty="0" smtClean="0">
                <a:latin typeface="Courier New" pitchFamily="49" charset="0"/>
              </a:rPr>
              <a:t> in Temp </a:t>
            </a:r>
            <a:r>
              <a:rPr lang="en-US" sz="2400" dirty="0" err="1" smtClean="0">
                <a:latin typeface="Courier New" pitchFamily="49" charset="0"/>
              </a:rPr>
              <a:t>il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valore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corrente</a:t>
            </a:r>
            <a:r>
              <a:rPr lang="en-US" sz="2400" dirty="0" smtClean="0">
                <a:latin typeface="Courier New" pitchFamily="49" charset="0"/>
              </a:rPr>
              <a:t> di 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2. </a:t>
            </a:r>
            <a:r>
              <a:rPr lang="en-US" sz="2400" dirty="0" err="1" smtClean="0">
                <a:latin typeface="Courier New" pitchFamily="49" charset="0"/>
              </a:rPr>
              <a:t>Scrivi</a:t>
            </a:r>
            <a:r>
              <a:rPr lang="en-US" sz="2400" dirty="0" smtClean="0">
                <a:latin typeface="Courier New" pitchFamily="49" charset="0"/>
              </a:rPr>
              <a:t> in A </a:t>
            </a:r>
            <a:r>
              <a:rPr lang="en-US" sz="2400" dirty="0" err="1" smtClean="0">
                <a:latin typeface="Courier New" pitchFamily="49" charset="0"/>
              </a:rPr>
              <a:t>il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valore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corrente</a:t>
            </a:r>
            <a:r>
              <a:rPr lang="en-US" sz="2400" dirty="0" smtClean="0">
                <a:latin typeface="Courier New" pitchFamily="49" charset="0"/>
              </a:rPr>
              <a:t> di B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</a:rPr>
              <a:t>3. </a:t>
            </a:r>
            <a:r>
              <a:rPr lang="en-US" sz="2400" dirty="0" err="1" smtClean="0">
                <a:latin typeface="Courier New" pitchFamily="49" charset="0"/>
              </a:rPr>
              <a:t>Scrivi</a:t>
            </a:r>
            <a:r>
              <a:rPr lang="en-US" sz="2400" dirty="0" smtClean="0">
                <a:latin typeface="Courier New" pitchFamily="49" charset="0"/>
              </a:rPr>
              <a:t> in B </a:t>
            </a:r>
            <a:r>
              <a:rPr lang="en-US" sz="2400" dirty="0" err="1" smtClean="0">
                <a:latin typeface="Courier New" pitchFamily="49" charset="0"/>
              </a:rPr>
              <a:t>il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valore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corrente</a:t>
            </a:r>
            <a:r>
              <a:rPr lang="en-US" sz="2400" dirty="0" smtClean="0">
                <a:latin typeface="Courier New" pitchFamily="49" charset="0"/>
              </a:rPr>
              <a:t> di Temp</a:t>
            </a:r>
          </a:p>
          <a:p>
            <a:pPr eaLnBrk="1" hangingPunct="1">
              <a:lnSpc>
                <a:spcPct val="90000"/>
              </a:lnSpc>
              <a:spcBef>
                <a:spcPct val="80000"/>
              </a:spcBef>
              <a:buFontTx/>
              <a:buNone/>
            </a:pPr>
            <a:r>
              <a:rPr lang="en-US" dirty="0" smtClean="0">
                <a:latin typeface="Courier New" pitchFamily="49" charset="0"/>
              </a:rPr>
              <a:t>    1</a:t>
            </a:r>
            <a:r>
              <a:rPr lang="en-US" sz="2400" dirty="0" smtClean="0">
                <a:latin typeface="Courier New" pitchFamily="49" charset="0"/>
              </a:rPr>
              <a:t>. </a:t>
            </a:r>
            <a:r>
              <a:rPr lang="en-US" dirty="0" smtClean="0">
                <a:latin typeface="Courier New" pitchFamily="49" charset="0"/>
              </a:rPr>
              <a:t>Temp 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dirty="0" smtClean="0">
                <a:latin typeface="Courier New" pitchFamily="49" charset="0"/>
              </a:rPr>
              <a:t> 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latin typeface="Courier New" pitchFamily="49" charset="0"/>
              </a:rPr>
              <a:t>    2. A 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dirty="0" smtClean="0">
                <a:latin typeface="Courier New" pitchFamily="49" charset="0"/>
              </a:rPr>
              <a:t> B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latin typeface="Courier New" pitchFamily="49" charset="0"/>
              </a:rPr>
              <a:t>    3. B </a:t>
            </a:r>
            <a:r>
              <a:rPr lang="en-US" dirty="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dirty="0" smtClean="0">
                <a:latin typeface="Courier New" pitchFamily="49" charset="0"/>
              </a:rPr>
              <a:t> Temp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dirty="0" smtClean="0">
              <a:latin typeface="Courier New" pitchFamily="49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498600" y="4191000"/>
            <a:ext cx="3124200" cy="1524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7832725" y="1336675"/>
            <a:ext cx="1307794" cy="46166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SPOSTA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 di Istruzioni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Istruzioni di controllo (1)</a:t>
            </a:r>
          </a:p>
          <a:p>
            <a:pPr eaLnBrk="1" hangingPunct="1">
              <a:buFontTx/>
              <a:buNone/>
            </a:pPr>
            <a:r>
              <a:rPr lang="en-US" sz="3200" smtClean="0"/>
              <a:t> Es. </a:t>
            </a:r>
          </a:p>
          <a:p>
            <a:pPr eaLnBrk="1" hangingPunct="1">
              <a:buFontTx/>
              <a:buNone/>
            </a:pPr>
            <a:r>
              <a:rPr lang="en-US" u="sng" smtClean="0">
                <a:latin typeface="Courier New" pitchFamily="49" charset="0"/>
              </a:rPr>
              <a:t>Se</a:t>
            </a:r>
            <a:r>
              <a:rPr lang="en-US" smtClean="0">
                <a:latin typeface="Courier New" pitchFamily="49" charset="0"/>
              </a:rPr>
              <a:t> (A&gt;B) </a:t>
            </a:r>
            <a:r>
              <a:rPr lang="en-US" u="sng" smtClean="0">
                <a:latin typeface="Courier New" pitchFamily="49" charset="0"/>
              </a:rPr>
              <a:t>allora</a:t>
            </a:r>
            <a:r>
              <a:rPr lang="en-US" smtClean="0">
                <a:latin typeface="Courier New" pitchFamily="49" charset="0"/>
              </a:rPr>
              <a:t> il MASSIMO e' A </a:t>
            </a:r>
          </a:p>
          <a:p>
            <a:pPr eaLnBrk="1" hangingPunct="1">
              <a:buFontTx/>
              <a:buNone/>
            </a:pPr>
            <a:r>
              <a:rPr lang="en-US" u="sng" smtClean="0">
                <a:latin typeface="Courier New" pitchFamily="49" charset="0"/>
              </a:rPr>
              <a:t>altrimenti</a:t>
            </a:r>
            <a:r>
              <a:rPr lang="en-US" smtClean="0">
                <a:latin typeface="Courier New" pitchFamily="49" charset="0"/>
              </a:rPr>
              <a:t> il MASSIMO e' B</a:t>
            </a:r>
            <a:endParaRPr lang="en-US" sz="3200" smtClean="0">
              <a:latin typeface="Courier New" pitchFamily="49" charset="0"/>
            </a:endParaRPr>
          </a:p>
          <a:p>
            <a:pPr lvl="1" eaLnBrk="1" hangingPunct="1"/>
            <a:endParaRPr lang="en-US" sz="280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latin typeface="Courier New" pitchFamily="49" charset="0"/>
              </a:rPr>
              <a:t>		</a:t>
            </a:r>
            <a:r>
              <a:rPr lang="en-US" u="sng" smtClean="0">
                <a:latin typeface="Courier New" pitchFamily="49" charset="0"/>
              </a:rPr>
              <a:t>Se</a:t>
            </a:r>
            <a:r>
              <a:rPr lang="en-US" smtClean="0">
                <a:latin typeface="Courier New" pitchFamily="49" charset="0"/>
              </a:rPr>
              <a:t> (A&gt;B) </a:t>
            </a:r>
            <a:r>
              <a:rPr lang="en-US" u="sng" smtClean="0">
                <a:latin typeface="Courier New" pitchFamily="49" charset="0"/>
              </a:rPr>
              <a:t>allora</a:t>
            </a:r>
            <a:r>
              <a:rPr lang="en-US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latin typeface="Courier New" pitchFamily="49" charset="0"/>
              </a:rPr>
              <a:t>      		MASSIMO </a:t>
            </a:r>
            <a:r>
              <a:rPr lang="en-US" sz="32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A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latin typeface="Courier New" pitchFamily="49" charset="0"/>
              </a:rPr>
              <a:t>		</a:t>
            </a:r>
            <a:r>
              <a:rPr lang="en-US" u="sng" smtClean="0">
                <a:latin typeface="Courier New" pitchFamily="49" charset="0"/>
              </a:rPr>
              <a:t>altrimenti</a:t>
            </a:r>
            <a:r>
              <a:rPr lang="en-US" smtClean="0"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mtClean="0">
                <a:latin typeface="Courier New" pitchFamily="49" charset="0"/>
              </a:rPr>
              <a:t>      		MASSIMO </a:t>
            </a:r>
            <a:r>
              <a:rPr lang="en-US" sz="32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B</a:t>
            </a:r>
            <a:r>
              <a:rPr lang="en-US" sz="3200" smtClean="0">
                <a:latin typeface="Courier New" pitchFamily="49" charset="0"/>
              </a:rPr>
              <a:t> </a:t>
            </a:r>
          </a:p>
          <a:p>
            <a:pPr eaLnBrk="1" hangingPunct="1">
              <a:buFontTx/>
              <a:buNone/>
            </a:pPr>
            <a:endParaRPr lang="en-US" sz="3200" smtClean="0">
              <a:latin typeface="Courier New" pitchFamily="49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600200" y="3962400"/>
            <a:ext cx="5029200" cy="1905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6500826" y="1357298"/>
            <a:ext cx="2137124" cy="46166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SALTA_SE_&gt;=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Cosa vedremo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Organizzazione della memoria</a:t>
            </a:r>
          </a:p>
          <a:p>
            <a:pPr eaLnBrk="1" hangingPunct="1"/>
            <a:r>
              <a:rPr lang="it-IT" smtClean="0"/>
              <a:t>Central Processing Unit e Algoritmo vitale</a:t>
            </a:r>
          </a:p>
          <a:p>
            <a:pPr eaLnBrk="1" hangingPunct="1"/>
            <a:r>
              <a:rPr lang="it-IT" smtClean="0"/>
              <a:t>Tipi di istruzioni</a:t>
            </a:r>
          </a:p>
          <a:p>
            <a:pPr eaLnBrk="1" hangingPunct="1"/>
            <a:r>
              <a:rPr lang="it-IT" smtClean="0"/>
              <a:t>Da algoritmo a programma</a:t>
            </a:r>
          </a:p>
          <a:p>
            <a:pPr eaLnBrk="1" hangingPunct="1"/>
            <a:r>
              <a:rPr lang="it-IT" smtClean="0"/>
              <a:t>Un esempio di programma nella macchina semplificata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 di Istruzioni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Istruzioni di controllo (1)</a:t>
            </a:r>
          </a:p>
          <a:p>
            <a:pPr eaLnBrk="1" hangingPunct="1">
              <a:buFontTx/>
              <a:buNone/>
            </a:pPr>
            <a:r>
              <a:rPr lang="en-US" smtClean="0"/>
              <a:t>Prevedono:</a:t>
            </a:r>
          </a:p>
          <a:p>
            <a:pPr lvl="1" eaLnBrk="1" hangingPunct="1"/>
            <a:r>
              <a:rPr lang="en-US" smtClean="0"/>
              <a:t>Una </a:t>
            </a:r>
            <a:r>
              <a:rPr lang="en-US" u="sng" smtClean="0"/>
              <a:t>condizione</a:t>
            </a:r>
            <a:r>
              <a:rPr lang="en-US" smtClean="0"/>
              <a:t> (a valori booleani)</a:t>
            </a:r>
          </a:p>
          <a:p>
            <a:pPr eaLnBrk="1" hangingPunct="1">
              <a:buFontTx/>
              <a:buNone/>
            </a:pPr>
            <a:r>
              <a:rPr lang="en-US" smtClean="0"/>
              <a:t>                         (i.e. f : D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{0,1})</a:t>
            </a:r>
          </a:p>
          <a:p>
            <a:pPr lvl="1" eaLnBrk="1" hangingPunct="1"/>
            <a:r>
              <a:rPr lang="en-US" smtClean="0"/>
              <a:t>  Una </a:t>
            </a:r>
            <a:r>
              <a:rPr lang="en-US" u="sng" smtClean="0"/>
              <a:t>modifica della sequenza</a:t>
            </a:r>
            <a:r>
              <a:rPr lang="en-US" smtClean="0"/>
              <a:t> delle istruzioni</a:t>
            </a:r>
            <a:endParaRPr lang="en-US" smtClean="0">
              <a:latin typeface="Courier New" pitchFamily="49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199237" y="1357298"/>
            <a:ext cx="1944763" cy="46166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SALTA_SE_..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Istruzione di Salto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01000" cy="4114800"/>
          </a:xfrm>
          <a:solidFill>
            <a:srgbClr val="99FF33"/>
          </a:solidFill>
          <a:ln cap="flat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200" dirty="0" smtClean="0"/>
              <a:t> Salto </a:t>
            </a:r>
            <a:r>
              <a:rPr lang="en-US" sz="3200" dirty="0" err="1" smtClean="0"/>
              <a:t>Condizionato</a:t>
            </a:r>
            <a:r>
              <a:rPr lang="en-US" sz="3200" dirty="0" smtClean="0"/>
              <a:t> :</a:t>
            </a:r>
          </a:p>
          <a:p>
            <a:pPr lvl="1" eaLnBrk="1" hangingPunct="1"/>
            <a:r>
              <a:rPr lang="en-US" sz="2800" dirty="0" err="1" smtClean="0"/>
              <a:t>Frase</a:t>
            </a:r>
            <a:r>
              <a:rPr lang="en-US" sz="2800" dirty="0" smtClean="0"/>
              <a:t> </a:t>
            </a:r>
            <a:r>
              <a:rPr lang="en-US" sz="2800" dirty="0" err="1" smtClean="0"/>
              <a:t>lecita</a:t>
            </a:r>
            <a:r>
              <a:rPr lang="en-US" sz="2800" dirty="0" smtClean="0"/>
              <a:t>: </a:t>
            </a:r>
          </a:p>
          <a:p>
            <a:pPr lvl="2" eaLnBrk="1" hangingPunct="1"/>
            <a:r>
              <a:rPr lang="en-US" b="1" dirty="0" smtClean="0"/>
              <a:t>SALTA_SE_&lt;COND&gt; &lt;OPERANDO&gt;</a:t>
            </a:r>
            <a:endParaRPr lang="en-US" dirty="0" smtClean="0"/>
          </a:p>
          <a:p>
            <a:pPr lvl="2" eaLnBrk="1" hangingPunct="1">
              <a:buFontTx/>
              <a:buNone/>
            </a:pPr>
            <a:r>
              <a:rPr lang="en-US" dirty="0" smtClean="0">
                <a:latin typeface="Courier New" pitchFamily="49" charset="0"/>
              </a:rPr>
              <a:t>SALTA  </a:t>
            </a:r>
            <a:r>
              <a:rPr lang="en-US" dirty="0" err="1" smtClean="0">
                <a:latin typeface="Courier New" pitchFamily="49" charset="0"/>
              </a:rPr>
              <a:t>nessuna</a:t>
            </a:r>
            <a:r>
              <a:rPr lang="en-US" dirty="0" smtClean="0">
                <a:latin typeface="Courier New" pitchFamily="49" charset="0"/>
              </a:rPr>
              <a:t>  </a:t>
            </a:r>
          </a:p>
          <a:p>
            <a:pPr lvl="2" eaLnBrk="1" hangingPunct="1">
              <a:buFontTx/>
              <a:buNone/>
            </a:pPr>
            <a:r>
              <a:rPr lang="en-US" dirty="0" smtClean="0">
                <a:latin typeface="Courier New" pitchFamily="49" charset="0"/>
              </a:rPr>
              <a:t>SALTA_SE_&gt;</a:t>
            </a:r>
          </a:p>
          <a:p>
            <a:pPr lvl="2" eaLnBrk="1" hangingPunct="1">
              <a:buFontTx/>
              <a:buNone/>
            </a:pPr>
            <a:r>
              <a:rPr lang="en-US" dirty="0" smtClean="0">
                <a:latin typeface="Courier New" pitchFamily="49" charset="0"/>
              </a:rPr>
              <a:t>SALTA_SE_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en-US" dirty="0" smtClean="0">
                <a:latin typeface="Courier New" pitchFamily="49" charset="0"/>
              </a:rPr>
              <a:t> </a:t>
            </a:r>
          </a:p>
          <a:p>
            <a:pPr lvl="2" eaLnBrk="1" hangingPunct="1">
              <a:buFontTx/>
              <a:buNone/>
            </a:pPr>
            <a:r>
              <a:rPr lang="en-US" dirty="0" smtClean="0">
                <a:latin typeface="Courier New" pitchFamily="49" charset="0"/>
              </a:rPr>
              <a:t>SALTA_SE_</a:t>
            </a:r>
            <a:r>
              <a:rPr lang="en-US" b="1" dirty="0" smtClean="0">
                <a:latin typeface="Courier New" pitchFamily="49" charset="0"/>
              </a:rPr>
              <a:t>&lt;</a:t>
            </a:r>
            <a:endParaRPr lang="en-US" dirty="0" smtClean="0">
              <a:latin typeface="Courier New" pitchFamily="49" charset="0"/>
            </a:endParaRPr>
          </a:p>
          <a:p>
            <a:pPr lvl="2" eaLnBrk="1" hangingPunct="1">
              <a:buNone/>
            </a:pPr>
            <a:r>
              <a:rPr lang="en-US" dirty="0" smtClean="0">
                <a:latin typeface="Courier New" pitchFamily="49" charset="0"/>
              </a:rPr>
              <a:t>SALTA_SE_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</a:t>
            </a:r>
            <a:endParaRPr lang="en-US" dirty="0" smtClean="0">
              <a:latin typeface="Courier New" pitchFamily="49" charset="0"/>
            </a:endParaRPr>
          </a:p>
          <a:p>
            <a:pPr lvl="2" eaLnBrk="1" hangingPunct="1">
              <a:buFontTx/>
              <a:buNone/>
            </a:pPr>
            <a:r>
              <a:rPr lang="en-US" dirty="0" smtClean="0">
                <a:latin typeface="Courier New" pitchFamily="49" charset="0"/>
              </a:rPr>
              <a:t>SALTA_SE_</a:t>
            </a:r>
            <a:r>
              <a:rPr lang="en-US" b="1" dirty="0" smtClean="0">
                <a:latin typeface="Courier New" pitchFamily="49" charset="0"/>
              </a:rPr>
              <a:t>=</a:t>
            </a:r>
            <a:endParaRPr lang="en-US" dirty="0" smtClean="0">
              <a:latin typeface="Courier New" pitchFamily="49" charset="0"/>
            </a:endParaRPr>
          </a:p>
          <a:p>
            <a:pPr lvl="2" eaLnBrk="1" hangingPunct="1">
              <a:buFontTx/>
              <a:buNone/>
            </a:pPr>
            <a:r>
              <a:rPr lang="en-US" dirty="0" smtClean="0">
                <a:latin typeface="Courier New" pitchFamily="49" charset="0"/>
              </a:rPr>
              <a:t>SALTA_SE_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Istruzioni di I/O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Gestiscono l'ingresso dei dati</a:t>
            </a:r>
          </a:p>
          <a:p>
            <a:pPr eaLnBrk="1" hangingPunct="1">
              <a:buFontTx/>
              <a:buNone/>
            </a:pPr>
            <a:r>
              <a:rPr lang="en-US" smtClean="0"/>
              <a:t>   (es. </a:t>
            </a:r>
            <a:r>
              <a:rPr lang="en-US" sz="2400" smtClean="0">
                <a:latin typeface="Courier New" pitchFamily="49" charset="0"/>
              </a:rPr>
              <a:t>Leggi il valore di x</a:t>
            </a:r>
            <a:r>
              <a:rPr lang="en-US" smtClean="0"/>
              <a:t>, </a:t>
            </a:r>
          </a:p>
          <a:p>
            <a:pPr eaLnBrk="1" hangingPunct="1">
              <a:buFontTx/>
              <a:buNone/>
            </a:pPr>
            <a:r>
              <a:rPr lang="en-US" smtClean="0"/>
              <a:t>        nel calcolo di una f(x))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Provvedono alla trasmissione in uscita dei dati </a:t>
            </a:r>
            <a:br>
              <a:rPr lang="en-US" smtClean="0"/>
            </a:br>
            <a:r>
              <a:rPr lang="en-US" smtClean="0"/>
              <a:t>  (es. y &lt;= f(x)  </a:t>
            </a:r>
          </a:p>
          <a:p>
            <a:pPr eaLnBrk="1" hangingPunct="1">
              <a:buFontTx/>
              <a:buNone/>
            </a:pPr>
            <a:r>
              <a:rPr lang="en-US" smtClean="0"/>
              <a:t>         </a:t>
            </a:r>
            <a:r>
              <a:rPr lang="en-US" sz="2000" smtClean="0">
                <a:latin typeface="Courier New" pitchFamily="49" charset="0"/>
              </a:rPr>
              <a:t>Stampa il valore di y su schermo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smtClean="0"/>
              <a:t>Il Linguaggio L definito</a:t>
            </a:r>
            <a:endParaRPr lang="en-US" sz="280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di </a:t>
            </a:r>
            <a:r>
              <a:rPr lang="en-US" dirty="0" err="1" smtClean="0"/>
              <a:t>assegnazione</a:t>
            </a:r>
            <a:r>
              <a:rPr lang="en-US" dirty="0" smtClean="0"/>
              <a:t>/</a:t>
            </a:r>
            <a:r>
              <a:rPr lang="en-US" dirty="0" err="1" smtClean="0"/>
              <a:t>modifica</a:t>
            </a: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	SPOSTA &lt;OP_A&gt; &lt;OP_B&gt;</a:t>
            </a:r>
          </a:p>
          <a:p>
            <a:pPr lvl="1" eaLnBrk="1" hangingPunct="1">
              <a:buFontTx/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di </a:t>
            </a:r>
            <a:r>
              <a:rPr lang="en-US" dirty="0" err="1" smtClean="0"/>
              <a:t>salto</a:t>
            </a:r>
            <a:r>
              <a:rPr lang="en-US" dirty="0" smtClean="0"/>
              <a:t> e di </a:t>
            </a:r>
            <a:r>
              <a:rPr lang="en-US" dirty="0" err="1" smtClean="0"/>
              <a:t>controllo</a:t>
            </a:r>
            <a:endParaRPr lang="en-US" dirty="0" smtClean="0"/>
          </a:p>
          <a:p>
            <a:pPr lvl="1" eaLnBrk="1" hangingPunct="1">
              <a:spcBef>
                <a:spcPct val="80000"/>
              </a:spcBef>
              <a:buFontTx/>
              <a:buNone/>
            </a:pPr>
            <a:r>
              <a:rPr lang="en-US" dirty="0" smtClean="0"/>
              <a:t>	SALTA &lt;OP_A&gt;, SALTA_SE_&gt;  &lt;OP_A&gt;, …</a:t>
            </a:r>
          </a:p>
          <a:p>
            <a:pPr lvl="1" eaLnBrk="1" hangingPunct="1">
              <a:spcBef>
                <a:spcPct val="80000"/>
              </a:spcBef>
              <a:buFontTx/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di I/O</a:t>
            </a:r>
          </a:p>
          <a:p>
            <a:pPr lvl="1" eaLnBrk="1" hangingPunct="1">
              <a:spcBef>
                <a:spcPct val="80000"/>
              </a:spcBef>
              <a:buFontTx/>
              <a:buNone/>
            </a:pPr>
            <a:r>
              <a:rPr lang="en-US" dirty="0" err="1" smtClean="0"/>
              <a:t>Istruzioni</a:t>
            </a:r>
            <a:r>
              <a:rPr lang="en-US" dirty="0" smtClean="0"/>
              <a:t> </a:t>
            </a:r>
            <a:r>
              <a:rPr lang="en-US" dirty="0" err="1" smtClean="0"/>
              <a:t>matematiche</a:t>
            </a:r>
            <a:r>
              <a:rPr lang="en-US" dirty="0" smtClean="0"/>
              <a:t> (</a:t>
            </a:r>
            <a:r>
              <a:rPr lang="en-US" dirty="0" err="1" smtClean="0"/>
              <a:t>Operatori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registri</a:t>
            </a:r>
            <a:r>
              <a:rPr lang="en-US" dirty="0" smtClean="0"/>
              <a:t>):</a:t>
            </a:r>
          </a:p>
          <a:p>
            <a:pPr lvl="1" eaLnBrk="1" hangingPunct="1">
              <a:spcBef>
                <a:spcPct val="80000"/>
              </a:spcBef>
              <a:buFontTx/>
              <a:buNone/>
            </a:pPr>
            <a:r>
              <a:rPr lang="en-US" dirty="0" smtClean="0"/>
              <a:t>	SOMMA &lt;OP_A&gt; &lt;OP_B&gt;</a:t>
            </a:r>
          </a:p>
          <a:p>
            <a:pPr lvl="1" eaLnBrk="1" hangingPunct="1">
              <a:spcBef>
                <a:spcPct val="80000"/>
              </a:spcBef>
              <a:buFontTx/>
              <a:buNone/>
            </a:pPr>
            <a:r>
              <a:rPr lang="en-US" dirty="0" smtClean="0"/>
              <a:t>	COMPARA &lt;OP_A&gt; &lt;OP_B&gt;</a:t>
            </a:r>
          </a:p>
          <a:p>
            <a:pPr lvl="1" eaLnBrk="1" hangingPunct="1">
              <a:spcBef>
                <a:spcPct val="80000"/>
              </a:spcBef>
              <a:buFontTx/>
              <a:buNone/>
            </a:pPr>
            <a:endParaRPr lang="en-US" dirty="0" smtClean="0"/>
          </a:p>
          <a:p>
            <a:pPr lvl="1" eaLnBrk="1" hangingPunct="1">
              <a:spcBef>
                <a:spcPct val="80000"/>
              </a:spcBef>
              <a:buFontTx/>
              <a:buNone/>
            </a:pPr>
            <a:endParaRPr lang="it-IT" dirty="0" smtClean="0"/>
          </a:p>
          <a:p>
            <a:pPr lvl="1" eaLnBrk="1" hangingPunct="1"/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Codificare le istruzioni</a:t>
            </a:r>
            <a:endParaRPr lang="en-US" sz="28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  <a:p>
            <a:pPr eaLnBrk="1" hangingPunct="1"/>
            <a:endParaRPr lang="en-US" smtClean="0"/>
          </a:p>
        </p:txBody>
      </p:sp>
      <p:grpSp>
        <p:nvGrpSpPr>
          <p:cNvPr id="55300" name="Group 4"/>
          <p:cNvGrpSpPr>
            <a:grpSpLocks/>
          </p:cNvGrpSpPr>
          <p:nvPr/>
        </p:nvGrpSpPr>
        <p:grpSpPr bwMode="auto">
          <a:xfrm>
            <a:off x="990600" y="2009775"/>
            <a:ext cx="7239000" cy="1828800"/>
            <a:chOff x="624" y="1680"/>
            <a:chExt cx="4560" cy="1152"/>
          </a:xfrm>
        </p:grpSpPr>
        <p:sp>
          <p:nvSpPr>
            <p:cNvPr id="55313" name="Rectangle 5"/>
            <p:cNvSpPr>
              <a:spLocks noChangeArrowheads="1"/>
            </p:cNvSpPr>
            <p:nvPr/>
          </p:nvSpPr>
          <p:spPr bwMode="auto">
            <a:xfrm>
              <a:off x="672" y="2064"/>
              <a:ext cx="45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14" name="Line 6"/>
            <p:cNvSpPr>
              <a:spLocks noChangeShapeType="1"/>
            </p:cNvSpPr>
            <p:nvPr/>
          </p:nvSpPr>
          <p:spPr bwMode="auto">
            <a:xfrm>
              <a:off x="1344" y="2064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15" name="Line 7"/>
            <p:cNvSpPr>
              <a:spLocks noChangeShapeType="1"/>
            </p:cNvSpPr>
            <p:nvPr/>
          </p:nvSpPr>
          <p:spPr bwMode="auto">
            <a:xfrm>
              <a:off x="1776" y="206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16" name="Line 8"/>
            <p:cNvSpPr>
              <a:spLocks noChangeShapeType="1"/>
            </p:cNvSpPr>
            <p:nvPr/>
          </p:nvSpPr>
          <p:spPr bwMode="auto">
            <a:xfrm>
              <a:off x="2352" y="2064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17" name="Text Box 9"/>
            <p:cNvSpPr txBox="1">
              <a:spLocks noChangeArrowheads="1"/>
            </p:cNvSpPr>
            <p:nvPr/>
          </p:nvSpPr>
          <p:spPr bwMode="auto">
            <a:xfrm>
              <a:off x="624" y="1680"/>
              <a:ext cx="12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Cod Operativo</a:t>
              </a:r>
            </a:p>
          </p:txBody>
        </p:sp>
        <p:sp>
          <p:nvSpPr>
            <p:cNvPr id="55318" name="Text Box 10"/>
            <p:cNvSpPr txBox="1">
              <a:spLocks noChangeArrowheads="1"/>
            </p:cNvSpPr>
            <p:nvPr/>
          </p:nvSpPr>
          <p:spPr bwMode="auto">
            <a:xfrm>
              <a:off x="1632" y="2544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Registro  </a:t>
              </a:r>
            </a:p>
          </p:txBody>
        </p:sp>
        <p:sp>
          <p:nvSpPr>
            <p:cNvPr id="55319" name="Text Box 11"/>
            <p:cNvSpPr txBox="1">
              <a:spLocks noChangeArrowheads="1"/>
            </p:cNvSpPr>
            <p:nvPr/>
          </p:nvSpPr>
          <p:spPr bwMode="auto">
            <a:xfrm>
              <a:off x="3120" y="2496"/>
              <a:ext cx="8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Indirizzo</a:t>
              </a:r>
            </a:p>
          </p:txBody>
        </p:sp>
      </p:grpSp>
      <p:grpSp>
        <p:nvGrpSpPr>
          <p:cNvPr id="55301" name="Group 12"/>
          <p:cNvGrpSpPr>
            <a:grpSpLocks/>
          </p:cNvGrpSpPr>
          <p:nvPr/>
        </p:nvGrpSpPr>
        <p:grpSpPr bwMode="auto">
          <a:xfrm>
            <a:off x="1041400" y="4622800"/>
            <a:ext cx="7239000" cy="1663700"/>
            <a:chOff x="656" y="2792"/>
            <a:chExt cx="4560" cy="1048"/>
          </a:xfrm>
        </p:grpSpPr>
        <p:sp>
          <p:nvSpPr>
            <p:cNvPr id="55306" name="Rectangle 13"/>
            <p:cNvSpPr>
              <a:spLocks noChangeArrowheads="1"/>
            </p:cNvSpPr>
            <p:nvPr/>
          </p:nvSpPr>
          <p:spPr bwMode="auto">
            <a:xfrm>
              <a:off x="704" y="3176"/>
              <a:ext cx="451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07" name="Line 14"/>
            <p:cNvSpPr>
              <a:spLocks noChangeShapeType="1"/>
            </p:cNvSpPr>
            <p:nvPr/>
          </p:nvSpPr>
          <p:spPr bwMode="auto">
            <a:xfrm>
              <a:off x="1376" y="3176"/>
              <a:ext cx="0" cy="38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08" name="Line 15"/>
            <p:cNvSpPr>
              <a:spLocks noChangeShapeType="1"/>
            </p:cNvSpPr>
            <p:nvPr/>
          </p:nvSpPr>
          <p:spPr bwMode="auto">
            <a:xfrm>
              <a:off x="1808" y="317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09" name="Line 16"/>
            <p:cNvSpPr>
              <a:spLocks noChangeShapeType="1"/>
            </p:cNvSpPr>
            <p:nvPr/>
          </p:nvSpPr>
          <p:spPr bwMode="auto">
            <a:xfrm>
              <a:off x="2384" y="3176"/>
              <a:ext cx="0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310" name="Text Box 17"/>
            <p:cNvSpPr txBox="1">
              <a:spLocks noChangeArrowheads="1"/>
            </p:cNvSpPr>
            <p:nvPr/>
          </p:nvSpPr>
          <p:spPr bwMode="auto">
            <a:xfrm>
              <a:off x="656" y="2792"/>
              <a:ext cx="12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Cod Operativo</a:t>
              </a:r>
            </a:p>
          </p:txBody>
        </p:sp>
        <p:sp>
          <p:nvSpPr>
            <p:cNvPr id="55311" name="Text Box 18"/>
            <p:cNvSpPr txBox="1">
              <a:spLocks noChangeArrowheads="1"/>
            </p:cNvSpPr>
            <p:nvPr/>
          </p:nvSpPr>
          <p:spPr bwMode="auto">
            <a:xfrm>
              <a:off x="1664" y="3552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/>
                <a:t>Registro  </a:t>
              </a:r>
            </a:p>
          </p:txBody>
        </p:sp>
        <p:sp>
          <p:nvSpPr>
            <p:cNvPr id="55312" name="Text Box 19"/>
            <p:cNvSpPr txBox="1">
              <a:spLocks noChangeArrowheads="1"/>
            </p:cNvSpPr>
            <p:nvPr/>
          </p:nvSpPr>
          <p:spPr bwMode="auto">
            <a:xfrm>
              <a:off x="2400" y="3552"/>
              <a:ext cx="7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Registro</a:t>
              </a:r>
            </a:p>
          </p:txBody>
        </p:sp>
      </p:grpSp>
      <p:sp>
        <p:nvSpPr>
          <p:cNvPr id="55302" name="Text Box 20"/>
          <p:cNvSpPr txBox="1">
            <a:spLocks noChangeArrowheads="1"/>
          </p:cNvSpPr>
          <p:nvPr/>
        </p:nvSpPr>
        <p:spPr bwMode="auto">
          <a:xfrm>
            <a:off x="1000125" y="1500188"/>
            <a:ext cx="2396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>
                <a:latin typeface="Courier New" pitchFamily="49" charset="0"/>
              </a:rPr>
              <a:t>SPOSTA AX</a:t>
            </a:r>
            <a:r>
              <a:rPr lang="en-US" b="1" dirty="0">
                <a:latin typeface="Courier New" pitchFamily="49" charset="0"/>
              </a:rPr>
              <a:t>, B</a:t>
            </a:r>
            <a:endParaRPr lang="en-US" dirty="0"/>
          </a:p>
        </p:txBody>
      </p:sp>
      <p:sp>
        <p:nvSpPr>
          <p:cNvPr id="55303" name="Rectangle 21"/>
          <p:cNvSpPr>
            <a:spLocks noChangeArrowheads="1"/>
          </p:cNvSpPr>
          <p:nvPr/>
        </p:nvSpPr>
        <p:spPr bwMode="auto">
          <a:xfrm>
            <a:off x="1071563" y="4125913"/>
            <a:ext cx="23968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>
                <a:latin typeface="Courier New" pitchFamily="49" charset="0"/>
              </a:rPr>
              <a:t>SOMMA AX</a:t>
            </a:r>
            <a:r>
              <a:rPr lang="en-US" b="1" dirty="0">
                <a:latin typeface="Courier New" pitchFamily="49" charset="0"/>
              </a:rPr>
              <a:t>, 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5304" name="Line 22"/>
          <p:cNvSpPr>
            <a:spLocks noChangeShapeType="1"/>
          </p:cNvSpPr>
          <p:nvPr/>
        </p:nvSpPr>
        <p:spPr bwMode="auto">
          <a:xfrm>
            <a:off x="4838700" y="52324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5305" name="Rectangle 23"/>
          <p:cNvSpPr>
            <a:spLocks noChangeArrowheads="1"/>
          </p:cNvSpPr>
          <p:nvPr/>
        </p:nvSpPr>
        <p:spPr bwMode="auto">
          <a:xfrm>
            <a:off x="4838700" y="5232400"/>
            <a:ext cx="3429000" cy="609600"/>
          </a:xfrm>
          <a:prstGeom prst="rect">
            <a:avLst/>
          </a:prstGeom>
          <a:solidFill>
            <a:schemeClr val="bg2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Da Algoritmo a Programma</a:t>
            </a:r>
            <a:endParaRPr lang="it-IT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Da Algoritmo a Programma</a:t>
            </a:r>
          </a:p>
        </p:txBody>
      </p:sp>
      <p:sp>
        <p:nvSpPr>
          <p:cNvPr id="57347" name="CasellaDiTesto 3"/>
          <p:cNvSpPr txBox="1">
            <a:spLocks noChangeArrowheads="1"/>
          </p:cNvSpPr>
          <p:nvPr/>
        </p:nvSpPr>
        <p:spPr bwMode="auto">
          <a:xfrm>
            <a:off x="428625" y="3429000"/>
            <a:ext cx="1658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Segoe Print" pitchFamily="2" charset="0"/>
              </a:rPr>
              <a:t>Problema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786063" y="3395663"/>
            <a:ext cx="1633537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latin typeface="Batang" pitchFamily="18" charset="-127"/>
                <a:ea typeface="Batang" pitchFamily="18" charset="-127"/>
              </a:rPr>
              <a:t>Algoritmo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143500" y="3395663"/>
            <a:ext cx="1843088" cy="461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latin typeface="Courier New" pitchFamily="49" charset="0"/>
                <a:cs typeface="Courier New" pitchFamily="49" charset="0"/>
              </a:rPr>
              <a:t>Programma</a:t>
            </a:r>
          </a:p>
        </p:txBody>
      </p:sp>
      <p:cxnSp>
        <p:nvCxnSpPr>
          <p:cNvPr id="8" name="Connettore 2 7"/>
          <p:cNvCxnSpPr/>
          <p:nvPr/>
        </p:nvCxnSpPr>
        <p:spPr>
          <a:xfrm>
            <a:off x="2143125" y="3643313"/>
            <a:ext cx="5000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4500563" y="3643313"/>
            <a:ext cx="5000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Cominciamo a programmare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Problema: </a:t>
            </a:r>
            <a:r>
              <a:rPr lang="en-US" sz="2400" smtClean="0"/>
              <a:t>Determinare il massimo di N numeri letti in ingresso</a:t>
            </a:r>
          </a:p>
          <a:p>
            <a:pPr eaLnBrk="1" hangingPunct="1">
              <a:spcBef>
                <a:spcPct val="70000"/>
              </a:spcBef>
              <a:buFontTx/>
              <a:buNone/>
            </a:pPr>
            <a:r>
              <a:rPr lang="en-US" smtClean="0">
                <a:latin typeface="Courier New" pitchFamily="49" charset="0"/>
              </a:rPr>
              <a:t>	i </a:t>
            </a:r>
            <a:r>
              <a:rPr lang="en-US" sz="20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0, max </a:t>
            </a:r>
            <a:r>
              <a:rPr lang="en-US" sz="20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0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Finche' i </a:t>
            </a:r>
            <a:r>
              <a:rPr lang="en-US" sz="2000" smtClean="0">
                <a:latin typeface="Courier New" pitchFamily="49" charset="0"/>
                <a:sym typeface="Symbol" pitchFamily="18" charset="2"/>
              </a:rPr>
              <a:t>&lt;</a:t>
            </a:r>
            <a:r>
              <a:rPr lang="en-US" smtClean="0">
                <a:latin typeface="Courier New" pitchFamily="49" charset="0"/>
              </a:rPr>
              <a:t> N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     &lt;Leggi X&gt;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     Se X &gt; max allora max </a:t>
            </a:r>
            <a:r>
              <a:rPr lang="en-US" sz="18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X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     i </a:t>
            </a:r>
            <a:r>
              <a:rPr lang="en-US" sz="18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i + 1</a:t>
            </a:r>
          </a:p>
          <a:p>
            <a:pPr lvl="1"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&lt;Stampa max&gt;</a:t>
            </a: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2081213" y="5467350"/>
            <a:ext cx="165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Segoe Print" pitchFamily="2" charset="0"/>
              </a:rPr>
              <a:t>Problema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438650" y="5434013"/>
            <a:ext cx="1633538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latin typeface="Batang" pitchFamily="18" charset="-127"/>
                <a:ea typeface="Batang" pitchFamily="18" charset="-127"/>
              </a:rPr>
              <a:t>Algoritmo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3795713" y="5681663"/>
            <a:ext cx="5000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Cominciamo a programmare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200" smtClean="0"/>
              <a:t>Problema: Calcolare la divisione A/B intera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div </a:t>
            </a:r>
            <a:r>
              <a:rPr lang="en-US" sz="24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0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&lt;Leggi A&gt;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&lt;Leggi B&gt;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Finche' B &lt;= A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  		A </a:t>
            </a:r>
            <a:r>
              <a:rPr lang="en-US" sz="24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A - B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  		div </a:t>
            </a:r>
            <a:r>
              <a:rPr lang="en-US" sz="2400" smtClean="0">
                <a:latin typeface="Courier New" pitchFamily="49" charset="0"/>
                <a:sym typeface="Symbol" pitchFamily="18" charset="2"/>
              </a:rPr>
              <a:t></a:t>
            </a:r>
            <a:r>
              <a:rPr lang="en-US" smtClean="0">
                <a:latin typeface="Courier New" pitchFamily="49" charset="0"/>
              </a:rPr>
              <a:t> div + 1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&lt;Stampa div&gt;</a:t>
            </a:r>
            <a:endParaRPr lang="en-US" sz="3200" smtClean="0">
              <a:latin typeface="Courier New" pitchFamily="49" charset="0"/>
            </a:endParaRPr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2081213" y="5676915"/>
            <a:ext cx="1658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Segoe Print" pitchFamily="2" charset="0"/>
              </a:rPr>
              <a:t>Problema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438650" y="5643578"/>
            <a:ext cx="1633538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latin typeface="Batang" pitchFamily="18" charset="-127"/>
                <a:ea typeface="Batang" pitchFamily="18" charset="-127"/>
              </a:rPr>
              <a:t>Algoritmo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3795713" y="5891228"/>
            <a:ext cx="5000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Cominciamo a programmare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Problema: Determinare il massimo tra due numeri A e B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smtClean="0"/>
              <a:t>1. &lt;Leggi A&gt;</a:t>
            </a:r>
          </a:p>
          <a:p>
            <a:pPr lvl="1" eaLnBrk="1" hangingPunct="1">
              <a:buFontTx/>
              <a:buNone/>
            </a:pPr>
            <a:r>
              <a:rPr lang="en-US" smtClean="0"/>
              <a:t>2. &lt;Leggi B&gt;</a:t>
            </a:r>
          </a:p>
          <a:p>
            <a:pPr lvl="1" eaLnBrk="1" hangingPunct="1">
              <a:buFontTx/>
              <a:buNone/>
            </a:pPr>
            <a:r>
              <a:rPr lang="en-US" smtClean="0"/>
              <a:t>3.  3.1 Se A &gt; B allora il 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 3.1.1 MASSIMO e’  A 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3.2 altrimenti 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       3.2.1 il MASSIMO e’  B</a:t>
            </a:r>
          </a:p>
          <a:p>
            <a:pPr lvl="1" eaLnBrk="1" hangingPunct="1">
              <a:buFontTx/>
              <a:buNone/>
            </a:pPr>
            <a:r>
              <a:rPr lang="en-US" smtClean="0"/>
              <a:t>4. &lt;Scrivi Massimo&gt;</a:t>
            </a:r>
            <a:endParaRPr lang="en-US" sz="2000" smtClean="0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2295525" y="5681663"/>
            <a:ext cx="1658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latin typeface="Segoe Print" pitchFamily="2" charset="0"/>
              </a:rPr>
              <a:t>Problema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52963" y="5648325"/>
            <a:ext cx="1633537" cy="461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latin typeface="Batang" pitchFamily="18" charset="-127"/>
                <a:ea typeface="Batang" pitchFamily="18" charset="-127"/>
              </a:rPr>
              <a:t>Algoritmo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4010025" y="5895975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Organizzazione della Memoria</a:t>
            </a:r>
            <a:endParaRPr lang="it-IT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 Algoritmo a Programma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Problema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Determinare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massimo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tra</a:t>
            </a:r>
            <a:r>
              <a:rPr lang="en-US" dirty="0" smtClean="0">
                <a:solidFill>
                  <a:srgbClr val="000000"/>
                </a:solidFill>
              </a:rPr>
              <a:t> due </a:t>
            </a:r>
            <a:r>
              <a:rPr lang="en-US" dirty="0" err="1" smtClean="0">
                <a:solidFill>
                  <a:srgbClr val="000000"/>
                </a:solidFill>
              </a:rPr>
              <a:t>numeri</a:t>
            </a:r>
            <a:r>
              <a:rPr lang="en-US" dirty="0" smtClean="0">
                <a:solidFill>
                  <a:srgbClr val="000000"/>
                </a:solidFill>
              </a:rPr>
              <a:t> A e B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sia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dato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Linguaggio</a:t>
            </a:r>
            <a:r>
              <a:rPr lang="en-US" b="1" dirty="0" smtClean="0">
                <a:solidFill>
                  <a:srgbClr val="000000"/>
                </a:solidFill>
              </a:rPr>
              <a:t> L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800" b="1" dirty="0" smtClean="0">
              <a:latin typeface="Courier New" pitchFamily="49" charset="0"/>
            </a:endParaRP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       SPOSTA 		AX, A</a:t>
            </a: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       SPOSTA 		BX, B</a:t>
            </a: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       COMPARA   	AX,BX	</a:t>
            </a: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800" b="1" dirty="0" smtClean="0">
                <a:latin typeface="Courier New" pitchFamily="49" charset="0"/>
              </a:rPr>
              <a:t>*        SALTA_SE_</a:t>
            </a:r>
            <a:r>
              <a:rPr lang="en-US" sz="18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  ALLORA	</a:t>
            </a: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         SPOSTA   	MAX,BX	</a:t>
            </a: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*        SALTA    	FINE	</a:t>
            </a: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ALLORA:  SPOSTA		MAX,AX	</a:t>
            </a:r>
          </a:p>
          <a:p>
            <a:pPr marL="819150"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pitchFamily="49" charset="0"/>
              </a:rPr>
              <a:t>FINE:    &lt;</a:t>
            </a:r>
            <a:r>
              <a:rPr lang="en-US" sz="1800" b="1" dirty="0" err="1" smtClean="0">
                <a:latin typeface="Courier New" pitchFamily="49" charset="0"/>
              </a:rPr>
              <a:t>scrivi</a:t>
            </a:r>
            <a:r>
              <a:rPr lang="en-US" sz="1800" b="1" dirty="0" smtClean="0">
                <a:latin typeface="Courier New" pitchFamily="49" charset="0"/>
              </a:rPr>
              <a:t> MAX&gt;</a:t>
            </a:r>
            <a:endParaRPr lang="en-US" sz="18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Elementi di Linguaggio Macchina</a:t>
            </a:r>
          </a:p>
        </p:txBody>
      </p:sp>
      <p:grpSp>
        <p:nvGrpSpPr>
          <p:cNvPr id="62467" name="Group 3"/>
          <p:cNvGrpSpPr>
            <a:grpSpLocks/>
          </p:cNvGrpSpPr>
          <p:nvPr/>
        </p:nvGrpSpPr>
        <p:grpSpPr bwMode="auto">
          <a:xfrm>
            <a:off x="71406" y="1828800"/>
            <a:ext cx="5105400" cy="4191000"/>
            <a:chOff x="864" y="1152"/>
            <a:chExt cx="3216" cy="2640"/>
          </a:xfrm>
        </p:grpSpPr>
        <p:sp>
          <p:nvSpPr>
            <p:cNvPr id="62510" name="Rectangle 4"/>
            <p:cNvSpPr>
              <a:spLocks noChangeArrowheads="1"/>
            </p:cNvSpPr>
            <p:nvPr/>
          </p:nvSpPr>
          <p:spPr bwMode="auto">
            <a:xfrm>
              <a:off x="864" y="1152"/>
              <a:ext cx="3216" cy="26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11" name="Rectangle 5"/>
            <p:cNvSpPr>
              <a:spLocks noChangeArrowheads="1"/>
            </p:cNvSpPr>
            <p:nvPr/>
          </p:nvSpPr>
          <p:spPr bwMode="auto">
            <a:xfrm>
              <a:off x="2736" y="2352"/>
              <a:ext cx="105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12" name="Rectangle 6"/>
            <p:cNvSpPr>
              <a:spLocks noChangeArrowheads="1"/>
            </p:cNvSpPr>
            <p:nvPr/>
          </p:nvSpPr>
          <p:spPr bwMode="auto">
            <a:xfrm>
              <a:off x="2448" y="3312"/>
              <a:ext cx="105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13" name="Rectangle 7"/>
            <p:cNvSpPr>
              <a:spLocks noChangeArrowheads="1"/>
            </p:cNvSpPr>
            <p:nvPr/>
          </p:nvSpPr>
          <p:spPr bwMode="auto">
            <a:xfrm>
              <a:off x="1056" y="3312"/>
              <a:ext cx="105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14" name="Line 8"/>
            <p:cNvSpPr>
              <a:spLocks noChangeShapeType="1"/>
            </p:cNvSpPr>
            <p:nvPr/>
          </p:nvSpPr>
          <p:spPr bwMode="auto">
            <a:xfrm>
              <a:off x="864" y="2976"/>
              <a:ext cx="3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15" name="Text Box 9"/>
            <p:cNvSpPr txBox="1">
              <a:spLocks noChangeArrowheads="1"/>
            </p:cNvSpPr>
            <p:nvPr/>
          </p:nvSpPr>
          <p:spPr bwMode="auto">
            <a:xfrm>
              <a:off x="1094" y="2954"/>
              <a:ext cx="3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AX</a:t>
              </a:r>
            </a:p>
          </p:txBody>
        </p:sp>
        <p:sp>
          <p:nvSpPr>
            <p:cNvPr id="62516" name="Text Box 10"/>
            <p:cNvSpPr txBox="1">
              <a:spLocks noChangeArrowheads="1"/>
            </p:cNvSpPr>
            <p:nvPr/>
          </p:nvSpPr>
          <p:spPr bwMode="auto">
            <a:xfrm>
              <a:off x="2486" y="2952"/>
              <a:ext cx="3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BX</a:t>
              </a:r>
            </a:p>
          </p:txBody>
        </p:sp>
        <p:sp>
          <p:nvSpPr>
            <p:cNvPr id="62517" name="Rectangle 11"/>
            <p:cNvSpPr>
              <a:spLocks noChangeArrowheads="1"/>
            </p:cNvSpPr>
            <p:nvPr/>
          </p:nvSpPr>
          <p:spPr bwMode="auto">
            <a:xfrm>
              <a:off x="2448" y="1488"/>
              <a:ext cx="105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18" name="Rectangle 12"/>
            <p:cNvSpPr>
              <a:spLocks noChangeArrowheads="1"/>
            </p:cNvSpPr>
            <p:nvPr/>
          </p:nvSpPr>
          <p:spPr bwMode="auto">
            <a:xfrm>
              <a:off x="1056" y="1488"/>
              <a:ext cx="105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19" name="Text Box 13"/>
            <p:cNvSpPr txBox="1">
              <a:spLocks noChangeArrowheads="1"/>
            </p:cNvSpPr>
            <p:nvPr/>
          </p:nvSpPr>
          <p:spPr bwMode="auto">
            <a:xfrm>
              <a:off x="1248" y="124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A</a:t>
              </a:r>
            </a:p>
          </p:txBody>
        </p:sp>
        <p:sp>
          <p:nvSpPr>
            <p:cNvPr id="62520" name="Text Box 14"/>
            <p:cNvSpPr txBox="1">
              <a:spLocks noChangeArrowheads="1"/>
            </p:cNvSpPr>
            <p:nvPr/>
          </p:nvSpPr>
          <p:spPr bwMode="auto">
            <a:xfrm>
              <a:off x="2577" y="1248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B</a:t>
              </a:r>
            </a:p>
          </p:txBody>
        </p:sp>
        <p:sp>
          <p:nvSpPr>
            <p:cNvPr id="62521" name="Text Box 15"/>
            <p:cNvSpPr txBox="1">
              <a:spLocks noChangeArrowheads="1"/>
            </p:cNvSpPr>
            <p:nvPr/>
          </p:nvSpPr>
          <p:spPr bwMode="auto">
            <a:xfrm>
              <a:off x="2784" y="2064"/>
              <a:ext cx="5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MAX</a:t>
              </a:r>
            </a:p>
          </p:txBody>
        </p:sp>
      </p:grp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935006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5</a:t>
            </a:r>
          </a:p>
        </p:txBody>
      </p: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3221006" y="233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6</a:t>
            </a:r>
          </a:p>
        </p:txBody>
      </p: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998506" y="5295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5</a:t>
            </a:r>
          </a:p>
        </p:txBody>
      </p:sp>
      <p:sp>
        <p:nvSpPr>
          <p:cNvPr id="156691" name="Text Box 19"/>
          <p:cNvSpPr txBox="1">
            <a:spLocks noChangeArrowheads="1"/>
          </p:cNvSpPr>
          <p:nvPr/>
        </p:nvSpPr>
        <p:spPr bwMode="auto">
          <a:xfrm>
            <a:off x="3284506" y="5270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6</a:t>
            </a:r>
          </a:p>
        </p:txBody>
      </p:sp>
      <p:sp>
        <p:nvSpPr>
          <p:cNvPr id="156692" name="Text Box 20"/>
          <p:cNvSpPr txBox="1">
            <a:spLocks noChangeArrowheads="1"/>
          </p:cNvSpPr>
          <p:nvPr/>
        </p:nvSpPr>
        <p:spPr bwMode="auto">
          <a:xfrm>
            <a:off x="3646456" y="3733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6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6000760" y="2794000"/>
            <a:ext cx="381000" cy="3225800"/>
            <a:chOff x="4944" y="1760"/>
            <a:chExt cx="240" cy="2032"/>
          </a:xfrm>
        </p:grpSpPr>
        <p:sp>
          <p:nvSpPr>
            <p:cNvPr id="62508" name="Rectangle 22"/>
            <p:cNvSpPr>
              <a:spLocks noChangeArrowheads="1"/>
            </p:cNvSpPr>
            <p:nvPr/>
          </p:nvSpPr>
          <p:spPr bwMode="auto">
            <a:xfrm>
              <a:off x="4944" y="1760"/>
              <a:ext cx="240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r>
                <a:rPr lang="en-US"/>
                <a:t>Input</a:t>
              </a:r>
            </a:p>
          </p:txBody>
        </p:sp>
        <p:sp>
          <p:nvSpPr>
            <p:cNvPr id="62509" name="Rectangle 23"/>
            <p:cNvSpPr>
              <a:spLocks noChangeArrowheads="1"/>
            </p:cNvSpPr>
            <p:nvPr/>
          </p:nvSpPr>
          <p:spPr bwMode="auto">
            <a:xfrm>
              <a:off x="4944" y="2928"/>
              <a:ext cx="240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/>
              <a:r>
                <a:rPr lang="en-US"/>
                <a:t>Output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830606" y="4191000"/>
            <a:ext cx="2209800" cy="1143000"/>
            <a:chOff x="3552" y="2640"/>
            <a:chExt cx="1392" cy="720"/>
          </a:xfrm>
        </p:grpSpPr>
        <p:sp>
          <p:nvSpPr>
            <p:cNvPr id="62506" name="Arc 25"/>
            <p:cNvSpPr>
              <a:spLocks/>
            </p:cNvSpPr>
            <p:nvPr/>
          </p:nvSpPr>
          <p:spPr bwMode="auto">
            <a:xfrm flipH="1" flipV="1">
              <a:off x="3552" y="2640"/>
              <a:ext cx="1344" cy="72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07" name="Line 26"/>
            <p:cNvSpPr>
              <a:spLocks noChangeShapeType="1"/>
            </p:cNvSpPr>
            <p:nvPr/>
          </p:nvSpPr>
          <p:spPr bwMode="auto">
            <a:xfrm>
              <a:off x="4848" y="335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385731" y="2743200"/>
            <a:ext cx="1290638" cy="2514600"/>
            <a:chOff x="1382" y="1728"/>
            <a:chExt cx="813" cy="1584"/>
          </a:xfrm>
        </p:grpSpPr>
        <p:sp>
          <p:nvSpPr>
            <p:cNvPr id="62504" name="Line 28"/>
            <p:cNvSpPr>
              <a:spLocks noChangeShapeType="1"/>
            </p:cNvSpPr>
            <p:nvPr/>
          </p:nvSpPr>
          <p:spPr bwMode="auto">
            <a:xfrm>
              <a:off x="1824" y="17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05" name="Text Box 29"/>
            <p:cNvSpPr txBox="1">
              <a:spLocks noChangeArrowheads="1"/>
            </p:cNvSpPr>
            <p:nvPr/>
          </p:nvSpPr>
          <p:spPr bwMode="auto">
            <a:xfrm>
              <a:off x="1382" y="2202"/>
              <a:ext cx="8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smtClean="0">
                  <a:latin typeface="Courier New" pitchFamily="49" charset="0"/>
                </a:rPr>
                <a:t>SPOSTA</a:t>
              </a:r>
              <a:endParaRPr lang="en-US" dirty="0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3449605" y="2743200"/>
            <a:ext cx="1366838" cy="2514600"/>
            <a:chOff x="3312" y="1728"/>
            <a:chExt cx="861" cy="1584"/>
          </a:xfrm>
        </p:grpSpPr>
        <p:sp>
          <p:nvSpPr>
            <p:cNvPr id="62502" name="Line 31"/>
            <p:cNvSpPr>
              <a:spLocks noChangeShapeType="1"/>
            </p:cNvSpPr>
            <p:nvPr/>
          </p:nvSpPr>
          <p:spPr bwMode="auto">
            <a:xfrm>
              <a:off x="3312" y="1728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503" name="Text Box 32"/>
            <p:cNvSpPr txBox="1">
              <a:spLocks noChangeArrowheads="1"/>
            </p:cNvSpPr>
            <p:nvPr/>
          </p:nvSpPr>
          <p:spPr bwMode="auto">
            <a:xfrm>
              <a:off x="3360" y="1872"/>
              <a:ext cx="8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 smtClean="0">
                  <a:latin typeface="Courier New" pitchFamily="49" charset="0"/>
                </a:rPr>
                <a:t>SPOSTA</a:t>
              </a:r>
              <a:endParaRPr lang="en-US" dirty="0"/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1011206" y="2819400"/>
            <a:ext cx="4953000" cy="838200"/>
            <a:chOff x="1776" y="1776"/>
            <a:chExt cx="3120" cy="528"/>
          </a:xfrm>
        </p:grpSpPr>
        <p:grpSp>
          <p:nvGrpSpPr>
            <p:cNvPr id="62498" name="Group 34"/>
            <p:cNvGrpSpPr>
              <a:grpSpLocks/>
            </p:cNvGrpSpPr>
            <p:nvPr/>
          </p:nvGrpSpPr>
          <p:grpSpPr bwMode="auto">
            <a:xfrm>
              <a:off x="1776" y="1776"/>
              <a:ext cx="3120" cy="528"/>
              <a:chOff x="1776" y="1776"/>
              <a:chExt cx="3456" cy="528"/>
            </a:xfrm>
          </p:grpSpPr>
          <p:sp>
            <p:nvSpPr>
              <p:cNvPr id="62500" name="Arc 35"/>
              <p:cNvSpPr>
                <a:spLocks/>
              </p:cNvSpPr>
              <p:nvPr/>
            </p:nvSpPr>
            <p:spPr bwMode="auto">
              <a:xfrm flipH="1" flipV="1">
                <a:off x="1824" y="1776"/>
                <a:ext cx="3408" cy="5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2501" name="Line 36"/>
              <p:cNvSpPr>
                <a:spLocks noChangeShapeType="1"/>
              </p:cNvSpPr>
              <p:nvPr/>
            </p:nvSpPr>
            <p:spPr bwMode="auto">
              <a:xfrm flipH="1" flipV="1">
                <a:off x="1776" y="177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2499" name="Text Box 37"/>
            <p:cNvSpPr txBox="1">
              <a:spLocks noChangeArrowheads="1"/>
            </p:cNvSpPr>
            <p:nvPr/>
          </p:nvSpPr>
          <p:spPr bwMode="auto">
            <a:xfrm>
              <a:off x="2016" y="2044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Courier New" pitchFamily="49" charset="0"/>
                </a:rPr>
                <a:t>Leggi</a:t>
              </a:r>
              <a:endParaRPr lang="en-US"/>
            </a:p>
          </p:txBody>
        </p:sp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3373406" y="2819400"/>
            <a:ext cx="2578100" cy="838200"/>
            <a:chOff x="3264" y="1776"/>
            <a:chExt cx="1624" cy="528"/>
          </a:xfrm>
        </p:grpSpPr>
        <p:grpSp>
          <p:nvGrpSpPr>
            <p:cNvPr id="62494" name="Group 39"/>
            <p:cNvGrpSpPr>
              <a:grpSpLocks/>
            </p:cNvGrpSpPr>
            <p:nvPr/>
          </p:nvGrpSpPr>
          <p:grpSpPr bwMode="auto">
            <a:xfrm>
              <a:off x="3264" y="1776"/>
              <a:ext cx="1624" cy="528"/>
              <a:chOff x="1776" y="1776"/>
              <a:chExt cx="3456" cy="528"/>
            </a:xfrm>
          </p:grpSpPr>
          <p:sp>
            <p:nvSpPr>
              <p:cNvPr id="62496" name="Arc 40"/>
              <p:cNvSpPr>
                <a:spLocks/>
              </p:cNvSpPr>
              <p:nvPr/>
            </p:nvSpPr>
            <p:spPr bwMode="auto">
              <a:xfrm flipH="1" flipV="1">
                <a:off x="1824" y="1776"/>
                <a:ext cx="3408" cy="5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2497" name="Line 41"/>
              <p:cNvSpPr>
                <a:spLocks noChangeShapeType="1"/>
              </p:cNvSpPr>
              <p:nvPr/>
            </p:nvSpPr>
            <p:spPr bwMode="auto">
              <a:xfrm flipH="1" flipV="1">
                <a:off x="1776" y="177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2495" name="Text Box 42"/>
            <p:cNvSpPr txBox="1">
              <a:spLocks noChangeArrowheads="1"/>
            </p:cNvSpPr>
            <p:nvPr/>
          </p:nvSpPr>
          <p:spPr bwMode="auto">
            <a:xfrm>
              <a:off x="3888" y="1910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Courier New" pitchFamily="49" charset="0"/>
                </a:rPr>
                <a:t>Leggi</a:t>
              </a:r>
              <a:endParaRPr lang="en-US"/>
            </a:p>
          </p:txBody>
        </p:sp>
      </p:grpSp>
      <p:grpSp>
        <p:nvGrpSpPr>
          <p:cNvPr id="11" name="Group 43"/>
          <p:cNvGrpSpPr>
            <a:grpSpLocks/>
          </p:cNvGrpSpPr>
          <p:nvPr/>
        </p:nvGrpSpPr>
        <p:grpSpPr bwMode="auto">
          <a:xfrm>
            <a:off x="1697006" y="5165725"/>
            <a:ext cx="1295400" cy="396875"/>
            <a:chOff x="2208" y="3254"/>
            <a:chExt cx="816" cy="250"/>
          </a:xfrm>
        </p:grpSpPr>
        <p:sp>
          <p:nvSpPr>
            <p:cNvPr id="62492" name="Line 44"/>
            <p:cNvSpPr>
              <a:spLocks noChangeShapeType="1"/>
            </p:cNvSpPr>
            <p:nvPr/>
          </p:nvSpPr>
          <p:spPr bwMode="auto">
            <a:xfrm>
              <a:off x="2208" y="345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93" name="Text Box 45"/>
            <p:cNvSpPr txBox="1">
              <a:spLocks noChangeArrowheads="1"/>
            </p:cNvSpPr>
            <p:nvPr/>
          </p:nvSpPr>
          <p:spPr bwMode="auto">
            <a:xfrm>
              <a:off x="2396" y="3254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latin typeface="Courier New" pitchFamily="49" charset="0"/>
                </a:rPr>
                <a:t>CMP</a:t>
              </a:r>
              <a:endParaRPr lang="en-US"/>
            </a:p>
          </p:txBody>
        </p:sp>
      </p:grp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3221015" y="4191000"/>
            <a:ext cx="1108077" cy="1295400"/>
            <a:chOff x="3168" y="2640"/>
            <a:chExt cx="698" cy="816"/>
          </a:xfrm>
        </p:grpSpPr>
        <p:grpSp>
          <p:nvGrpSpPr>
            <p:cNvPr id="62488" name="Group 47"/>
            <p:cNvGrpSpPr>
              <a:grpSpLocks/>
            </p:cNvGrpSpPr>
            <p:nvPr/>
          </p:nvGrpSpPr>
          <p:grpSpPr bwMode="auto">
            <a:xfrm>
              <a:off x="3408" y="2640"/>
              <a:ext cx="144" cy="816"/>
              <a:chOff x="3408" y="2640"/>
              <a:chExt cx="144" cy="816"/>
            </a:xfrm>
          </p:grpSpPr>
          <p:sp>
            <p:nvSpPr>
              <p:cNvPr id="62490" name="Arc 48"/>
              <p:cNvSpPr>
                <a:spLocks/>
              </p:cNvSpPr>
              <p:nvPr/>
            </p:nvSpPr>
            <p:spPr bwMode="auto">
              <a:xfrm flipV="1">
                <a:off x="3408" y="2688"/>
                <a:ext cx="144" cy="76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2491" name="Line 49"/>
              <p:cNvSpPr>
                <a:spLocks noChangeShapeType="1"/>
              </p:cNvSpPr>
              <p:nvPr/>
            </p:nvSpPr>
            <p:spPr bwMode="auto">
              <a:xfrm>
                <a:off x="3552" y="264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2489" name="Text Box 50"/>
            <p:cNvSpPr txBox="1">
              <a:spLocks noChangeArrowheads="1"/>
            </p:cNvSpPr>
            <p:nvPr/>
          </p:nvSpPr>
          <p:spPr bwMode="auto">
            <a:xfrm>
              <a:off x="3168" y="2832"/>
              <a:ext cx="6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dirty="0" smtClean="0">
                  <a:latin typeface="Courier New" pitchFamily="49" charset="0"/>
                </a:rPr>
                <a:t>SPOSTA</a:t>
              </a:r>
              <a:endParaRPr lang="en-US" dirty="0"/>
            </a:p>
          </p:txBody>
        </p:sp>
      </p:grpSp>
      <p:grpSp>
        <p:nvGrpSpPr>
          <p:cNvPr id="14" name="Group 51"/>
          <p:cNvGrpSpPr>
            <a:grpSpLocks/>
          </p:cNvGrpSpPr>
          <p:nvPr/>
        </p:nvGrpSpPr>
        <p:grpSpPr bwMode="auto">
          <a:xfrm>
            <a:off x="706406" y="2387600"/>
            <a:ext cx="3543300" cy="1778000"/>
            <a:chOff x="1584" y="1504"/>
            <a:chExt cx="2232" cy="1120"/>
          </a:xfrm>
        </p:grpSpPr>
        <p:sp>
          <p:nvSpPr>
            <p:cNvPr id="62485" name="Oval 52"/>
            <p:cNvSpPr>
              <a:spLocks noChangeArrowheads="1"/>
            </p:cNvSpPr>
            <p:nvPr/>
          </p:nvSpPr>
          <p:spPr bwMode="auto">
            <a:xfrm>
              <a:off x="1584" y="1536"/>
              <a:ext cx="52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86" name="Oval 53"/>
            <p:cNvSpPr>
              <a:spLocks noChangeArrowheads="1"/>
            </p:cNvSpPr>
            <p:nvPr/>
          </p:nvSpPr>
          <p:spPr bwMode="auto">
            <a:xfrm>
              <a:off x="3016" y="1504"/>
              <a:ext cx="52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2487" name="Oval 54"/>
            <p:cNvSpPr>
              <a:spLocks noChangeArrowheads="1"/>
            </p:cNvSpPr>
            <p:nvPr/>
          </p:nvSpPr>
          <p:spPr bwMode="auto">
            <a:xfrm>
              <a:off x="3288" y="2384"/>
              <a:ext cx="52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6727" name="Text Box 55"/>
          <p:cNvSpPr txBox="1">
            <a:spLocks noChangeArrowheads="1"/>
          </p:cNvSpPr>
          <p:nvPr/>
        </p:nvSpPr>
        <p:spPr bwMode="auto">
          <a:xfrm>
            <a:off x="401606" y="4114800"/>
            <a:ext cx="43540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 smtClean="0">
                <a:latin typeface="Courier New" pitchFamily="49" charset="0"/>
              </a:rPr>
              <a:t>SALTA_SE_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en-US" dirty="0" smtClean="0">
                <a:latin typeface="Courier New" pitchFamily="49" charset="0"/>
              </a:rPr>
              <a:t> ALLORA  </a:t>
            </a:r>
            <a:r>
              <a:rPr lang="en-US" i="1" dirty="0"/>
              <a:t>false!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56728" name="Text Box 56"/>
          <p:cNvSpPr txBox="1">
            <a:spLocks noChangeArrowheads="1"/>
          </p:cNvSpPr>
          <p:nvPr/>
        </p:nvSpPr>
        <p:spPr bwMode="auto">
          <a:xfrm>
            <a:off x="554006" y="4271963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latin typeface="Courier New" pitchFamily="49" charset="0"/>
              </a:rPr>
              <a:t>SALTA </a:t>
            </a:r>
            <a:r>
              <a:rPr lang="en-US" dirty="0">
                <a:latin typeface="Courier New" pitchFamily="49" charset="0"/>
              </a:rPr>
              <a:t>FINE</a:t>
            </a:r>
          </a:p>
        </p:txBody>
      </p:sp>
      <p:sp>
        <p:nvSpPr>
          <p:cNvPr id="62484" name="Rectangle 57"/>
          <p:cNvSpPr>
            <a:spLocks noChangeArrowheads="1"/>
          </p:cNvSpPr>
          <p:nvPr/>
        </p:nvSpPr>
        <p:spPr bwMode="auto">
          <a:xfrm>
            <a:off x="5143504" y="928670"/>
            <a:ext cx="4572000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19150" lvl="1">
              <a:lnSpc>
                <a:spcPct val="90000"/>
              </a:lnSpc>
            </a:pPr>
            <a:r>
              <a:rPr lang="en-US" sz="1400" b="1" dirty="0" smtClean="0">
                <a:latin typeface="Courier New" pitchFamily="49" charset="0"/>
              </a:rPr>
              <a:t> 	SPOSTA 	AX, A</a:t>
            </a:r>
          </a:p>
          <a:p>
            <a:pPr marL="819150" lvl="1">
              <a:lnSpc>
                <a:spcPct val="90000"/>
              </a:lnSpc>
            </a:pPr>
            <a:r>
              <a:rPr lang="en-US" sz="1400" b="1" dirty="0" smtClean="0">
                <a:latin typeface="Courier New" pitchFamily="49" charset="0"/>
              </a:rPr>
              <a:t>        	SPOSTA 	BX, B</a:t>
            </a:r>
          </a:p>
          <a:p>
            <a:pPr marL="819150" lvl="1">
              <a:lnSpc>
                <a:spcPct val="90000"/>
              </a:lnSpc>
            </a:pPr>
            <a:r>
              <a:rPr lang="en-US" sz="1400" b="1" dirty="0" smtClean="0">
                <a:latin typeface="Courier New" pitchFamily="49" charset="0"/>
              </a:rPr>
              <a:t>         	COMPARA  AX,BX	</a:t>
            </a:r>
          </a:p>
          <a:p>
            <a:pPr marL="819150" lvl="1">
              <a:lnSpc>
                <a:spcPct val="90000"/>
              </a:lnSpc>
            </a:pPr>
            <a:r>
              <a:rPr lang="en-US" sz="1400" b="1" dirty="0" smtClean="0">
                <a:latin typeface="Courier New" pitchFamily="49" charset="0"/>
              </a:rPr>
              <a:t>*        	SALTA_SE_</a:t>
            </a:r>
            <a:r>
              <a:rPr lang="en-US" sz="14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</a:rPr>
              <a:t> ALLORA	</a:t>
            </a:r>
          </a:p>
          <a:p>
            <a:pPr marL="819150" lvl="1">
              <a:lnSpc>
                <a:spcPct val="90000"/>
              </a:lnSpc>
            </a:pPr>
            <a:r>
              <a:rPr lang="en-US" sz="1400" b="1" dirty="0" smtClean="0">
                <a:latin typeface="Courier New" pitchFamily="49" charset="0"/>
              </a:rPr>
              <a:t>         	SPOSTA   MAX,BX	</a:t>
            </a:r>
          </a:p>
          <a:p>
            <a:pPr marL="819150" lvl="1">
              <a:lnSpc>
                <a:spcPct val="90000"/>
              </a:lnSpc>
            </a:pPr>
            <a:r>
              <a:rPr lang="en-US" sz="1400" b="1" dirty="0" smtClean="0">
                <a:latin typeface="Courier New" pitchFamily="49" charset="0"/>
              </a:rPr>
              <a:t>*        	SALTA    FINE	</a:t>
            </a:r>
          </a:p>
          <a:p>
            <a:pPr marL="819150" lvl="1">
              <a:lnSpc>
                <a:spcPct val="90000"/>
              </a:lnSpc>
            </a:pPr>
            <a:r>
              <a:rPr lang="en-US" sz="1400" b="1" dirty="0" smtClean="0">
                <a:latin typeface="Courier New" pitchFamily="49" charset="0"/>
              </a:rPr>
              <a:t>ALLORA:  	SPOSTA	MAX,AX	</a:t>
            </a:r>
          </a:p>
          <a:p>
            <a:pPr marL="819150" lvl="1">
              <a:lnSpc>
                <a:spcPct val="90000"/>
              </a:lnSpc>
            </a:pPr>
            <a:r>
              <a:rPr lang="en-US" sz="1400" b="1" dirty="0" smtClean="0">
                <a:latin typeface="Courier New" pitchFamily="49" charset="0"/>
              </a:rPr>
              <a:t>FINE:    &lt;</a:t>
            </a:r>
            <a:r>
              <a:rPr lang="en-US" sz="1400" b="1" dirty="0" err="1" smtClean="0">
                <a:latin typeface="Courier New" pitchFamily="49" charset="0"/>
              </a:rPr>
              <a:t>scrivi</a:t>
            </a:r>
            <a:r>
              <a:rPr lang="en-US" sz="1400" b="1" dirty="0" smtClean="0">
                <a:latin typeface="Courier New" pitchFamily="49" charset="0"/>
              </a:rPr>
              <a:t> MAX&gt;</a:t>
            </a:r>
            <a:endParaRPr lang="en-US" sz="1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15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6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6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567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8" grpId="0" autoUpdateAnimBg="0"/>
      <p:bldP spid="156689" grpId="0" autoUpdateAnimBg="0"/>
      <p:bldP spid="156690" grpId="0" autoUpdateAnimBg="0"/>
      <p:bldP spid="156691" grpId="0" autoUpdateAnimBg="0"/>
      <p:bldP spid="156692" grpId="0" autoUpdateAnimBg="0"/>
      <p:bldP spid="156727" grpId="0" autoUpdateAnimBg="0"/>
      <p:bldP spid="156728" grpId="0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Osserviamo il concetto introdotto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z="2400" dirty="0" smtClean="0"/>
              <a:t>Da </a:t>
            </a:r>
            <a:r>
              <a:rPr lang="it-IT" sz="2400" b="1" i="1" dirty="0" smtClean="0"/>
              <a:t>Algoritmo </a:t>
            </a:r>
            <a:r>
              <a:rPr lang="it-IT" sz="2400" dirty="0" smtClean="0"/>
              <a:t>a </a:t>
            </a:r>
            <a:r>
              <a:rPr lang="it-IT" sz="2400" b="1" i="1" dirty="0" smtClean="0"/>
              <a:t>Programma</a:t>
            </a:r>
            <a:r>
              <a:rPr lang="it-IT" sz="2400" b="1" dirty="0" smtClean="0"/>
              <a:t>:</a:t>
            </a:r>
          </a:p>
          <a:p>
            <a:pPr lvl="1" eaLnBrk="1" hangingPunct="1"/>
            <a:r>
              <a:rPr lang="it-IT" sz="2000" dirty="0" smtClean="0"/>
              <a:t>Una macchina ha un insieme di istruzioni che può eseguire</a:t>
            </a:r>
          </a:p>
          <a:p>
            <a:pPr lvl="1" algn="ctr" eaLnBrk="1" hangingPunct="1">
              <a:buNone/>
            </a:pPr>
            <a:r>
              <a:rPr lang="it-IT" sz="2000" dirty="0" smtClean="0"/>
              <a:t>	</a:t>
            </a:r>
            <a:r>
              <a:rPr lang="it-IT" sz="2000" b="1" i="1" dirty="0" smtClean="0"/>
              <a:t>Linguaggio L</a:t>
            </a:r>
          </a:p>
          <a:p>
            <a:pPr lvl="1" eaLnBrk="1" hangingPunct="1"/>
            <a:r>
              <a:rPr lang="it-IT" sz="2000" dirty="0" smtClean="0"/>
              <a:t>Le istruzioni, come i dati, sono scritti secondo una codifica</a:t>
            </a:r>
          </a:p>
          <a:p>
            <a:pPr lvl="1" eaLnBrk="1" hangingPunct="1"/>
            <a:endParaRPr lang="it-IT" sz="2000" dirty="0" smtClean="0"/>
          </a:p>
          <a:p>
            <a:pPr lvl="1" eaLnBrk="1" hangingPunct="1"/>
            <a:r>
              <a:rPr lang="it-IT" sz="2000" dirty="0" smtClean="0"/>
              <a:t>Data una macchina, un </a:t>
            </a:r>
            <a:r>
              <a:rPr lang="it-IT" sz="2000" i="1" dirty="0" smtClean="0"/>
              <a:t>programma </a:t>
            </a:r>
            <a:r>
              <a:rPr lang="it-IT" sz="2000" dirty="0" smtClean="0"/>
              <a:t>è la traduzione di un algoritmo in una sequenza di istruzioni che la </a:t>
            </a:r>
            <a:r>
              <a:rPr lang="it-IT" sz="2000" i="1" u="sng" dirty="0" smtClean="0"/>
              <a:t>macchina può eseguire</a:t>
            </a:r>
          </a:p>
          <a:p>
            <a:pPr lvl="1" eaLnBrk="1" hangingPunct="1">
              <a:buFontTx/>
              <a:buNone/>
            </a:pPr>
            <a:endParaRPr lang="it-IT" sz="2000" dirty="0" smtClean="0"/>
          </a:p>
          <a:p>
            <a:pPr lvl="1" eaLnBrk="1" hangingPunct="1">
              <a:buFontTx/>
              <a:buNone/>
            </a:pPr>
            <a:endParaRPr lang="it-IT" sz="2000" dirty="0" smtClean="0"/>
          </a:p>
          <a:p>
            <a:pPr lvl="1" eaLnBrk="1" hangingPunct="1">
              <a:buFontTx/>
              <a:buNone/>
            </a:pPr>
            <a:r>
              <a:rPr lang="it-IT" sz="2000" dirty="0" smtClean="0"/>
              <a:t>Attenzione: </a:t>
            </a:r>
            <a:r>
              <a:rPr lang="it-IT" sz="2000" b="1" i="1" dirty="0" smtClean="0"/>
              <a:t>Una macchina può essere anche “virtuale” (ovvero non realizzata direttamente da una macchina fisica)… conservate il concetto!</a:t>
            </a:r>
          </a:p>
          <a:p>
            <a:pPr lvl="1" eaLnBrk="1" hangingPunct="1"/>
            <a:endParaRPr lang="it-IT" sz="2000" b="1" i="1" u="sng" dirty="0" smtClean="0"/>
          </a:p>
          <a:p>
            <a:pPr lvl="1" eaLnBrk="1" hangingPunct="1">
              <a:buFontTx/>
              <a:buNone/>
            </a:pPr>
            <a:endParaRPr lang="it-IT" sz="2000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ChangeArrowheads="1"/>
          </p:cNvSpPr>
          <p:nvPr/>
        </p:nvSpPr>
        <p:spPr bwMode="auto">
          <a:xfrm>
            <a:off x="2667000" y="1676400"/>
            <a:ext cx="2514600" cy="419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  <p:sp>
        <p:nvSpPr>
          <p:cNvPr id="645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Come cambia la macchina che abbiamo visto?</a:t>
            </a:r>
          </a:p>
        </p:txBody>
      </p:sp>
      <p:sp>
        <p:nvSpPr>
          <p:cNvPr id="64516" name="AutoShape 5"/>
          <p:cNvSpPr>
            <a:spLocks noChangeArrowheads="1"/>
          </p:cNvSpPr>
          <p:nvPr/>
        </p:nvSpPr>
        <p:spPr bwMode="auto">
          <a:xfrm>
            <a:off x="3124200" y="3581400"/>
            <a:ext cx="1600200" cy="111918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/>
              <a:t>Algoritmo</a:t>
            </a:r>
          </a:p>
          <a:p>
            <a:pPr algn="ctr">
              <a:spcBef>
                <a:spcPct val="50000"/>
              </a:spcBef>
            </a:pPr>
            <a:endParaRPr lang="it-IT" b="1"/>
          </a:p>
        </p:txBody>
      </p:sp>
      <p:sp>
        <p:nvSpPr>
          <p:cNvPr id="64517" name="Text Box 6"/>
          <p:cNvSpPr txBox="1">
            <a:spLocks noChangeArrowheads="1"/>
          </p:cNvSpPr>
          <p:nvPr/>
        </p:nvSpPr>
        <p:spPr bwMode="auto">
          <a:xfrm>
            <a:off x="2819400" y="5286375"/>
            <a:ext cx="2209800" cy="466725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/>
              <a:t>Esecutore</a:t>
            </a:r>
          </a:p>
        </p:txBody>
      </p:sp>
      <p:sp>
        <p:nvSpPr>
          <p:cNvPr id="64518" name="AutoShape 7"/>
          <p:cNvSpPr>
            <a:spLocks noChangeArrowheads="1"/>
          </p:cNvSpPr>
          <p:nvPr/>
        </p:nvSpPr>
        <p:spPr bwMode="auto">
          <a:xfrm>
            <a:off x="5105400" y="54054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4519" name="AutoShape 8"/>
          <p:cNvSpPr>
            <a:spLocks noChangeArrowheads="1"/>
          </p:cNvSpPr>
          <p:nvPr/>
        </p:nvSpPr>
        <p:spPr bwMode="auto">
          <a:xfrm>
            <a:off x="3733800" y="48006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4520" name="Rectangle 9"/>
          <p:cNvSpPr>
            <a:spLocks noChangeArrowheads="1"/>
          </p:cNvSpPr>
          <p:nvPr/>
        </p:nvSpPr>
        <p:spPr bwMode="auto">
          <a:xfrm>
            <a:off x="5638800" y="5291138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Risultato</a:t>
            </a:r>
          </a:p>
        </p:txBody>
      </p:sp>
      <p:sp>
        <p:nvSpPr>
          <p:cNvPr id="64521" name="AutoShape 10"/>
          <p:cNvSpPr>
            <a:spLocks noChangeArrowheads="1"/>
          </p:cNvSpPr>
          <p:nvPr/>
        </p:nvSpPr>
        <p:spPr bwMode="auto">
          <a:xfrm>
            <a:off x="2362200" y="54054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4522" name="Rectangle 11"/>
          <p:cNvSpPr>
            <a:spLocks noChangeArrowheads="1"/>
          </p:cNvSpPr>
          <p:nvPr/>
        </p:nvSpPr>
        <p:spPr bwMode="auto">
          <a:xfrm>
            <a:off x="609600" y="5291138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Dato Iniziale</a:t>
            </a:r>
          </a:p>
        </p:txBody>
      </p:sp>
      <p:sp>
        <p:nvSpPr>
          <p:cNvPr id="64523" name="AutoShape 12"/>
          <p:cNvSpPr>
            <a:spLocks noChangeArrowheads="1"/>
          </p:cNvSpPr>
          <p:nvPr/>
        </p:nvSpPr>
        <p:spPr bwMode="auto">
          <a:xfrm>
            <a:off x="3124200" y="2362200"/>
            <a:ext cx="1600200" cy="111918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b="1"/>
              <a:t>Dati</a:t>
            </a:r>
          </a:p>
          <a:p>
            <a:pPr algn="ctr">
              <a:spcBef>
                <a:spcPct val="50000"/>
              </a:spcBef>
            </a:pPr>
            <a:endParaRPr lang="it-IT" b="1"/>
          </a:p>
        </p:txBody>
      </p:sp>
      <p:sp>
        <p:nvSpPr>
          <p:cNvPr id="64524" name="Rectangle 13"/>
          <p:cNvSpPr>
            <a:spLocks noChangeArrowheads="1"/>
          </p:cNvSpPr>
          <p:nvPr/>
        </p:nvSpPr>
        <p:spPr bwMode="auto">
          <a:xfrm>
            <a:off x="2971800" y="1828800"/>
            <a:ext cx="19050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4525" name="Text Box 14"/>
          <p:cNvSpPr txBox="1">
            <a:spLocks noChangeArrowheads="1"/>
          </p:cNvSpPr>
          <p:nvPr/>
        </p:nvSpPr>
        <p:spPr bwMode="auto">
          <a:xfrm>
            <a:off x="3048000" y="1828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/>
              <a:t>Memoria</a:t>
            </a:r>
          </a:p>
        </p:txBody>
      </p:sp>
      <p:sp>
        <p:nvSpPr>
          <p:cNvPr id="64526" name="Rectangle 15"/>
          <p:cNvSpPr>
            <a:spLocks noChangeArrowheads="1"/>
          </p:cNvSpPr>
          <p:nvPr/>
        </p:nvSpPr>
        <p:spPr bwMode="auto">
          <a:xfrm>
            <a:off x="609600" y="5286375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Ingresso</a:t>
            </a:r>
          </a:p>
        </p:txBody>
      </p:sp>
      <p:sp>
        <p:nvSpPr>
          <p:cNvPr id="64527" name="Rectangle 16"/>
          <p:cNvSpPr>
            <a:spLocks noChangeArrowheads="1"/>
          </p:cNvSpPr>
          <p:nvPr/>
        </p:nvSpPr>
        <p:spPr bwMode="auto">
          <a:xfrm>
            <a:off x="5638800" y="5286375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/>
              <a:t>Uscita</a:t>
            </a:r>
          </a:p>
        </p:txBody>
      </p:sp>
      <p:sp>
        <p:nvSpPr>
          <p:cNvPr id="64528" name="AutoShape 17"/>
          <p:cNvSpPr>
            <a:spLocks noChangeArrowheads="1"/>
          </p:cNvSpPr>
          <p:nvPr/>
        </p:nvSpPr>
        <p:spPr bwMode="auto">
          <a:xfrm>
            <a:off x="4114800" y="5314950"/>
            <a:ext cx="685800" cy="442913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800" b="1"/>
              <a:t>Algoritmo</a:t>
            </a:r>
          </a:p>
          <a:p>
            <a:pPr algn="ctr">
              <a:spcBef>
                <a:spcPct val="50000"/>
              </a:spcBef>
            </a:pPr>
            <a:r>
              <a:rPr lang="it-IT" sz="800" b="1"/>
              <a:t>vitale</a:t>
            </a:r>
          </a:p>
        </p:txBody>
      </p:sp>
      <p:sp>
        <p:nvSpPr>
          <p:cNvPr id="184338" name="AutoShape 18"/>
          <p:cNvSpPr>
            <a:spLocks noChangeArrowheads="1"/>
          </p:cNvSpPr>
          <p:nvPr/>
        </p:nvSpPr>
        <p:spPr bwMode="auto">
          <a:xfrm>
            <a:off x="3124200" y="3581400"/>
            <a:ext cx="1600200" cy="11557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b="1"/>
              <a:t>Programma</a:t>
            </a:r>
          </a:p>
          <a:p>
            <a:pPr algn="ctr">
              <a:spcBef>
                <a:spcPct val="50000"/>
              </a:spcBef>
            </a:pPr>
            <a:endParaRPr lang="it-IT" sz="2800" b="1"/>
          </a:p>
        </p:txBody>
      </p:sp>
      <p:sp>
        <p:nvSpPr>
          <p:cNvPr id="184339" name="AutoShape 19"/>
          <p:cNvSpPr>
            <a:spLocks noChangeArrowheads="1"/>
          </p:cNvSpPr>
          <p:nvPr/>
        </p:nvSpPr>
        <p:spPr bwMode="auto">
          <a:xfrm>
            <a:off x="4114800" y="5310188"/>
            <a:ext cx="762000" cy="442912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800" b="1"/>
              <a:t>Programma</a:t>
            </a:r>
          </a:p>
          <a:p>
            <a:pPr algn="ctr">
              <a:spcBef>
                <a:spcPct val="50000"/>
              </a:spcBef>
            </a:pPr>
            <a:r>
              <a:rPr lang="it-IT" sz="800" b="1"/>
              <a:t>vitale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8" grpId="0" animBg="1" autoUpdateAnimBg="0"/>
      <p:bldP spid="184339" grpId="0" animBg="1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Un esempio di programma nella macchina semplificata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1104900"/>
          </a:xfrm>
        </p:spPr>
        <p:txBody>
          <a:bodyPr/>
          <a:lstStyle/>
          <a:p>
            <a:pPr eaLnBrk="1" hangingPunct="1"/>
            <a:r>
              <a:rPr lang="it-IT" dirty="0" smtClean="0"/>
              <a:t>La macchina in azione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534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it-IT" sz="3200" dirty="0" smtClean="0"/>
              <a:t>Prendiamo il programma visto:</a:t>
            </a:r>
          </a:p>
          <a:p>
            <a:pPr marL="819150" lvl="1"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 			 	SPOSTA 	AX, A</a:t>
            </a:r>
          </a:p>
          <a:p>
            <a:pPr marL="819150" lvl="1"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        	SPOSTA 	BX, B</a:t>
            </a:r>
          </a:p>
          <a:p>
            <a:pPr marL="819150" lvl="1"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         	COMPARA  AX,BX	</a:t>
            </a:r>
          </a:p>
          <a:p>
            <a:pPr marL="819150" lvl="1"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*        	SALTA_SE_</a:t>
            </a:r>
            <a:r>
              <a:rPr lang="en-US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ALLORA	</a:t>
            </a:r>
          </a:p>
          <a:p>
            <a:pPr marL="819150" lvl="1"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         	SPOSTA   MAX,BX	</a:t>
            </a:r>
          </a:p>
          <a:p>
            <a:pPr marL="819150" lvl="1">
              <a:lnSpc>
                <a:spcPct val="90000"/>
              </a:lnSpc>
              <a:buNone/>
            </a:pPr>
            <a:r>
              <a:rPr lang="en-US" b="1" dirty="0" smtClean="0">
                <a:latin typeface="Courier New" pitchFamily="49" charset="0"/>
              </a:rPr>
              <a:t>*        	SALTA    FINE	</a:t>
            </a:r>
          </a:p>
          <a:p>
            <a:pPr marL="819150" lvl="1">
              <a:lnSpc>
                <a:spcPct val="90000"/>
              </a:lnSpc>
            </a:pPr>
            <a:r>
              <a:rPr lang="en-US" b="1" dirty="0" smtClean="0">
                <a:latin typeface="Courier New" pitchFamily="49" charset="0"/>
              </a:rPr>
              <a:t>ALLORA:  	SPOSTA	MAX,AX	</a:t>
            </a:r>
          </a:p>
          <a:p>
            <a:pPr marL="819150" lvl="1">
              <a:lnSpc>
                <a:spcPct val="90000"/>
              </a:lnSpc>
            </a:pPr>
            <a:r>
              <a:rPr lang="en-US" b="1" dirty="0" smtClean="0">
                <a:latin typeface="Courier New" pitchFamily="49" charset="0"/>
              </a:rPr>
              <a:t>FINE:    	HALT</a:t>
            </a:r>
          </a:p>
          <a:p>
            <a:pPr marL="1773238" lvl="1" indent="-1312863" eaLnBrk="1" hangingPunct="1">
              <a:lnSpc>
                <a:spcPct val="90000"/>
              </a:lnSpc>
              <a:buFontTx/>
              <a:buNone/>
            </a:pPr>
            <a:endParaRPr lang="it-IT" sz="2800" dirty="0" smtClean="0"/>
          </a:p>
          <a:p>
            <a:pPr marL="1773238" lvl="1" indent="-1312863" eaLnBrk="1" hangingPunct="1">
              <a:lnSpc>
                <a:spcPct val="90000"/>
              </a:lnSpc>
            </a:pPr>
            <a:endParaRPr lang="it-IT" sz="2800" dirty="0" smtClean="0"/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660400" y="1500188"/>
            <a:ext cx="6019800" cy="3429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 ricordiamoci che l’algoritmo vitale (ciclo operativo) </a:t>
            </a:r>
            <a:r>
              <a:rPr lang="it-IT" dirty="0" err="1" smtClean="0"/>
              <a:t>è…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err="1" smtClean="0"/>
              <a:t>Finché</a:t>
            </a:r>
            <a:r>
              <a:rPr lang="en-US" dirty="0" smtClean="0"/>
              <a:t> (</a:t>
            </a:r>
            <a:r>
              <a:rPr lang="en-US" i="1" dirty="0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</a:t>
            </a:r>
            <a:r>
              <a:rPr lang="en-US" dirty="0" smtClean="0"/>
              <a:t> HALT) {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Localizza</a:t>
            </a:r>
            <a:r>
              <a:rPr lang="en-US" sz="2800" dirty="0" smtClean="0"/>
              <a:t> </a:t>
            </a:r>
            <a:r>
              <a:rPr lang="en-US" sz="2800" i="1" dirty="0" smtClean="0"/>
              <a:t>I</a:t>
            </a:r>
            <a:endParaRPr lang="en-US" sz="2800" dirty="0" smtClean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Carica</a:t>
            </a:r>
            <a:r>
              <a:rPr lang="en-US" sz="2800" dirty="0" smtClean="0"/>
              <a:t> </a:t>
            </a:r>
            <a:r>
              <a:rPr lang="en-US" sz="2800" i="1" dirty="0" smtClean="0"/>
              <a:t>I</a:t>
            </a:r>
            <a:endParaRPr lang="en-US" sz="2800" dirty="0" smtClean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Decodifica</a:t>
            </a:r>
            <a:r>
              <a:rPr lang="en-US" sz="2800" dirty="0" smtClean="0"/>
              <a:t> </a:t>
            </a:r>
            <a:r>
              <a:rPr lang="en-US" sz="2800" i="1" dirty="0" smtClean="0"/>
              <a:t>I</a:t>
            </a:r>
            <a:endParaRPr lang="en-US" sz="2800" dirty="0" smtClean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Esegui</a:t>
            </a:r>
            <a:r>
              <a:rPr lang="en-US" sz="2800" dirty="0" smtClean="0"/>
              <a:t>  </a:t>
            </a:r>
            <a:r>
              <a:rPr lang="en-US" sz="2800" i="1" dirty="0" smtClean="0"/>
              <a:t>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/>
              <a:t>}</a:t>
            </a:r>
            <a:r>
              <a:rPr lang="en-US" sz="3200" dirty="0" smtClean="0"/>
              <a:t>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2700"/>
            <a:ext cx="7772400" cy="1104900"/>
          </a:xfrm>
        </p:spPr>
        <p:txBody>
          <a:bodyPr/>
          <a:lstStyle/>
          <a:p>
            <a:pPr eaLnBrk="1" hangingPunct="1"/>
            <a:r>
              <a:rPr lang="it-IT" smtClean="0"/>
              <a:t>Linguaggio Macchina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114300" y="76200"/>
            <a:ext cx="8915400" cy="662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2000" b="1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7577138" y="4732338"/>
            <a:ext cx="141446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7577138" y="5227638"/>
            <a:ext cx="141446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6896100" y="4724400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/>
              <a:t>MAR</a:t>
            </a:r>
            <a:endParaRPr lang="it-IT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6886575" y="5218113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/>
              <a:t>MBR</a:t>
            </a:r>
          </a:p>
        </p:txBody>
      </p:sp>
      <p:grpSp>
        <p:nvGrpSpPr>
          <p:cNvPr id="67592" name="Group 8"/>
          <p:cNvGrpSpPr>
            <a:grpSpLocks/>
          </p:cNvGrpSpPr>
          <p:nvPr/>
        </p:nvGrpSpPr>
        <p:grpSpPr bwMode="auto">
          <a:xfrm>
            <a:off x="6934200" y="2895600"/>
            <a:ext cx="2057400" cy="854075"/>
            <a:chOff x="3648" y="1824"/>
            <a:chExt cx="1728" cy="538"/>
          </a:xfrm>
        </p:grpSpPr>
        <p:grpSp>
          <p:nvGrpSpPr>
            <p:cNvPr id="67671" name="Group 9"/>
            <p:cNvGrpSpPr>
              <a:grpSpLocks/>
            </p:cNvGrpSpPr>
            <p:nvPr/>
          </p:nvGrpSpPr>
          <p:grpSpPr bwMode="auto">
            <a:xfrm>
              <a:off x="3648" y="2112"/>
              <a:ext cx="1728" cy="250"/>
              <a:chOff x="3648" y="2112"/>
              <a:chExt cx="1728" cy="250"/>
            </a:xfrm>
          </p:grpSpPr>
          <p:sp>
            <p:nvSpPr>
              <p:cNvPr id="67675" name="Rectangle 10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7676" name="Text Box 11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R2</a:t>
                </a:r>
              </a:p>
            </p:txBody>
          </p:sp>
        </p:grpSp>
        <p:grpSp>
          <p:nvGrpSpPr>
            <p:cNvPr id="67672" name="Group 12"/>
            <p:cNvGrpSpPr>
              <a:grpSpLocks/>
            </p:cNvGrpSpPr>
            <p:nvPr/>
          </p:nvGrpSpPr>
          <p:grpSpPr bwMode="auto">
            <a:xfrm>
              <a:off x="3648" y="1824"/>
              <a:ext cx="1728" cy="250"/>
              <a:chOff x="3648" y="2112"/>
              <a:chExt cx="1728" cy="250"/>
            </a:xfrm>
          </p:grpSpPr>
          <p:sp>
            <p:nvSpPr>
              <p:cNvPr id="67673" name="Rectangle 13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7674" name="Text Box 14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R1</a:t>
                </a:r>
              </a:p>
            </p:txBody>
          </p:sp>
        </p:grpSp>
      </p:grpSp>
      <p:grpSp>
        <p:nvGrpSpPr>
          <p:cNvPr id="67593" name="Group 15"/>
          <p:cNvGrpSpPr>
            <a:grpSpLocks/>
          </p:cNvGrpSpPr>
          <p:nvPr/>
        </p:nvGrpSpPr>
        <p:grpSpPr bwMode="auto">
          <a:xfrm>
            <a:off x="6677025" y="990600"/>
            <a:ext cx="2314575" cy="396875"/>
            <a:chOff x="4206" y="624"/>
            <a:chExt cx="1458" cy="250"/>
          </a:xfrm>
        </p:grpSpPr>
        <p:sp>
          <p:nvSpPr>
            <p:cNvPr id="67669" name="Rectangle 16"/>
            <p:cNvSpPr>
              <a:spLocks noChangeArrowheads="1"/>
            </p:cNvSpPr>
            <p:nvPr/>
          </p:nvSpPr>
          <p:spPr bwMode="auto">
            <a:xfrm>
              <a:off x="4800" y="629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7670" name="Text Box 17"/>
            <p:cNvSpPr txBox="1">
              <a:spLocks noChangeArrowheads="1"/>
            </p:cNvSpPr>
            <p:nvPr/>
          </p:nvSpPr>
          <p:spPr bwMode="auto">
            <a:xfrm>
              <a:off x="4206" y="624"/>
              <a:ext cx="3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PC</a:t>
              </a:r>
            </a:p>
          </p:txBody>
        </p:sp>
      </p:grpSp>
      <p:grpSp>
        <p:nvGrpSpPr>
          <p:cNvPr id="67594" name="Group 18"/>
          <p:cNvGrpSpPr>
            <a:grpSpLocks/>
          </p:cNvGrpSpPr>
          <p:nvPr/>
        </p:nvGrpSpPr>
        <p:grpSpPr bwMode="auto">
          <a:xfrm>
            <a:off x="6324600" y="1566863"/>
            <a:ext cx="2667000" cy="396875"/>
            <a:chOff x="3952" y="987"/>
            <a:chExt cx="1680" cy="250"/>
          </a:xfrm>
        </p:grpSpPr>
        <p:sp>
          <p:nvSpPr>
            <p:cNvPr id="67667" name="Rectangle 19"/>
            <p:cNvSpPr>
              <a:spLocks noChangeArrowheads="1"/>
            </p:cNvSpPr>
            <p:nvPr/>
          </p:nvSpPr>
          <p:spPr bwMode="auto">
            <a:xfrm>
              <a:off x="4272" y="992"/>
              <a:ext cx="13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7668" name="Text Box 20"/>
            <p:cNvSpPr txBox="1">
              <a:spLocks noChangeArrowheads="1"/>
            </p:cNvSpPr>
            <p:nvPr/>
          </p:nvSpPr>
          <p:spPr bwMode="auto">
            <a:xfrm>
              <a:off x="3952" y="987"/>
              <a:ext cx="3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 IR</a:t>
              </a:r>
              <a:endParaRPr lang="it-IT"/>
            </a:p>
          </p:txBody>
        </p:sp>
      </p:grpSp>
      <p:grpSp>
        <p:nvGrpSpPr>
          <p:cNvPr id="67595" name="Group 21"/>
          <p:cNvGrpSpPr>
            <a:grpSpLocks/>
          </p:cNvGrpSpPr>
          <p:nvPr/>
        </p:nvGrpSpPr>
        <p:grpSpPr bwMode="auto">
          <a:xfrm>
            <a:off x="165100" y="304800"/>
            <a:ext cx="2759075" cy="6451600"/>
            <a:chOff x="104" y="192"/>
            <a:chExt cx="1738" cy="4064"/>
          </a:xfrm>
        </p:grpSpPr>
        <p:grpSp>
          <p:nvGrpSpPr>
            <p:cNvPr id="67643" name="Group 22"/>
            <p:cNvGrpSpPr>
              <a:grpSpLocks/>
            </p:cNvGrpSpPr>
            <p:nvPr/>
          </p:nvGrpSpPr>
          <p:grpSpPr bwMode="auto">
            <a:xfrm>
              <a:off x="466" y="192"/>
              <a:ext cx="1376" cy="3888"/>
              <a:chOff x="288" y="192"/>
              <a:chExt cx="1632" cy="3888"/>
            </a:xfrm>
          </p:grpSpPr>
          <p:grpSp>
            <p:nvGrpSpPr>
              <p:cNvPr id="67645" name="Group 23"/>
              <p:cNvGrpSpPr>
                <a:grpSpLocks/>
              </p:cNvGrpSpPr>
              <p:nvPr/>
            </p:nvGrpSpPr>
            <p:grpSpPr bwMode="auto">
              <a:xfrm>
                <a:off x="288" y="288"/>
                <a:ext cx="1632" cy="3696"/>
                <a:chOff x="720" y="384"/>
                <a:chExt cx="1296" cy="3840"/>
              </a:xfrm>
            </p:grpSpPr>
            <p:grpSp>
              <p:nvGrpSpPr>
                <p:cNvPr id="67650" name="Group 24"/>
                <p:cNvGrpSpPr>
                  <a:grpSpLocks/>
                </p:cNvGrpSpPr>
                <p:nvPr/>
              </p:nvGrpSpPr>
              <p:grpSpPr bwMode="auto">
                <a:xfrm>
                  <a:off x="720" y="384"/>
                  <a:ext cx="1296" cy="2880"/>
                  <a:chOff x="720" y="1296"/>
                  <a:chExt cx="1296" cy="2880"/>
                </a:xfrm>
              </p:grpSpPr>
              <p:sp>
                <p:nvSpPr>
                  <p:cNvPr id="67655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2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5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5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5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5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0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5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2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6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6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6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9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6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2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64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4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65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6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66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9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67651" name="Rectangle 37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7652" name="Rectangle 38"/>
                <p:cNvSpPr>
                  <a:spLocks noChangeArrowheads="1"/>
                </p:cNvSpPr>
                <p:nvPr/>
              </p:nvSpPr>
              <p:spPr bwMode="auto">
                <a:xfrm>
                  <a:off x="720" y="350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7653" name="Rectangle 39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7654" name="Rectangle 40"/>
                <p:cNvSpPr>
                  <a:spLocks noChangeArrowheads="1"/>
                </p:cNvSpPr>
                <p:nvPr/>
              </p:nvSpPr>
              <p:spPr bwMode="auto">
                <a:xfrm>
                  <a:off x="720" y="398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67646" name="Line 41"/>
              <p:cNvSpPr>
                <a:spLocks noChangeShapeType="1"/>
              </p:cNvSpPr>
              <p:nvPr/>
            </p:nvSpPr>
            <p:spPr bwMode="auto">
              <a:xfrm>
                <a:off x="288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7647" name="Line 42"/>
              <p:cNvSpPr>
                <a:spLocks noChangeShapeType="1"/>
              </p:cNvSpPr>
              <p:nvPr/>
            </p:nvSpPr>
            <p:spPr bwMode="auto">
              <a:xfrm flipV="1">
                <a:off x="288" y="1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7648" name="Line 43"/>
              <p:cNvSpPr>
                <a:spLocks noChangeShapeType="1"/>
              </p:cNvSpPr>
              <p:nvPr/>
            </p:nvSpPr>
            <p:spPr bwMode="auto">
              <a:xfrm flipV="1">
                <a:off x="1920" y="1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7649" name="Line 44"/>
              <p:cNvSpPr>
                <a:spLocks noChangeShapeType="1"/>
              </p:cNvSpPr>
              <p:nvPr/>
            </p:nvSpPr>
            <p:spPr bwMode="auto">
              <a:xfrm>
                <a:off x="1920" y="39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7644" name="Text Box 45"/>
            <p:cNvSpPr txBox="1">
              <a:spLocks noChangeArrowheads="1"/>
            </p:cNvSpPr>
            <p:nvPr/>
          </p:nvSpPr>
          <p:spPr bwMode="auto">
            <a:xfrm>
              <a:off x="104" y="280"/>
              <a:ext cx="404" cy="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105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106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107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108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109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/>
            </a:p>
          </p:txBody>
        </p:sp>
      </p:grpSp>
      <p:grpSp>
        <p:nvGrpSpPr>
          <p:cNvPr id="67596" name="Group 46"/>
          <p:cNvGrpSpPr>
            <a:grpSpLocks/>
          </p:cNvGrpSpPr>
          <p:nvPr/>
        </p:nvGrpSpPr>
        <p:grpSpPr bwMode="auto">
          <a:xfrm>
            <a:off x="3279775" y="304800"/>
            <a:ext cx="2794000" cy="6172200"/>
            <a:chOff x="2066" y="192"/>
            <a:chExt cx="1760" cy="3888"/>
          </a:xfrm>
        </p:grpSpPr>
        <p:grpSp>
          <p:nvGrpSpPr>
            <p:cNvPr id="67619" name="Group 47"/>
            <p:cNvGrpSpPr>
              <a:grpSpLocks/>
            </p:cNvGrpSpPr>
            <p:nvPr/>
          </p:nvGrpSpPr>
          <p:grpSpPr bwMode="auto">
            <a:xfrm>
              <a:off x="2450" y="192"/>
              <a:ext cx="1376" cy="3888"/>
              <a:chOff x="288" y="192"/>
              <a:chExt cx="1632" cy="3888"/>
            </a:xfrm>
          </p:grpSpPr>
          <p:grpSp>
            <p:nvGrpSpPr>
              <p:cNvPr id="67621" name="Group 48"/>
              <p:cNvGrpSpPr>
                <a:grpSpLocks/>
              </p:cNvGrpSpPr>
              <p:nvPr/>
            </p:nvGrpSpPr>
            <p:grpSpPr bwMode="auto">
              <a:xfrm>
                <a:off x="288" y="288"/>
                <a:ext cx="1632" cy="3696"/>
                <a:chOff x="720" y="384"/>
                <a:chExt cx="1296" cy="3840"/>
              </a:xfrm>
            </p:grpSpPr>
            <p:grpSp>
              <p:nvGrpSpPr>
                <p:cNvPr id="67626" name="Group 49"/>
                <p:cNvGrpSpPr>
                  <a:grpSpLocks/>
                </p:cNvGrpSpPr>
                <p:nvPr/>
              </p:nvGrpSpPr>
              <p:grpSpPr bwMode="auto">
                <a:xfrm>
                  <a:off x="720" y="384"/>
                  <a:ext cx="1296" cy="2880"/>
                  <a:chOff x="720" y="1296"/>
                  <a:chExt cx="1296" cy="2880"/>
                </a:xfrm>
              </p:grpSpPr>
              <p:sp>
                <p:nvSpPr>
                  <p:cNvPr id="67631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2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32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5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33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34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0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35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2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36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37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38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9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39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2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40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4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41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6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7642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9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67627" name="Rectangle 62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7628" name="Rectangle 63"/>
                <p:cNvSpPr>
                  <a:spLocks noChangeArrowheads="1"/>
                </p:cNvSpPr>
                <p:nvPr/>
              </p:nvSpPr>
              <p:spPr bwMode="auto">
                <a:xfrm>
                  <a:off x="720" y="350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7629" name="Rectangle 64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7630" name="Rectangle 65"/>
                <p:cNvSpPr>
                  <a:spLocks noChangeArrowheads="1"/>
                </p:cNvSpPr>
                <p:nvPr/>
              </p:nvSpPr>
              <p:spPr bwMode="auto">
                <a:xfrm>
                  <a:off x="720" y="398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67622" name="Line 66"/>
              <p:cNvSpPr>
                <a:spLocks noChangeShapeType="1"/>
              </p:cNvSpPr>
              <p:nvPr/>
            </p:nvSpPr>
            <p:spPr bwMode="auto">
              <a:xfrm>
                <a:off x="288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7623" name="Line 67"/>
              <p:cNvSpPr>
                <a:spLocks noChangeShapeType="1"/>
              </p:cNvSpPr>
              <p:nvPr/>
            </p:nvSpPr>
            <p:spPr bwMode="auto">
              <a:xfrm flipV="1">
                <a:off x="288" y="1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7624" name="Line 68"/>
              <p:cNvSpPr>
                <a:spLocks noChangeShapeType="1"/>
              </p:cNvSpPr>
              <p:nvPr/>
            </p:nvSpPr>
            <p:spPr bwMode="auto">
              <a:xfrm flipV="1">
                <a:off x="1920" y="1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7625" name="Line 69"/>
              <p:cNvSpPr>
                <a:spLocks noChangeShapeType="1"/>
              </p:cNvSpPr>
              <p:nvPr/>
            </p:nvSpPr>
            <p:spPr bwMode="auto">
              <a:xfrm>
                <a:off x="1920" y="39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7620" name="Text Box 70"/>
            <p:cNvSpPr txBox="1">
              <a:spLocks noChangeArrowheads="1"/>
            </p:cNvSpPr>
            <p:nvPr/>
          </p:nvSpPr>
          <p:spPr bwMode="auto">
            <a:xfrm>
              <a:off x="2066" y="748"/>
              <a:ext cx="404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205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206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207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 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</p:txBody>
        </p:sp>
      </p:grpSp>
      <p:sp>
        <p:nvSpPr>
          <p:cNvPr id="67597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67598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67599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67600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67601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SALTA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67602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67603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67604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67605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67606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67607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67608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67609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67610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67611" name="Text Box 85"/>
          <p:cNvSpPr txBox="1">
            <a:spLocks noChangeArrowheads="1"/>
          </p:cNvSpPr>
          <p:nvPr/>
        </p:nvSpPr>
        <p:spPr bwMode="auto">
          <a:xfrm>
            <a:off x="5867400" y="26670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A </a:t>
            </a:r>
            <a:endParaRPr lang="it-IT"/>
          </a:p>
        </p:txBody>
      </p:sp>
      <p:sp>
        <p:nvSpPr>
          <p:cNvPr id="67612" name="Text Box 86"/>
          <p:cNvSpPr txBox="1">
            <a:spLocks noChangeArrowheads="1"/>
          </p:cNvSpPr>
          <p:nvPr/>
        </p:nvSpPr>
        <p:spPr bwMode="auto">
          <a:xfrm>
            <a:off x="5873750" y="33528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B </a:t>
            </a:r>
            <a:endParaRPr lang="it-IT"/>
          </a:p>
        </p:txBody>
      </p:sp>
      <p:sp>
        <p:nvSpPr>
          <p:cNvPr id="67613" name="Text Box 87"/>
          <p:cNvSpPr txBox="1">
            <a:spLocks noChangeArrowheads="1"/>
          </p:cNvSpPr>
          <p:nvPr/>
        </p:nvSpPr>
        <p:spPr bwMode="auto">
          <a:xfrm>
            <a:off x="5861050" y="4114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MAX </a:t>
            </a:r>
            <a:endParaRPr lang="it-IT"/>
          </a:p>
        </p:txBody>
      </p:sp>
      <p:sp>
        <p:nvSpPr>
          <p:cNvPr id="67614" name="Text Box 88"/>
          <p:cNvSpPr txBox="1">
            <a:spLocks noChangeArrowheads="1"/>
          </p:cNvSpPr>
          <p:nvPr/>
        </p:nvSpPr>
        <p:spPr bwMode="auto">
          <a:xfrm>
            <a:off x="1371600" y="63246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67615" name="Text Box 89"/>
          <p:cNvSpPr txBox="1">
            <a:spLocks noChangeArrowheads="1"/>
          </p:cNvSpPr>
          <p:nvPr/>
        </p:nvSpPr>
        <p:spPr bwMode="auto">
          <a:xfrm>
            <a:off x="7988300" y="55880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67616" name="Text Box 90"/>
          <p:cNvSpPr txBox="1">
            <a:spLocks noChangeArrowheads="1"/>
          </p:cNvSpPr>
          <p:nvPr/>
        </p:nvSpPr>
        <p:spPr bwMode="auto">
          <a:xfrm>
            <a:off x="8001000" y="38862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67617" name="Text Box 91"/>
          <p:cNvSpPr txBox="1">
            <a:spLocks noChangeArrowheads="1"/>
          </p:cNvSpPr>
          <p:nvPr/>
        </p:nvSpPr>
        <p:spPr bwMode="auto">
          <a:xfrm>
            <a:off x="8089900" y="660400"/>
            <a:ext cx="73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16 bit</a:t>
            </a:r>
            <a:endParaRPr lang="it-IT"/>
          </a:p>
        </p:txBody>
      </p:sp>
      <p:sp>
        <p:nvSpPr>
          <p:cNvPr id="67618" name="Text Box 92"/>
          <p:cNvSpPr txBox="1">
            <a:spLocks noChangeArrowheads="1"/>
          </p:cNvSpPr>
          <p:nvPr/>
        </p:nvSpPr>
        <p:spPr bwMode="auto">
          <a:xfrm>
            <a:off x="7569200" y="1919288"/>
            <a:ext cx="736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/>
              <a:t>32 bit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2700"/>
            <a:ext cx="7772400" cy="1104900"/>
          </a:xfrm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114300" y="76200"/>
            <a:ext cx="8915400" cy="662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2000" b="1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7577138" y="4732338"/>
            <a:ext cx="141446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7577138" y="5227638"/>
            <a:ext cx="141446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6896100" y="4724400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/>
              <a:t>MAR</a:t>
            </a:r>
            <a:endParaRPr lang="it-IT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6886575" y="5218113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/>
              <a:t>MBR</a:t>
            </a:r>
          </a:p>
        </p:txBody>
      </p:sp>
      <p:grpSp>
        <p:nvGrpSpPr>
          <p:cNvPr id="68616" name="Group 8"/>
          <p:cNvGrpSpPr>
            <a:grpSpLocks/>
          </p:cNvGrpSpPr>
          <p:nvPr/>
        </p:nvGrpSpPr>
        <p:grpSpPr bwMode="auto">
          <a:xfrm>
            <a:off x="6934200" y="2895600"/>
            <a:ext cx="2057400" cy="854075"/>
            <a:chOff x="3648" y="1824"/>
            <a:chExt cx="1728" cy="538"/>
          </a:xfrm>
        </p:grpSpPr>
        <p:grpSp>
          <p:nvGrpSpPr>
            <p:cNvPr id="68716" name="Group 9"/>
            <p:cNvGrpSpPr>
              <a:grpSpLocks/>
            </p:cNvGrpSpPr>
            <p:nvPr/>
          </p:nvGrpSpPr>
          <p:grpSpPr bwMode="auto">
            <a:xfrm>
              <a:off x="3648" y="2112"/>
              <a:ext cx="1728" cy="250"/>
              <a:chOff x="3648" y="2112"/>
              <a:chExt cx="1728" cy="250"/>
            </a:xfrm>
          </p:grpSpPr>
          <p:sp>
            <p:nvSpPr>
              <p:cNvPr id="68720" name="Rectangle 10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721" name="Text Box 11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 dirty="0"/>
                  <a:t>R2</a:t>
                </a:r>
              </a:p>
            </p:txBody>
          </p:sp>
        </p:grpSp>
        <p:grpSp>
          <p:nvGrpSpPr>
            <p:cNvPr id="68717" name="Group 12"/>
            <p:cNvGrpSpPr>
              <a:grpSpLocks/>
            </p:cNvGrpSpPr>
            <p:nvPr/>
          </p:nvGrpSpPr>
          <p:grpSpPr bwMode="auto">
            <a:xfrm>
              <a:off x="3648" y="1824"/>
              <a:ext cx="1728" cy="250"/>
              <a:chOff x="3648" y="2112"/>
              <a:chExt cx="1728" cy="250"/>
            </a:xfrm>
          </p:grpSpPr>
          <p:sp>
            <p:nvSpPr>
              <p:cNvPr id="68718" name="Rectangle 13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719" name="Text Box 14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R1</a:t>
                </a:r>
              </a:p>
            </p:txBody>
          </p:sp>
        </p:grpSp>
      </p:grpSp>
      <p:grpSp>
        <p:nvGrpSpPr>
          <p:cNvPr id="68617" name="Group 15"/>
          <p:cNvGrpSpPr>
            <a:grpSpLocks/>
          </p:cNvGrpSpPr>
          <p:nvPr/>
        </p:nvGrpSpPr>
        <p:grpSpPr bwMode="auto">
          <a:xfrm>
            <a:off x="6677025" y="990600"/>
            <a:ext cx="2314575" cy="396875"/>
            <a:chOff x="4206" y="624"/>
            <a:chExt cx="1458" cy="250"/>
          </a:xfrm>
        </p:grpSpPr>
        <p:sp>
          <p:nvSpPr>
            <p:cNvPr id="68714" name="Rectangle 16"/>
            <p:cNvSpPr>
              <a:spLocks noChangeArrowheads="1"/>
            </p:cNvSpPr>
            <p:nvPr/>
          </p:nvSpPr>
          <p:spPr bwMode="auto">
            <a:xfrm>
              <a:off x="4800" y="629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8715" name="Text Box 17"/>
            <p:cNvSpPr txBox="1">
              <a:spLocks noChangeArrowheads="1"/>
            </p:cNvSpPr>
            <p:nvPr/>
          </p:nvSpPr>
          <p:spPr bwMode="auto">
            <a:xfrm>
              <a:off x="4206" y="624"/>
              <a:ext cx="3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PC</a:t>
              </a:r>
            </a:p>
          </p:txBody>
        </p:sp>
      </p:grpSp>
      <p:grpSp>
        <p:nvGrpSpPr>
          <p:cNvPr id="68618" name="Group 18"/>
          <p:cNvGrpSpPr>
            <a:grpSpLocks/>
          </p:cNvGrpSpPr>
          <p:nvPr/>
        </p:nvGrpSpPr>
        <p:grpSpPr bwMode="auto">
          <a:xfrm>
            <a:off x="6324600" y="1566863"/>
            <a:ext cx="2667000" cy="396875"/>
            <a:chOff x="3952" y="987"/>
            <a:chExt cx="1680" cy="250"/>
          </a:xfrm>
        </p:grpSpPr>
        <p:sp>
          <p:nvSpPr>
            <p:cNvPr id="68712" name="Rectangle 19"/>
            <p:cNvSpPr>
              <a:spLocks noChangeArrowheads="1"/>
            </p:cNvSpPr>
            <p:nvPr/>
          </p:nvSpPr>
          <p:spPr bwMode="auto">
            <a:xfrm>
              <a:off x="4272" y="992"/>
              <a:ext cx="13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8713" name="Text Box 20"/>
            <p:cNvSpPr txBox="1">
              <a:spLocks noChangeArrowheads="1"/>
            </p:cNvSpPr>
            <p:nvPr/>
          </p:nvSpPr>
          <p:spPr bwMode="auto">
            <a:xfrm>
              <a:off x="3952" y="987"/>
              <a:ext cx="3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 dirty="0"/>
                <a:t> IR</a:t>
              </a:r>
              <a:endParaRPr lang="it-IT" dirty="0"/>
            </a:p>
          </p:txBody>
        </p:sp>
      </p:grpSp>
      <p:grpSp>
        <p:nvGrpSpPr>
          <p:cNvPr id="68619" name="Group 21"/>
          <p:cNvGrpSpPr>
            <a:grpSpLocks/>
          </p:cNvGrpSpPr>
          <p:nvPr/>
        </p:nvGrpSpPr>
        <p:grpSpPr bwMode="auto">
          <a:xfrm>
            <a:off x="165100" y="304800"/>
            <a:ext cx="2759075" cy="6451600"/>
            <a:chOff x="104" y="192"/>
            <a:chExt cx="1738" cy="4064"/>
          </a:xfrm>
        </p:grpSpPr>
        <p:grpSp>
          <p:nvGrpSpPr>
            <p:cNvPr id="68688" name="Group 22"/>
            <p:cNvGrpSpPr>
              <a:grpSpLocks/>
            </p:cNvGrpSpPr>
            <p:nvPr/>
          </p:nvGrpSpPr>
          <p:grpSpPr bwMode="auto">
            <a:xfrm>
              <a:off x="466" y="192"/>
              <a:ext cx="1376" cy="3888"/>
              <a:chOff x="288" y="192"/>
              <a:chExt cx="1632" cy="3888"/>
            </a:xfrm>
          </p:grpSpPr>
          <p:grpSp>
            <p:nvGrpSpPr>
              <p:cNvPr id="68690" name="Group 23"/>
              <p:cNvGrpSpPr>
                <a:grpSpLocks/>
              </p:cNvGrpSpPr>
              <p:nvPr/>
            </p:nvGrpSpPr>
            <p:grpSpPr bwMode="auto">
              <a:xfrm>
                <a:off x="288" y="288"/>
                <a:ext cx="1632" cy="3696"/>
                <a:chOff x="720" y="384"/>
                <a:chExt cx="1296" cy="3840"/>
              </a:xfrm>
            </p:grpSpPr>
            <p:grpSp>
              <p:nvGrpSpPr>
                <p:cNvPr id="68695" name="Group 24"/>
                <p:cNvGrpSpPr>
                  <a:grpSpLocks/>
                </p:cNvGrpSpPr>
                <p:nvPr/>
              </p:nvGrpSpPr>
              <p:grpSpPr bwMode="auto">
                <a:xfrm>
                  <a:off x="720" y="384"/>
                  <a:ext cx="1296" cy="2880"/>
                  <a:chOff x="720" y="1296"/>
                  <a:chExt cx="1296" cy="2880"/>
                </a:xfrm>
              </p:grpSpPr>
              <p:sp>
                <p:nvSpPr>
                  <p:cNvPr id="68700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2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1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5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2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3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0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4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2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5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6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7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9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8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2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09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4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10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6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711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9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68696" name="Rectangle 37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8697" name="Rectangle 38"/>
                <p:cNvSpPr>
                  <a:spLocks noChangeArrowheads="1"/>
                </p:cNvSpPr>
                <p:nvPr/>
              </p:nvSpPr>
              <p:spPr bwMode="auto">
                <a:xfrm>
                  <a:off x="720" y="350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8698" name="Rectangle 39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8699" name="Rectangle 40"/>
                <p:cNvSpPr>
                  <a:spLocks noChangeArrowheads="1"/>
                </p:cNvSpPr>
                <p:nvPr/>
              </p:nvSpPr>
              <p:spPr bwMode="auto">
                <a:xfrm>
                  <a:off x="720" y="398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68691" name="Line 41"/>
              <p:cNvSpPr>
                <a:spLocks noChangeShapeType="1"/>
              </p:cNvSpPr>
              <p:nvPr/>
            </p:nvSpPr>
            <p:spPr bwMode="auto">
              <a:xfrm>
                <a:off x="288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692" name="Line 42"/>
              <p:cNvSpPr>
                <a:spLocks noChangeShapeType="1"/>
              </p:cNvSpPr>
              <p:nvPr/>
            </p:nvSpPr>
            <p:spPr bwMode="auto">
              <a:xfrm flipV="1">
                <a:off x="288" y="1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693" name="Line 43"/>
              <p:cNvSpPr>
                <a:spLocks noChangeShapeType="1"/>
              </p:cNvSpPr>
              <p:nvPr/>
            </p:nvSpPr>
            <p:spPr bwMode="auto">
              <a:xfrm flipV="1">
                <a:off x="1920" y="1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694" name="Line 44"/>
              <p:cNvSpPr>
                <a:spLocks noChangeShapeType="1"/>
              </p:cNvSpPr>
              <p:nvPr/>
            </p:nvSpPr>
            <p:spPr bwMode="auto">
              <a:xfrm>
                <a:off x="1920" y="39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8689" name="Text Box 45"/>
            <p:cNvSpPr txBox="1">
              <a:spLocks noChangeArrowheads="1"/>
            </p:cNvSpPr>
            <p:nvPr/>
          </p:nvSpPr>
          <p:spPr bwMode="auto">
            <a:xfrm>
              <a:off x="104" y="280"/>
              <a:ext cx="404" cy="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105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106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107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108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109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/>
            </a:p>
          </p:txBody>
        </p:sp>
      </p:grpSp>
      <p:grpSp>
        <p:nvGrpSpPr>
          <p:cNvPr id="68620" name="Group 46"/>
          <p:cNvGrpSpPr>
            <a:grpSpLocks/>
          </p:cNvGrpSpPr>
          <p:nvPr/>
        </p:nvGrpSpPr>
        <p:grpSpPr bwMode="auto">
          <a:xfrm>
            <a:off x="3279775" y="304800"/>
            <a:ext cx="2794000" cy="6172200"/>
            <a:chOff x="2066" y="192"/>
            <a:chExt cx="1760" cy="3888"/>
          </a:xfrm>
        </p:grpSpPr>
        <p:grpSp>
          <p:nvGrpSpPr>
            <p:cNvPr id="68664" name="Group 47"/>
            <p:cNvGrpSpPr>
              <a:grpSpLocks/>
            </p:cNvGrpSpPr>
            <p:nvPr/>
          </p:nvGrpSpPr>
          <p:grpSpPr bwMode="auto">
            <a:xfrm>
              <a:off x="2450" y="192"/>
              <a:ext cx="1376" cy="3888"/>
              <a:chOff x="288" y="192"/>
              <a:chExt cx="1632" cy="3888"/>
            </a:xfrm>
          </p:grpSpPr>
          <p:grpSp>
            <p:nvGrpSpPr>
              <p:cNvPr id="68666" name="Group 48"/>
              <p:cNvGrpSpPr>
                <a:grpSpLocks/>
              </p:cNvGrpSpPr>
              <p:nvPr/>
            </p:nvGrpSpPr>
            <p:grpSpPr bwMode="auto">
              <a:xfrm>
                <a:off x="288" y="288"/>
                <a:ext cx="1632" cy="3696"/>
                <a:chOff x="720" y="384"/>
                <a:chExt cx="1296" cy="3840"/>
              </a:xfrm>
            </p:grpSpPr>
            <p:grpSp>
              <p:nvGrpSpPr>
                <p:cNvPr id="68671" name="Group 49"/>
                <p:cNvGrpSpPr>
                  <a:grpSpLocks/>
                </p:cNvGrpSpPr>
                <p:nvPr/>
              </p:nvGrpSpPr>
              <p:grpSpPr bwMode="auto">
                <a:xfrm>
                  <a:off x="720" y="384"/>
                  <a:ext cx="1296" cy="2880"/>
                  <a:chOff x="720" y="1296"/>
                  <a:chExt cx="1296" cy="2880"/>
                </a:xfrm>
              </p:grpSpPr>
              <p:sp>
                <p:nvSpPr>
                  <p:cNvPr id="68676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2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7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5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7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79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0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80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2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81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82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83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9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84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2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85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4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86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6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8687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9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68672" name="Rectangle 62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8673" name="Rectangle 63"/>
                <p:cNvSpPr>
                  <a:spLocks noChangeArrowheads="1"/>
                </p:cNvSpPr>
                <p:nvPr/>
              </p:nvSpPr>
              <p:spPr bwMode="auto">
                <a:xfrm>
                  <a:off x="720" y="350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8674" name="Rectangle 64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8675" name="Rectangle 65"/>
                <p:cNvSpPr>
                  <a:spLocks noChangeArrowheads="1"/>
                </p:cNvSpPr>
                <p:nvPr/>
              </p:nvSpPr>
              <p:spPr bwMode="auto">
                <a:xfrm>
                  <a:off x="720" y="398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68667" name="Line 66"/>
              <p:cNvSpPr>
                <a:spLocks noChangeShapeType="1"/>
              </p:cNvSpPr>
              <p:nvPr/>
            </p:nvSpPr>
            <p:spPr bwMode="auto">
              <a:xfrm>
                <a:off x="288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668" name="Line 67"/>
              <p:cNvSpPr>
                <a:spLocks noChangeShapeType="1"/>
              </p:cNvSpPr>
              <p:nvPr/>
            </p:nvSpPr>
            <p:spPr bwMode="auto">
              <a:xfrm flipV="1">
                <a:off x="288" y="1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669" name="Line 68"/>
              <p:cNvSpPr>
                <a:spLocks noChangeShapeType="1"/>
              </p:cNvSpPr>
              <p:nvPr/>
            </p:nvSpPr>
            <p:spPr bwMode="auto">
              <a:xfrm flipV="1">
                <a:off x="1920" y="1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670" name="Line 69"/>
              <p:cNvSpPr>
                <a:spLocks noChangeShapeType="1"/>
              </p:cNvSpPr>
              <p:nvPr/>
            </p:nvSpPr>
            <p:spPr bwMode="auto">
              <a:xfrm>
                <a:off x="1920" y="39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8665" name="Text Box 70"/>
            <p:cNvSpPr txBox="1">
              <a:spLocks noChangeArrowheads="1"/>
            </p:cNvSpPr>
            <p:nvPr/>
          </p:nvSpPr>
          <p:spPr bwMode="auto">
            <a:xfrm>
              <a:off x="2066" y="748"/>
              <a:ext cx="404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205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206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207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 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</p:txBody>
        </p:sp>
      </p:grpSp>
      <p:grpSp>
        <p:nvGrpSpPr>
          <p:cNvPr id="68635" name="Group 85"/>
          <p:cNvGrpSpPr>
            <a:grpSpLocks/>
          </p:cNvGrpSpPr>
          <p:nvPr/>
        </p:nvGrpSpPr>
        <p:grpSpPr bwMode="auto">
          <a:xfrm>
            <a:off x="6064250" y="2667000"/>
            <a:ext cx="641350" cy="685800"/>
            <a:chOff x="3820" y="1680"/>
            <a:chExt cx="404" cy="432"/>
          </a:xfrm>
        </p:grpSpPr>
        <p:sp>
          <p:nvSpPr>
            <p:cNvPr id="68662" name="AutoShape 86"/>
            <p:cNvSpPr>
              <a:spLocks/>
            </p:cNvSpPr>
            <p:nvPr/>
          </p:nvSpPr>
          <p:spPr bwMode="auto">
            <a:xfrm>
              <a:off x="3888" y="1680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8663" name="Text Box 87"/>
            <p:cNvSpPr txBox="1">
              <a:spLocks noChangeArrowheads="1"/>
            </p:cNvSpPr>
            <p:nvPr/>
          </p:nvSpPr>
          <p:spPr bwMode="auto">
            <a:xfrm>
              <a:off x="3820" y="1776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>
                  <a:latin typeface="Courier New" pitchFamily="49" charset="0"/>
                </a:rPr>
                <a:t> A </a:t>
              </a:r>
              <a:endParaRPr lang="it-IT"/>
            </a:p>
          </p:txBody>
        </p:sp>
      </p:grpSp>
      <p:grpSp>
        <p:nvGrpSpPr>
          <p:cNvPr id="68636" name="Group 88"/>
          <p:cNvGrpSpPr>
            <a:grpSpLocks/>
          </p:cNvGrpSpPr>
          <p:nvPr/>
        </p:nvGrpSpPr>
        <p:grpSpPr bwMode="auto">
          <a:xfrm>
            <a:off x="6064250" y="3429000"/>
            <a:ext cx="641350" cy="685800"/>
            <a:chOff x="3820" y="1680"/>
            <a:chExt cx="404" cy="432"/>
          </a:xfrm>
        </p:grpSpPr>
        <p:sp>
          <p:nvSpPr>
            <p:cNvPr id="68660" name="AutoShape 89"/>
            <p:cNvSpPr>
              <a:spLocks/>
            </p:cNvSpPr>
            <p:nvPr/>
          </p:nvSpPr>
          <p:spPr bwMode="auto">
            <a:xfrm>
              <a:off x="3888" y="1680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8661" name="Text Box 90"/>
            <p:cNvSpPr txBox="1">
              <a:spLocks noChangeArrowheads="1"/>
            </p:cNvSpPr>
            <p:nvPr/>
          </p:nvSpPr>
          <p:spPr bwMode="auto">
            <a:xfrm>
              <a:off x="3820" y="1776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>
                  <a:latin typeface="Courier New" pitchFamily="49" charset="0"/>
                </a:rPr>
                <a:t> B </a:t>
              </a:r>
              <a:endParaRPr lang="it-IT"/>
            </a:p>
          </p:txBody>
        </p:sp>
      </p:grpSp>
      <p:grpSp>
        <p:nvGrpSpPr>
          <p:cNvPr id="68637" name="Group 91"/>
          <p:cNvGrpSpPr>
            <a:grpSpLocks/>
          </p:cNvGrpSpPr>
          <p:nvPr/>
        </p:nvGrpSpPr>
        <p:grpSpPr bwMode="auto">
          <a:xfrm>
            <a:off x="6064250" y="4165600"/>
            <a:ext cx="946150" cy="685800"/>
            <a:chOff x="3820" y="1680"/>
            <a:chExt cx="596" cy="432"/>
          </a:xfrm>
        </p:grpSpPr>
        <p:sp>
          <p:nvSpPr>
            <p:cNvPr id="68658" name="AutoShape 92"/>
            <p:cNvSpPr>
              <a:spLocks/>
            </p:cNvSpPr>
            <p:nvPr/>
          </p:nvSpPr>
          <p:spPr bwMode="auto">
            <a:xfrm>
              <a:off x="3888" y="1680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8659" name="Text Box 93"/>
            <p:cNvSpPr txBox="1">
              <a:spLocks noChangeArrowheads="1"/>
            </p:cNvSpPr>
            <p:nvPr/>
          </p:nvSpPr>
          <p:spPr bwMode="auto">
            <a:xfrm>
              <a:off x="3820" y="1776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>
                  <a:latin typeface="Courier New" pitchFamily="49" charset="0"/>
                </a:rPr>
                <a:t> MAX </a:t>
              </a:r>
              <a:endParaRPr lang="it-IT"/>
            </a:p>
          </p:txBody>
        </p:sp>
      </p:grpSp>
      <p:grpSp>
        <p:nvGrpSpPr>
          <p:cNvPr id="18" name="Group 94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68656" name="Text Box 95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68657" name="Text Box 96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160865" name="Text Box 97"/>
          <p:cNvSpPr txBox="1">
            <a:spLocks noChangeArrowheads="1"/>
          </p:cNvSpPr>
          <p:nvPr/>
        </p:nvSpPr>
        <p:spPr bwMode="auto">
          <a:xfrm>
            <a:off x="7969250" y="990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100</a:t>
            </a:r>
            <a:endParaRPr lang="it-IT">
              <a:latin typeface="Courier New" pitchFamily="49" charset="0"/>
            </a:endParaRPr>
          </a:p>
        </p:txBody>
      </p:sp>
      <p:sp>
        <p:nvSpPr>
          <p:cNvPr id="68640" name="Text Box 98"/>
          <p:cNvSpPr txBox="1">
            <a:spLocks noChangeArrowheads="1"/>
          </p:cNvSpPr>
          <p:nvPr/>
        </p:nvSpPr>
        <p:spPr bwMode="auto">
          <a:xfrm>
            <a:off x="6480175" y="152400"/>
            <a:ext cx="2057615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CARICA (100</a:t>
            </a:r>
            <a:r>
              <a:rPr lang="it-IT" b="1" i="1" dirty="0"/>
              <a:t>)</a:t>
            </a:r>
            <a:endParaRPr lang="it-IT" dirty="0"/>
          </a:p>
        </p:txBody>
      </p:sp>
      <p:sp>
        <p:nvSpPr>
          <p:cNvPr id="160868" name="Text Box 100"/>
          <p:cNvSpPr txBox="1">
            <a:spLocks noChangeArrowheads="1"/>
          </p:cNvSpPr>
          <p:nvPr/>
        </p:nvSpPr>
        <p:spPr bwMode="auto">
          <a:xfrm>
            <a:off x="6786578" y="1600200"/>
            <a:ext cx="17011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 dirty="0" smtClean="0">
                <a:latin typeface="Courier New" pitchFamily="49" charset="0"/>
              </a:rPr>
              <a:t>SPOSTA R1 -</a:t>
            </a:r>
            <a:endParaRPr lang="it-IT" sz="2000" dirty="0">
              <a:latin typeface="Courier New" pitchFamily="49" charset="0"/>
            </a:endParaRPr>
          </a:p>
        </p:txBody>
      </p:sp>
      <p:grpSp>
        <p:nvGrpSpPr>
          <p:cNvPr id="19" name="Group 101"/>
          <p:cNvGrpSpPr>
            <a:grpSpLocks/>
          </p:cNvGrpSpPr>
          <p:nvPr/>
        </p:nvGrpSpPr>
        <p:grpSpPr bwMode="auto">
          <a:xfrm>
            <a:off x="7969250" y="1447800"/>
            <a:ext cx="936625" cy="3683000"/>
            <a:chOff x="5020" y="912"/>
            <a:chExt cx="590" cy="2320"/>
          </a:xfrm>
        </p:grpSpPr>
        <p:grpSp>
          <p:nvGrpSpPr>
            <p:cNvPr id="68652" name="Group 102"/>
            <p:cNvGrpSpPr>
              <a:grpSpLocks/>
            </p:cNvGrpSpPr>
            <p:nvPr/>
          </p:nvGrpSpPr>
          <p:grpSpPr bwMode="auto">
            <a:xfrm>
              <a:off x="5020" y="912"/>
              <a:ext cx="404" cy="2320"/>
              <a:chOff x="5020" y="912"/>
              <a:chExt cx="404" cy="2320"/>
            </a:xfrm>
          </p:grpSpPr>
          <p:sp>
            <p:nvSpPr>
              <p:cNvPr id="68654" name="Text Box 103"/>
              <p:cNvSpPr txBox="1">
                <a:spLocks noChangeArrowheads="1"/>
              </p:cNvSpPr>
              <p:nvPr/>
            </p:nvSpPr>
            <p:spPr bwMode="auto">
              <a:xfrm>
                <a:off x="5020" y="2982"/>
                <a:ext cx="4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 dirty="0">
                    <a:latin typeface="Courier New" pitchFamily="49" charset="0"/>
                  </a:rPr>
                  <a:t>100</a:t>
                </a:r>
                <a:endParaRPr lang="it-IT" dirty="0">
                  <a:latin typeface="Courier New" pitchFamily="49" charset="0"/>
                </a:endParaRPr>
              </a:p>
            </p:txBody>
          </p:sp>
          <p:sp>
            <p:nvSpPr>
              <p:cNvPr id="68655" name="Line 104"/>
              <p:cNvSpPr>
                <a:spLocks noChangeShapeType="1"/>
              </p:cNvSpPr>
              <p:nvPr/>
            </p:nvSpPr>
            <p:spPr bwMode="auto">
              <a:xfrm>
                <a:off x="5232" y="912"/>
                <a:ext cx="0" cy="20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8653" name="Text Box 105"/>
            <p:cNvSpPr txBox="1">
              <a:spLocks noChangeArrowheads="1"/>
            </p:cNvSpPr>
            <p:nvPr/>
          </p:nvSpPr>
          <p:spPr bwMode="auto">
            <a:xfrm>
              <a:off x="5270" y="1370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(1)</a:t>
              </a:r>
            </a:p>
          </p:txBody>
        </p:sp>
      </p:grpSp>
      <p:grpSp>
        <p:nvGrpSpPr>
          <p:cNvPr id="21" name="Group 106"/>
          <p:cNvGrpSpPr>
            <a:grpSpLocks/>
          </p:cNvGrpSpPr>
          <p:nvPr/>
        </p:nvGrpSpPr>
        <p:grpSpPr bwMode="auto">
          <a:xfrm>
            <a:off x="2971800" y="1000108"/>
            <a:ext cx="3962400" cy="4867292"/>
            <a:chOff x="1872" y="768"/>
            <a:chExt cx="2496" cy="2928"/>
          </a:xfrm>
        </p:grpSpPr>
        <p:grpSp>
          <p:nvGrpSpPr>
            <p:cNvPr id="68648" name="Group 107"/>
            <p:cNvGrpSpPr>
              <a:grpSpLocks/>
            </p:cNvGrpSpPr>
            <p:nvPr/>
          </p:nvGrpSpPr>
          <p:grpSpPr bwMode="auto">
            <a:xfrm>
              <a:off x="1872" y="768"/>
              <a:ext cx="2496" cy="2640"/>
              <a:chOff x="1872" y="768"/>
              <a:chExt cx="2496" cy="2640"/>
            </a:xfrm>
          </p:grpSpPr>
          <p:sp>
            <p:nvSpPr>
              <p:cNvPr id="68650" name="Arc 108"/>
              <p:cNvSpPr>
                <a:spLocks/>
              </p:cNvSpPr>
              <p:nvPr/>
            </p:nvSpPr>
            <p:spPr bwMode="auto">
              <a:xfrm>
                <a:off x="1872" y="768"/>
                <a:ext cx="912" cy="19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8651" name="Arc 109"/>
              <p:cNvSpPr>
                <a:spLocks/>
              </p:cNvSpPr>
              <p:nvPr/>
            </p:nvSpPr>
            <p:spPr bwMode="auto">
              <a:xfrm flipH="1" flipV="1">
                <a:off x="2784" y="2688"/>
                <a:ext cx="1584" cy="7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stealth" w="med" len="med"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8649" name="Text Box 110"/>
            <p:cNvSpPr txBox="1">
              <a:spLocks noChangeArrowheads="1"/>
            </p:cNvSpPr>
            <p:nvPr/>
          </p:nvSpPr>
          <p:spPr bwMode="auto">
            <a:xfrm>
              <a:off x="3936" y="3408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(2)</a:t>
              </a:r>
            </a:p>
          </p:txBody>
        </p:sp>
      </p:grpSp>
      <p:grpSp>
        <p:nvGrpSpPr>
          <p:cNvPr id="23" name="Group 111"/>
          <p:cNvGrpSpPr>
            <a:grpSpLocks/>
          </p:cNvGrpSpPr>
          <p:nvPr/>
        </p:nvGrpSpPr>
        <p:grpSpPr bwMode="auto">
          <a:xfrm>
            <a:off x="7543800" y="1905000"/>
            <a:ext cx="539750" cy="3352800"/>
            <a:chOff x="4752" y="1200"/>
            <a:chExt cx="340" cy="2112"/>
          </a:xfrm>
        </p:grpSpPr>
        <p:sp>
          <p:nvSpPr>
            <p:cNvPr id="68646" name="Line 112"/>
            <p:cNvSpPr>
              <a:spLocks noChangeShapeType="1"/>
            </p:cNvSpPr>
            <p:nvPr/>
          </p:nvSpPr>
          <p:spPr bwMode="auto">
            <a:xfrm flipV="1">
              <a:off x="5040" y="1200"/>
              <a:ext cx="0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8647" name="Text Box 113"/>
            <p:cNvSpPr txBox="1">
              <a:spLocks noChangeArrowheads="1"/>
            </p:cNvSpPr>
            <p:nvPr/>
          </p:nvSpPr>
          <p:spPr bwMode="auto">
            <a:xfrm>
              <a:off x="4752" y="1440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(3)</a:t>
              </a:r>
            </a:p>
          </p:txBody>
        </p:sp>
      </p:grpSp>
      <p:sp>
        <p:nvSpPr>
          <p:cNvPr id="100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1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2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3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4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5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6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7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08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>
                <a:latin typeface="Courier New" pitchFamily="49" charset="0"/>
              </a:rPr>
              <a:t> 200 </a:t>
            </a:r>
            <a:endParaRPr lang="it-IT" dirty="0"/>
          </a:p>
        </p:txBody>
      </p:sp>
      <p:sp>
        <p:nvSpPr>
          <p:cNvPr id="109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10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11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12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13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15" name="Text Box 71"/>
          <p:cNvSpPr txBox="1">
            <a:spLocks noChangeArrowheads="1"/>
          </p:cNvSpPr>
          <p:nvPr/>
        </p:nvSpPr>
        <p:spPr bwMode="auto">
          <a:xfrm>
            <a:off x="7544260" y="5286388"/>
            <a:ext cx="1473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400" b="1" dirty="0" smtClean="0">
                <a:latin typeface="Courier New" pitchFamily="49" charset="0"/>
              </a:rPr>
              <a:t>SPOSTA R1</a:t>
            </a:r>
            <a:r>
              <a:rPr lang="it-IT" sz="1400" dirty="0" smtClean="0">
                <a:latin typeface="Courier New" pitchFamily="49" charset="0"/>
              </a:rPr>
              <a:t>  </a:t>
            </a:r>
            <a:r>
              <a:rPr lang="it-IT" sz="14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6" name="Text Box 103"/>
          <p:cNvSpPr txBox="1">
            <a:spLocks noChangeArrowheads="1"/>
          </p:cNvSpPr>
          <p:nvPr/>
        </p:nvSpPr>
        <p:spPr bwMode="auto">
          <a:xfrm>
            <a:off x="7972888" y="4743020"/>
            <a:ext cx="6463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101</a:t>
            </a:r>
            <a:endParaRPr lang="it-IT" dirty="0">
              <a:latin typeface="Courier New" pitchFamily="49" charset="0"/>
            </a:endParaRPr>
          </a:p>
        </p:txBody>
      </p:sp>
      <p:grpSp>
        <p:nvGrpSpPr>
          <p:cNvPr id="117" name="Group 106"/>
          <p:cNvGrpSpPr>
            <a:grpSpLocks/>
          </p:cNvGrpSpPr>
          <p:nvPr/>
        </p:nvGrpSpPr>
        <p:grpSpPr bwMode="auto">
          <a:xfrm>
            <a:off x="2928926" y="1357298"/>
            <a:ext cx="3962400" cy="4519039"/>
            <a:chOff x="1872" y="768"/>
            <a:chExt cx="2496" cy="2940"/>
          </a:xfrm>
        </p:grpSpPr>
        <p:grpSp>
          <p:nvGrpSpPr>
            <p:cNvPr id="118" name="Group 107"/>
            <p:cNvGrpSpPr>
              <a:grpSpLocks/>
            </p:cNvGrpSpPr>
            <p:nvPr/>
          </p:nvGrpSpPr>
          <p:grpSpPr bwMode="auto">
            <a:xfrm>
              <a:off x="1872" y="768"/>
              <a:ext cx="2496" cy="2640"/>
              <a:chOff x="1872" y="768"/>
              <a:chExt cx="2496" cy="2640"/>
            </a:xfrm>
          </p:grpSpPr>
          <p:sp>
            <p:nvSpPr>
              <p:cNvPr id="120" name="Arc 108"/>
              <p:cNvSpPr>
                <a:spLocks/>
              </p:cNvSpPr>
              <p:nvPr/>
            </p:nvSpPr>
            <p:spPr bwMode="auto">
              <a:xfrm>
                <a:off x="1872" y="768"/>
                <a:ext cx="912" cy="19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21" name="Arc 109"/>
              <p:cNvSpPr>
                <a:spLocks/>
              </p:cNvSpPr>
              <p:nvPr/>
            </p:nvSpPr>
            <p:spPr bwMode="auto">
              <a:xfrm flipH="1" flipV="1">
                <a:off x="2784" y="2688"/>
                <a:ext cx="1584" cy="7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stealth" w="med" len="med"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19" name="Text Box 110"/>
            <p:cNvSpPr txBox="1">
              <a:spLocks noChangeArrowheads="1"/>
            </p:cNvSpPr>
            <p:nvPr/>
          </p:nvSpPr>
          <p:spPr bwMode="auto">
            <a:xfrm>
              <a:off x="3936" y="3408"/>
              <a:ext cx="343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dirty="0" smtClean="0"/>
                <a:t>(4)</a:t>
              </a:r>
              <a:endParaRPr lang="it-IT" dirty="0"/>
            </a:p>
          </p:txBody>
        </p:sp>
      </p:grpSp>
      <p:sp>
        <p:nvSpPr>
          <p:cNvPr id="122" name="Text Box 79"/>
          <p:cNvSpPr txBox="1">
            <a:spLocks noChangeArrowheads="1"/>
          </p:cNvSpPr>
          <p:nvPr/>
        </p:nvSpPr>
        <p:spPr bwMode="auto">
          <a:xfrm>
            <a:off x="7786710" y="521495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>
                <a:latin typeface="Courier New" pitchFamily="49" charset="0"/>
              </a:rPr>
              <a:t> 200 </a:t>
            </a:r>
            <a:endParaRPr lang="it-IT" dirty="0"/>
          </a:p>
        </p:txBody>
      </p:sp>
      <p:sp>
        <p:nvSpPr>
          <p:cNvPr id="123" name="Text Box 79"/>
          <p:cNvSpPr txBox="1">
            <a:spLocks noChangeArrowheads="1"/>
          </p:cNvSpPr>
          <p:nvPr/>
        </p:nvSpPr>
        <p:spPr bwMode="auto">
          <a:xfrm>
            <a:off x="8281295" y="1571612"/>
            <a:ext cx="862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>
                <a:latin typeface="Courier New" pitchFamily="49" charset="0"/>
              </a:rPr>
              <a:t> </a:t>
            </a:r>
            <a:r>
              <a:rPr lang="it-IT" sz="1600" b="1" dirty="0">
                <a:latin typeface="Courier New" pitchFamily="49" charset="0"/>
              </a:rPr>
              <a:t>200</a:t>
            </a:r>
            <a:r>
              <a:rPr lang="it-IT" sz="2000" b="1" dirty="0">
                <a:latin typeface="Courier New" pitchFamily="49" charset="0"/>
              </a:rPr>
              <a:t>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0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0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6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65" grpId="0" autoUpdateAnimBg="0"/>
      <p:bldP spid="160868" grpId="0" autoUpdateAnimBg="0"/>
      <p:bldP spid="115" grpId="0"/>
      <p:bldP spid="115" grpId="1"/>
      <p:bldP spid="116" grpId="0"/>
      <p:bldP spid="122" grpId="0"/>
      <p:bldP spid="12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2700"/>
            <a:ext cx="7772400" cy="1104900"/>
          </a:xfrm>
        </p:spPr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14300" y="76200"/>
            <a:ext cx="8915400" cy="662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 sz="2000" b="1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7577138" y="4732338"/>
            <a:ext cx="141446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7577138" y="5227638"/>
            <a:ext cx="141446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6896100" y="4724400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/>
              <a:t>MAR</a:t>
            </a:r>
            <a:endParaRPr lang="it-IT"/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6886575" y="5218113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/>
              <a:t>MBR</a:t>
            </a:r>
          </a:p>
        </p:txBody>
      </p:sp>
      <p:grpSp>
        <p:nvGrpSpPr>
          <p:cNvPr id="69640" name="Group 8"/>
          <p:cNvGrpSpPr>
            <a:grpSpLocks/>
          </p:cNvGrpSpPr>
          <p:nvPr/>
        </p:nvGrpSpPr>
        <p:grpSpPr bwMode="auto">
          <a:xfrm>
            <a:off x="6934200" y="2895600"/>
            <a:ext cx="2057400" cy="854075"/>
            <a:chOff x="3648" y="1824"/>
            <a:chExt cx="1728" cy="538"/>
          </a:xfrm>
        </p:grpSpPr>
        <p:grpSp>
          <p:nvGrpSpPr>
            <p:cNvPr id="69749" name="Group 9"/>
            <p:cNvGrpSpPr>
              <a:grpSpLocks/>
            </p:cNvGrpSpPr>
            <p:nvPr/>
          </p:nvGrpSpPr>
          <p:grpSpPr bwMode="auto">
            <a:xfrm>
              <a:off x="3648" y="2112"/>
              <a:ext cx="1728" cy="250"/>
              <a:chOff x="3648" y="2112"/>
              <a:chExt cx="1728" cy="250"/>
            </a:xfrm>
          </p:grpSpPr>
          <p:sp>
            <p:nvSpPr>
              <p:cNvPr id="69753" name="Rectangle 10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754" name="Text Box 11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R2</a:t>
                </a:r>
              </a:p>
            </p:txBody>
          </p:sp>
        </p:grpSp>
        <p:grpSp>
          <p:nvGrpSpPr>
            <p:cNvPr id="69750" name="Group 12"/>
            <p:cNvGrpSpPr>
              <a:grpSpLocks/>
            </p:cNvGrpSpPr>
            <p:nvPr/>
          </p:nvGrpSpPr>
          <p:grpSpPr bwMode="auto">
            <a:xfrm>
              <a:off x="3648" y="1824"/>
              <a:ext cx="1728" cy="250"/>
              <a:chOff x="3648" y="2112"/>
              <a:chExt cx="1728" cy="250"/>
            </a:xfrm>
          </p:grpSpPr>
          <p:sp>
            <p:nvSpPr>
              <p:cNvPr id="69751" name="Rectangle 13"/>
              <p:cNvSpPr>
                <a:spLocks noChangeArrowheads="1"/>
              </p:cNvSpPr>
              <p:nvPr/>
            </p:nvSpPr>
            <p:spPr bwMode="auto">
              <a:xfrm>
                <a:off x="4176" y="2117"/>
                <a:ext cx="120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752" name="Text Box 14"/>
              <p:cNvSpPr txBox="1">
                <a:spLocks noChangeArrowheads="1"/>
              </p:cNvSpPr>
              <p:nvPr/>
            </p:nvSpPr>
            <p:spPr bwMode="auto">
              <a:xfrm>
                <a:off x="3648" y="2112"/>
                <a:ext cx="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R1</a:t>
                </a:r>
              </a:p>
            </p:txBody>
          </p:sp>
        </p:grpSp>
      </p:grpSp>
      <p:grpSp>
        <p:nvGrpSpPr>
          <p:cNvPr id="69641" name="Group 15"/>
          <p:cNvGrpSpPr>
            <a:grpSpLocks/>
          </p:cNvGrpSpPr>
          <p:nvPr/>
        </p:nvGrpSpPr>
        <p:grpSpPr bwMode="auto">
          <a:xfrm>
            <a:off x="6677025" y="990600"/>
            <a:ext cx="2314575" cy="396875"/>
            <a:chOff x="4206" y="624"/>
            <a:chExt cx="1458" cy="250"/>
          </a:xfrm>
        </p:grpSpPr>
        <p:sp>
          <p:nvSpPr>
            <p:cNvPr id="69747" name="Rectangle 16"/>
            <p:cNvSpPr>
              <a:spLocks noChangeArrowheads="1"/>
            </p:cNvSpPr>
            <p:nvPr/>
          </p:nvSpPr>
          <p:spPr bwMode="auto">
            <a:xfrm>
              <a:off x="4800" y="629"/>
              <a:ext cx="864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748" name="Text Box 17"/>
            <p:cNvSpPr txBox="1">
              <a:spLocks noChangeArrowheads="1"/>
            </p:cNvSpPr>
            <p:nvPr/>
          </p:nvSpPr>
          <p:spPr bwMode="auto">
            <a:xfrm>
              <a:off x="4206" y="624"/>
              <a:ext cx="3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PC</a:t>
              </a:r>
            </a:p>
          </p:txBody>
        </p:sp>
      </p:grpSp>
      <p:grpSp>
        <p:nvGrpSpPr>
          <p:cNvPr id="69642" name="Group 18"/>
          <p:cNvGrpSpPr>
            <a:grpSpLocks/>
          </p:cNvGrpSpPr>
          <p:nvPr/>
        </p:nvGrpSpPr>
        <p:grpSpPr bwMode="auto">
          <a:xfrm>
            <a:off x="6324600" y="1566863"/>
            <a:ext cx="2667000" cy="396875"/>
            <a:chOff x="3952" y="987"/>
            <a:chExt cx="1680" cy="250"/>
          </a:xfrm>
        </p:grpSpPr>
        <p:sp>
          <p:nvSpPr>
            <p:cNvPr id="69745" name="Rectangle 19"/>
            <p:cNvSpPr>
              <a:spLocks noChangeArrowheads="1"/>
            </p:cNvSpPr>
            <p:nvPr/>
          </p:nvSpPr>
          <p:spPr bwMode="auto">
            <a:xfrm>
              <a:off x="4272" y="992"/>
              <a:ext cx="13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746" name="Text Box 20"/>
            <p:cNvSpPr txBox="1">
              <a:spLocks noChangeArrowheads="1"/>
            </p:cNvSpPr>
            <p:nvPr/>
          </p:nvSpPr>
          <p:spPr bwMode="auto">
            <a:xfrm>
              <a:off x="3952" y="987"/>
              <a:ext cx="33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/>
                <a:t> IR</a:t>
              </a:r>
              <a:endParaRPr lang="it-IT"/>
            </a:p>
          </p:txBody>
        </p:sp>
      </p:grpSp>
      <p:grpSp>
        <p:nvGrpSpPr>
          <p:cNvPr id="69643" name="Group 21"/>
          <p:cNvGrpSpPr>
            <a:grpSpLocks/>
          </p:cNvGrpSpPr>
          <p:nvPr/>
        </p:nvGrpSpPr>
        <p:grpSpPr bwMode="auto">
          <a:xfrm>
            <a:off x="165100" y="304800"/>
            <a:ext cx="2759075" cy="6451600"/>
            <a:chOff x="104" y="192"/>
            <a:chExt cx="1738" cy="4064"/>
          </a:xfrm>
        </p:grpSpPr>
        <p:grpSp>
          <p:nvGrpSpPr>
            <p:cNvPr id="69721" name="Group 22"/>
            <p:cNvGrpSpPr>
              <a:grpSpLocks/>
            </p:cNvGrpSpPr>
            <p:nvPr/>
          </p:nvGrpSpPr>
          <p:grpSpPr bwMode="auto">
            <a:xfrm>
              <a:off x="466" y="192"/>
              <a:ext cx="1376" cy="3888"/>
              <a:chOff x="288" y="192"/>
              <a:chExt cx="1632" cy="3888"/>
            </a:xfrm>
          </p:grpSpPr>
          <p:grpSp>
            <p:nvGrpSpPr>
              <p:cNvPr id="69723" name="Group 23"/>
              <p:cNvGrpSpPr>
                <a:grpSpLocks/>
              </p:cNvGrpSpPr>
              <p:nvPr/>
            </p:nvGrpSpPr>
            <p:grpSpPr bwMode="auto">
              <a:xfrm>
                <a:off x="288" y="288"/>
                <a:ext cx="1632" cy="3696"/>
                <a:chOff x="720" y="384"/>
                <a:chExt cx="1296" cy="3840"/>
              </a:xfrm>
            </p:grpSpPr>
            <p:grpSp>
              <p:nvGrpSpPr>
                <p:cNvPr id="69728" name="Group 24"/>
                <p:cNvGrpSpPr>
                  <a:grpSpLocks/>
                </p:cNvGrpSpPr>
                <p:nvPr/>
              </p:nvGrpSpPr>
              <p:grpSpPr bwMode="auto">
                <a:xfrm>
                  <a:off x="720" y="384"/>
                  <a:ext cx="1296" cy="2880"/>
                  <a:chOff x="720" y="1296"/>
                  <a:chExt cx="1296" cy="2880"/>
                </a:xfrm>
              </p:grpSpPr>
              <p:sp>
                <p:nvSpPr>
                  <p:cNvPr id="69733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2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34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5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3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36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0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37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2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38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39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40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9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41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2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42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4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43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6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44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9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69729" name="Rectangle 37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9730" name="Rectangle 38"/>
                <p:cNvSpPr>
                  <a:spLocks noChangeArrowheads="1"/>
                </p:cNvSpPr>
                <p:nvPr/>
              </p:nvSpPr>
              <p:spPr bwMode="auto">
                <a:xfrm>
                  <a:off x="720" y="350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9731" name="Rectangle 39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9732" name="Rectangle 40"/>
                <p:cNvSpPr>
                  <a:spLocks noChangeArrowheads="1"/>
                </p:cNvSpPr>
                <p:nvPr/>
              </p:nvSpPr>
              <p:spPr bwMode="auto">
                <a:xfrm>
                  <a:off x="720" y="398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69724" name="Line 41"/>
              <p:cNvSpPr>
                <a:spLocks noChangeShapeType="1"/>
              </p:cNvSpPr>
              <p:nvPr/>
            </p:nvSpPr>
            <p:spPr bwMode="auto">
              <a:xfrm>
                <a:off x="288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725" name="Line 42"/>
              <p:cNvSpPr>
                <a:spLocks noChangeShapeType="1"/>
              </p:cNvSpPr>
              <p:nvPr/>
            </p:nvSpPr>
            <p:spPr bwMode="auto">
              <a:xfrm flipV="1">
                <a:off x="288" y="1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726" name="Line 43"/>
              <p:cNvSpPr>
                <a:spLocks noChangeShapeType="1"/>
              </p:cNvSpPr>
              <p:nvPr/>
            </p:nvSpPr>
            <p:spPr bwMode="auto">
              <a:xfrm flipV="1">
                <a:off x="1920" y="1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727" name="Line 44"/>
              <p:cNvSpPr>
                <a:spLocks noChangeShapeType="1"/>
              </p:cNvSpPr>
              <p:nvPr/>
            </p:nvSpPr>
            <p:spPr bwMode="auto">
              <a:xfrm>
                <a:off x="1920" y="39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9722" name="Text Box 45"/>
            <p:cNvSpPr txBox="1">
              <a:spLocks noChangeArrowheads="1"/>
            </p:cNvSpPr>
            <p:nvPr/>
          </p:nvSpPr>
          <p:spPr bwMode="auto">
            <a:xfrm>
              <a:off x="104" y="280"/>
              <a:ext cx="404" cy="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105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106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107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108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109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113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/>
            </a:p>
          </p:txBody>
        </p:sp>
      </p:grpSp>
      <p:grpSp>
        <p:nvGrpSpPr>
          <p:cNvPr id="69644" name="Group 46"/>
          <p:cNvGrpSpPr>
            <a:grpSpLocks/>
          </p:cNvGrpSpPr>
          <p:nvPr/>
        </p:nvGrpSpPr>
        <p:grpSpPr bwMode="auto">
          <a:xfrm>
            <a:off x="3279775" y="304800"/>
            <a:ext cx="2794000" cy="6172200"/>
            <a:chOff x="2066" y="192"/>
            <a:chExt cx="1760" cy="3888"/>
          </a:xfrm>
        </p:grpSpPr>
        <p:grpSp>
          <p:nvGrpSpPr>
            <p:cNvPr id="69697" name="Group 47"/>
            <p:cNvGrpSpPr>
              <a:grpSpLocks/>
            </p:cNvGrpSpPr>
            <p:nvPr/>
          </p:nvGrpSpPr>
          <p:grpSpPr bwMode="auto">
            <a:xfrm>
              <a:off x="2450" y="192"/>
              <a:ext cx="1376" cy="3888"/>
              <a:chOff x="288" y="192"/>
              <a:chExt cx="1632" cy="3888"/>
            </a:xfrm>
          </p:grpSpPr>
          <p:grpSp>
            <p:nvGrpSpPr>
              <p:cNvPr id="69699" name="Group 48"/>
              <p:cNvGrpSpPr>
                <a:grpSpLocks/>
              </p:cNvGrpSpPr>
              <p:nvPr/>
            </p:nvGrpSpPr>
            <p:grpSpPr bwMode="auto">
              <a:xfrm>
                <a:off x="288" y="288"/>
                <a:ext cx="1632" cy="3696"/>
                <a:chOff x="720" y="384"/>
                <a:chExt cx="1296" cy="3840"/>
              </a:xfrm>
            </p:grpSpPr>
            <p:grpSp>
              <p:nvGrpSpPr>
                <p:cNvPr id="69704" name="Group 49"/>
                <p:cNvGrpSpPr>
                  <a:grpSpLocks/>
                </p:cNvGrpSpPr>
                <p:nvPr/>
              </p:nvGrpSpPr>
              <p:grpSpPr bwMode="auto">
                <a:xfrm>
                  <a:off x="720" y="384"/>
                  <a:ext cx="1296" cy="2880"/>
                  <a:chOff x="720" y="1296"/>
                  <a:chExt cx="1296" cy="2880"/>
                </a:xfrm>
              </p:grpSpPr>
              <p:sp>
                <p:nvSpPr>
                  <p:cNvPr id="69709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2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0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5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1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17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2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0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3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2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4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4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5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7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6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297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7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21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8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45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19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69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69720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720" y="3936"/>
                    <a:ext cx="1296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69705" name="Rectangle 62"/>
                <p:cNvSpPr>
                  <a:spLocks noChangeArrowheads="1"/>
                </p:cNvSpPr>
                <p:nvPr/>
              </p:nvSpPr>
              <p:spPr bwMode="auto">
                <a:xfrm>
                  <a:off x="720" y="326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9706" name="Rectangle 63"/>
                <p:cNvSpPr>
                  <a:spLocks noChangeArrowheads="1"/>
                </p:cNvSpPr>
                <p:nvPr/>
              </p:nvSpPr>
              <p:spPr bwMode="auto">
                <a:xfrm>
                  <a:off x="720" y="350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9707" name="Rectangle 64"/>
                <p:cNvSpPr>
                  <a:spLocks noChangeArrowheads="1"/>
                </p:cNvSpPr>
                <p:nvPr/>
              </p:nvSpPr>
              <p:spPr bwMode="auto">
                <a:xfrm>
                  <a:off x="720" y="374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9708" name="Rectangle 65"/>
                <p:cNvSpPr>
                  <a:spLocks noChangeArrowheads="1"/>
                </p:cNvSpPr>
                <p:nvPr/>
              </p:nvSpPr>
              <p:spPr bwMode="auto">
                <a:xfrm>
                  <a:off x="720" y="3984"/>
                  <a:ext cx="1296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69700" name="Line 66"/>
              <p:cNvSpPr>
                <a:spLocks noChangeShapeType="1"/>
              </p:cNvSpPr>
              <p:nvPr/>
            </p:nvSpPr>
            <p:spPr bwMode="auto">
              <a:xfrm>
                <a:off x="288" y="398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701" name="Line 67"/>
              <p:cNvSpPr>
                <a:spLocks noChangeShapeType="1"/>
              </p:cNvSpPr>
              <p:nvPr/>
            </p:nvSpPr>
            <p:spPr bwMode="auto">
              <a:xfrm flipV="1">
                <a:off x="288" y="1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702" name="Line 68"/>
              <p:cNvSpPr>
                <a:spLocks noChangeShapeType="1"/>
              </p:cNvSpPr>
              <p:nvPr/>
            </p:nvSpPr>
            <p:spPr bwMode="auto">
              <a:xfrm flipV="1">
                <a:off x="1920" y="19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703" name="Line 69"/>
              <p:cNvSpPr>
                <a:spLocks noChangeShapeType="1"/>
              </p:cNvSpPr>
              <p:nvPr/>
            </p:nvSpPr>
            <p:spPr bwMode="auto">
              <a:xfrm>
                <a:off x="1920" y="393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9698" name="Text Box 70"/>
            <p:cNvSpPr txBox="1">
              <a:spLocks noChangeArrowheads="1"/>
            </p:cNvSpPr>
            <p:nvPr/>
          </p:nvSpPr>
          <p:spPr bwMode="auto">
            <a:xfrm>
              <a:off x="2066" y="748"/>
              <a:ext cx="404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200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201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202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203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205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206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207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it-IT" sz="2000" b="1">
                  <a:latin typeface="Courier New" pitchFamily="49" charset="0"/>
                </a:rPr>
                <a:t> …</a:t>
              </a:r>
            </a:p>
            <a:p>
              <a:pPr eaLnBrk="0" hangingPunct="0">
                <a:spcBef>
                  <a:spcPct val="20000"/>
                </a:spcBef>
              </a:pPr>
              <a:endParaRPr lang="it-IT" sz="2000" b="1">
                <a:latin typeface="Courier New" pitchFamily="49" charset="0"/>
              </a:endParaRPr>
            </a:p>
          </p:txBody>
        </p:sp>
      </p:grpSp>
      <p:grpSp>
        <p:nvGrpSpPr>
          <p:cNvPr id="69659" name="Group 85"/>
          <p:cNvGrpSpPr>
            <a:grpSpLocks/>
          </p:cNvGrpSpPr>
          <p:nvPr/>
        </p:nvGrpSpPr>
        <p:grpSpPr bwMode="auto">
          <a:xfrm>
            <a:off x="6064250" y="2667000"/>
            <a:ext cx="641350" cy="685800"/>
            <a:chOff x="3820" y="1680"/>
            <a:chExt cx="404" cy="432"/>
          </a:xfrm>
        </p:grpSpPr>
        <p:sp>
          <p:nvSpPr>
            <p:cNvPr id="69695" name="AutoShape 86"/>
            <p:cNvSpPr>
              <a:spLocks/>
            </p:cNvSpPr>
            <p:nvPr/>
          </p:nvSpPr>
          <p:spPr bwMode="auto">
            <a:xfrm>
              <a:off x="3888" y="1680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96" name="Text Box 87"/>
            <p:cNvSpPr txBox="1">
              <a:spLocks noChangeArrowheads="1"/>
            </p:cNvSpPr>
            <p:nvPr/>
          </p:nvSpPr>
          <p:spPr bwMode="auto">
            <a:xfrm>
              <a:off x="3820" y="1776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>
                  <a:latin typeface="Courier New" pitchFamily="49" charset="0"/>
                </a:rPr>
                <a:t> A </a:t>
              </a:r>
              <a:endParaRPr lang="it-IT"/>
            </a:p>
          </p:txBody>
        </p:sp>
      </p:grpSp>
      <p:grpSp>
        <p:nvGrpSpPr>
          <p:cNvPr id="69660" name="Group 88"/>
          <p:cNvGrpSpPr>
            <a:grpSpLocks/>
          </p:cNvGrpSpPr>
          <p:nvPr/>
        </p:nvGrpSpPr>
        <p:grpSpPr bwMode="auto">
          <a:xfrm>
            <a:off x="6064250" y="3429000"/>
            <a:ext cx="641350" cy="685800"/>
            <a:chOff x="3820" y="1680"/>
            <a:chExt cx="404" cy="432"/>
          </a:xfrm>
        </p:grpSpPr>
        <p:sp>
          <p:nvSpPr>
            <p:cNvPr id="69693" name="AutoShape 89"/>
            <p:cNvSpPr>
              <a:spLocks/>
            </p:cNvSpPr>
            <p:nvPr/>
          </p:nvSpPr>
          <p:spPr bwMode="auto">
            <a:xfrm>
              <a:off x="3888" y="1680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94" name="Text Box 90"/>
            <p:cNvSpPr txBox="1">
              <a:spLocks noChangeArrowheads="1"/>
            </p:cNvSpPr>
            <p:nvPr/>
          </p:nvSpPr>
          <p:spPr bwMode="auto">
            <a:xfrm>
              <a:off x="3820" y="1776"/>
              <a:ext cx="4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>
                  <a:latin typeface="Courier New" pitchFamily="49" charset="0"/>
                </a:rPr>
                <a:t> B </a:t>
              </a:r>
              <a:endParaRPr lang="it-IT"/>
            </a:p>
          </p:txBody>
        </p:sp>
      </p:grpSp>
      <p:grpSp>
        <p:nvGrpSpPr>
          <p:cNvPr id="69661" name="Group 91"/>
          <p:cNvGrpSpPr>
            <a:grpSpLocks/>
          </p:cNvGrpSpPr>
          <p:nvPr/>
        </p:nvGrpSpPr>
        <p:grpSpPr bwMode="auto">
          <a:xfrm>
            <a:off x="6064250" y="4165600"/>
            <a:ext cx="946150" cy="685800"/>
            <a:chOff x="3820" y="1680"/>
            <a:chExt cx="596" cy="432"/>
          </a:xfrm>
        </p:grpSpPr>
        <p:sp>
          <p:nvSpPr>
            <p:cNvPr id="69691" name="AutoShape 92"/>
            <p:cNvSpPr>
              <a:spLocks/>
            </p:cNvSpPr>
            <p:nvPr/>
          </p:nvSpPr>
          <p:spPr bwMode="auto">
            <a:xfrm>
              <a:off x="3888" y="1680"/>
              <a:ext cx="48" cy="432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92" name="Text Box 93"/>
            <p:cNvSpPr txBox="1">
              <a:spLocks noChangeArrowheads="1"/>
            </p:cNvSpPr>
            <p:nvPr/>
          </p:nvSpPr>
          <p:spPr bwMode="auto">
            <a:xfrm>
              <a:off x="3820" y="1776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>
                  <a:latin typeface="Courier New" pitchFamily="49" charset="0"/>
                </a:rPr>
                <a:t> MAX </a:t>
              </a:r>
              <a:endParaRPr lang="it-IT"/>
            </a:p>
          </p:txBody>
        </p:sp>
      </p:grpSp>
      <p:grpSp>
        <p:nvGrpSpPr>
          <p:cNvPr id="69662" name="Group 94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69689" name="Text Box 95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69690" name="Text Box 96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161889" name="Text Box 97"/>
          <p:cNvSpPr txBox="1">
            <a:spLocks noChangeArrowheads="1"/>
          </p:cNvSpPr>
          <p:nvPr/>
        </p:nvSpPr>
        <p:spPr bwMode="auto">
          <a:xfrm>
            <a:off x="7969250" y="990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100</a:t>
            </a:r>
            <a:endParaRPr lang="it-IT">
              <a:latin typeface="Courier New" pitchFamily="49" charset="0"/>
            </a:endParaRPr>
          </a:p>
        </p:txBody>
      </p:sp>
      <p:sp>
        <p:nvSpPr>
          <p:cNvPr id="69664" name="Text Box 98"/>
          <p:cNvSpPr txBox="1">
            <a:spLocks noChangeArrowheads="1"/>
          </p:cNvSpPr>
          <p:nvPr/>
        </p:nvSpPr>
        <p:spPr bwMode="auto">
          <a:xfrm>
            <a:off x="6480175" y="152400"/>
            <a:ext cx="1782860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Carica </a:t>
            </a:r>
            <a:r>
              <a:rPr lang="it-IT" b="1" i="1" dirty="0"/>
              <a:t>(100)</a:t>
            </a:r>
            <a:endParaRPr lang="it-IT" dirty="0"/>
          </a:p>
        </p:txBody>
      </p:sp>
      <p:grpSp>
        <p:nvGrpSpPr>
          <p:cNvPr id="69667" name="Group 101"/>
          <p:cNvGrpSpPr>
            <a:grpSpLocks/>
          </p:cNvGrpSpPr>
          <p:nvPr/>
        </p:nvGrpSpPr>
        <p:grpSpPr bwMode="auto">
          <a:xfrm>
            <a:off x="7969250" y="1447800"/>
            <a:ext cx="936625" cy="3683000"/>
            <a:chOff x="5020" y="912"/>
            <a:chExt cx="590" cy="2320"/>
          </a:xfrm>
        </p:grpSpPr>
        <p:grpSp>
          <p:nvGrpSpPr>
            <p:cNvPr id="69685" name="Group 102"/>
            <p:cNvGrpSpPr>
              <a:grpSpLocks/>
            </p:cNvGrpSpPr>
            <p:nvPr/>
          </p:nvGrpSpPr>
          <p:grpSpPr bwMode="auto">
            <a:xfrm>
              <a:off x="5020" y="912"/>
              <a:ext cx="404" cy="2320"/>
              <a:chOff x="5020" y="912"/>
              <a:chExt cx="404" cy="2320"/>
            </a:xfrm>
          </p:grpSpPr>
          <p:sp>
            <p:nvSpPr>
              <p:cNvPr id="69687" name="Text Box 103"/>
              <p:cNvSpPr txBox="1">
                <a:spLocks noChangeArrowheads="1"/>
              </p:cNvSpPr>
              <p:nvPr/>
            </p:nvSpPr>
            <p:spPr bwMode="auto">
              <a:xfrm>
                <a:off x="5020" y="2982"/>
                <a:ext cx="40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>
                    <a:latin typeface="Courier New" pitchFamily="49" charset="0"/>
                  </a:rPr>
                  <a:t>100</a:t>
                </a:r>
                <a:endParaRPr lang="it-IT">
                  <a:latin typeface="Courier New" pitchFamily="49" charset="0"/>
                </a:endParaRPr>
              </a:p>
            </p:txBody>
          </p:sp>
          <p:sp>
            <p:nvSpPr>
              <p:cNvPr id="69688" name="Line 104"/>
              <p:cNvSpPr>
                <a:spLocks noChangeShapeType="1"/>
              </p:cNvSpPr>
              <p:nvPr/>
            </p:nvSpPr>
            <p:spPr bwMode="auto">
              <a:xfrm>
                <a:off x="5232" y="912"/>
                <a:ext cx="0" cy="20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9686" name="Text Box 105"/>
            <p:cNvSpPr txBox="1">
              <a:spLocks noChangeArrowheads="1"/>
            </p:cNvSpPr>
            <p:nvPr/>
          </p:nvSpPr>
          <p:spPr bwMode="auto">
            <a:xfrm>
              <a:off x="5270" y="1370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(1)</a:t>
              </a:r>
            </a:p>
          </p:txBody>
        </p:sp>
      </p:grpSp>
      <p:grpSp>
        <p:nvGrpSpPr>
          <p:cNvPr id="69668" name="Group 106"/>
          <p:cNvGrpSpPr>
            <a:grpSpLocks/>
          </p:cNvGrpSpPr>
          <p:nvPr/>
        </p:nvGrpSpPr>
        <p:grpSpPr bwMode="auto">
          <a:xfrm>
            <a:off x="2971800" y="1219200"/>
            <a:ext cx="3962400" cy="4648200"/>
            <a:chOff x="1872" y="768"/>
            <a:chExt cx="2496" cy="2928"/>
          </a:xfrm>
        </p:grpSpPr>
        <p:grpSp>
          <p:nvGrpSpPr>
            <p:cNvPr id="69681" name="Group 107"/>
            <p:cNvGrpSpPr>
              <a:grpSpLocks/>
            </p:cNvGrpSpPr>
            <p:nvPr/>
          </p:nvGrpSpPr>
          <p:grpSpPr bwMode="auto">
            <a:xfrm>
              <a:off x="1872" y="768"/>
              <a:ext cx="2496" cy="2640"/>
              <a:chOff x="1872" y="768"/>
              <a:chExt cx="2496" cy="2640"/>
            </a:xfrm>
          </p:grpSpPr>
          <p:sp>
            <p:nvSpPr>
              <p:cNvPr id="69683" name="Arc 108"/>
              <p:cNvSpPr>
                <a:spLocks/>
              </p:cNvSpPr>
              <p:nvPr/>
            </p:nvSpPr>
            <p:spPr bwMode="auto">
              <a:xfrm>
                <a:off x="1872" y="768"/>
                <a:ext cx="912" cy="19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684" name="Arc 109"/>
              <p:cNvSpPr>
                <a:spLocks/>
              </p:cNvSpPr>
              <p:nvPr/>
            </p:nvSpPr>
            <p:spPr bwMode="auto">
              <a:xfrm flipH="1" flipV="1">
                <a:off x="2784" y="2688"/>
                <a:ext cx="1584" cy="7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stealth" w="med" len="med"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9682" name="Text Box 110"/>
            <p:cNvSpPr txBox="1">
              <a:spLocks noChangeArrowheads="1"/>
            </p:cNvSpPr>
            <p:nvPr/>
          </p:nvSpPr>
          <p:spPr bwMode="auto">
            <a:xfrm>
              <a:off x="3936" y="3408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(2)</a:t>
              </a:r>
            </a:p>
          </p:txBody>
        </p:sp>
      </p:grpSp>
      <p:grpSp>
        <p:nvGrpSpPr>
          <p:cNvPr id="69669" name="Group 111"/>
          <p:cNvGrpSpPr>
            <a:grpSpLocks/>
          </p:cNvGrpSpPr>
          <p:nvPr/>
        </p:nvGrpSpPr>
        <p:grpSpPr bwMode="auto">
          <a:xfrm>
            <a:off x="7543800" y="1905000"/>
            <a:ext cx="539750" cy="3352800"/>
            <a:chOff x="4752" y="1200"/>
            <a:chExt cx="340" cy="2112"/>
          </a:xfrm>
        </p:grpSpPr>
        <p:sp>
          <p:nvSpPr>
            <p:cNvPr id="69679" name="Line 112"/>
            <p:cNvSpPr>
              <a:spLocks noChangeShapeType="1"/>
            </p:cNvSpPr>
            <p:nvPr/>
          </p:nvSpPr>
          <p:spPr bwMode="auto">
            <a:xfrm flipV="1">
              <a:off x="5040" y="1200"/>
              <a:ext cx="0" cy="2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80" name="Text Box 113"/>
            <p:cNvSpPr txBox="1">
              <a:spLocks noChangeArrowheads="1"/>
            </p:cNvSpPr>
            <p:nvPr/>
          </p:nvSpPr>
          <p:spPr bwMode="auto">
            <a:xfrm>
              <a:off x="4752" y="1440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(3)</a:t>
              </a:r>
            </a:p>
          </p:txBody>
        </p:sp>
      </p:grpSp>
      <p:grpSp>
        <p:nvGrpSpPr>
          <p:cNvPr id="24" name="Group 114"/>
          <p:cNvGrpSpPr>
            <a:grpSpLocks/>
          </p:cNvGrpSpPr>
          <p:nvPr/>
        </p:nvGrpSpPr>
        <p:grpSpPr bwMode="auto">
          <a:xfrm>
            <a:off x="7864475" y="644525"/>
            <a:ext cx="914400" cy="777875"/>
            <a:chOff x="4944" y="384"/>
            <a:chExt cx="576" cy="490"/>
          </a:xfrm>
        </p:grpSpPr>
        <p:grpSp>
          <p:nvGrpSpPr>
            <p:cNvPr id="69672" name="Group 115"/>
            <p:cNvGrpSpPr>
              <a:grpSpLocks/>
            </p:cNvGrpSpPr>
            <p:nvPr/>
          </p:nvGrpSpPr>
          <p:grpSpPr bwMode="auto">
            <a:xfrm>
              <a:off x="4944" y="384"/>
              <a:ext cx="576" cy="288"/>
              <a:chOff x="4800" y="288"/>
              <a:chExt cx="576" cy="288"/>
            </a:xfrm>
          </p:grpSpPr>
          <p:grpSp>
            <p:nvGrpSpPr>
              <p:cNvPr id="69674" name="Group 116"/>
              <p:cNvGrpSpPr>
                <a:grpSpLocks/>
              </p:cNvGrpSpPr>
              <p:nvPr/>
            </p:nvGrpSpPr>
            <p:grpSpPr bwMode="auto">
              <a:xfrm>
                <a:off x="4800" y="288"/>
                <a:ext cx="336" cy="288"/>
                <a:chOff x="4944" y="240"/>
                <a:chExt cx="192" cy="288"/>
              </a:xfrm>
            </p:grpSpPr>
            <p:sp>
              <p:nvSpPr>
                <p:cNvPr id="69677" name="Arc 117"/>
                <p:cNvSpPr>
                  <a:spLocks/>
                </p:cNvSpPr>
                <p:nvPr/>
              </p:nvSpPr>
              <p:spPr bwMode="auto">
                <a:xfrm flipH="1" flipV="1">
                  <a:off x="4944" y="384"/>
                  <a:ext cx="192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9678" name="Arc 118"/>
                <p:cNvSpPr>
                  <a:spLocks/>
                </p:cNvSpPr>
                <p:nvPr/>
              </p:nvSpPr>
              <p:spPr bwMode="auto">
                <a:xfrm flipH="1">
                  <a:off x="4944" y="240"/>
                  <a:ext cx="192" cy="14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</p:grpSp>
          <p:sp>
            <p:nvSpPr>
              <p:cNvPr id="69675" name="Arc 119"/>
              <p:cNvSpPr>
                <a:spLocks/>
              </p:cNvSpPr>
              <p:nvPr/>
            </p:nvSpPr>
            <p:spPr bwMode="auto">
              <a:xfrm flipV="1">
                <a:off x="5120" y="440"/>
                <a:ext cx="256" cy="1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9676" name="Arc 120"/>
              <p:cNvSpPr>
                <a:spLocks/>
              </p:cNvSpPr>
              <p:nvPr/>
            </p:nvSpPr>
            <p:spPr bwMode="auto">
              <a:xfrm>
                <a:off x="5120" y="288"/>
                <a:ext cx="256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9673" name="Text Box 121"/>
            <p:cNvSpPr txBox="1">
              <a:spLocks noChangeArrowheads="1"/>
            </p:cNvSpPr>
            <p:nvPr/>
          </p:nvSpPr>
          <p:spPr bwMode="auto">
            <a:xfrm>
              <a:off x="5020" y="624"/>
              <a:ext cx="404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 b="1">
                  <a:latin typeface="Courier New" pitchFamily="49" charset="0"/>
                </a:rPr>
                <a:t>102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69671" name="Text Box 122"/>
          <p:cNvSpPr txBox="1">
            <a:spLocks noChangeArrowheads="1"/>
          </p:cNvSpPr>
          <p:nvPr/>
        </p:nvSpPr>
        <p:spPr bwMode="auto">
          <a:xfrm>
            <a:off x="8375650" y="3048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/>
              <a:t>(4)</a:t>
            </a:r>
          </a:p>
        </p:txBody>
      </p:sp>
      <p:sp>
        <p:nvSpPr>
          <p:cNvPr id="123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4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5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6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7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8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9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30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31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132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33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34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35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36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37" name="Text Box 99"/>
          <p:cNvSpPr txBox="1">
            <a:spLocks noChangeArrowheads="1"/>
          </p:cNvSpPr>
          <p:nvPr/>
        </p:nvSpPr>
        <p:spPr bwMode="auto">
          <a:xfrm>
            <a:off x="7531100" y="5245100"/>
            <a:ext cx="1473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400" b="1" dirty="0" smtClean="0">
                <a:latin typeface="Courier New" pitchFamily="49" charset="0"/>
              </a:rPr>
              <a:t>SPOSTA </a:t>
            </a:r>
            <a:r>
              <a:rPr lang="it-IT" sz="1400" b="1" dirty="0">
                <a:latin typeface="Courier New" pitchFamily="49" charset="0"/>
              </a:rPr>
              <a:t>… 200</a:t>
            </a:r>
            <a:endParaRPr lang="it-IT" sz="1600" dirty="0">
              <a:latin typeface="Courier New" pitchFamily="49" charset="0"/>
            </a:endParaRPr>
          </a:p>
        </p:txBody>
      </p:sp>
      <p:sp>
        <p:nvSpPr>
          <p:cNvPr id="138" name="Text Box 100"/>
          <p:cNvSpPr txBox="1">
            <a:spLocks noChangeArrowheads="1"/>
          </p:cNvSpPr>
          <p:nvPr/>
        </p:nvSpPr>
        <p:spPr bwMode="auto">
          <a:xfrm>
            <a:off x="6786578" y="1600200"/>
            <a:ext cx="2252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 dirty="0" smtClean="0">
                <a:latin typeface="Courier New" pitchFamily="49" charset="0"/>
              </a:rPr>
              <a:t>SPOSTA R1 </a:t>
            </a:r>
            <a:r>
              <a:rPr lang="it-IT" sz="1800" b="1" dirty="0">
                <a:latin typeface="Courier New" pitchFamily="49" charset="0"/>
              </a:rPr>
              <a:t>- 200</a:t>
            </a:r>
            <a:endParaRPr lang="it-IT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89" grpId="0" autoUpdateAnimBg="0"/>
      <p:bldP spid="137" grpId="0" autoUpdateAnimBg="0"/>
      <p:bldP spid="13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Memoria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i="1" smtClean="0"/>
              <a:t>Domande fondamentali</a:t>
            </a:r>
          </a:p>
          <a:p>
            <a:pPr eaLnBrk="1" hangingPunct="1"/>
            <a:r>
              <a:rPr lang="it-IT" smtClean="0"/>
              <a:t>Cos’è una </a:t>
            </a:r>
            <a:r>
              <a:rPr lang="it-IT" b="1" i="1" smtClean="0"/>
              <a:t>memoria</a:t>
            </a:r>
            <a:r>
              <a:rPr lang="it-IT" smtClean="0"/>
              <a:t>?</a:t>
            </a:r>
          </a:p>
          <a:p>
            <a:pPr eaLnBrk="1" hangingPunct="1"/>
            <a:r>
              <a:rPr lang="it-IT" smtClean="0"/>
              <a:t>Quando una memoria è utilizzabile?</a:t>
            </a:r>
          </a:p>
          <a:p>
            <a:pPr eaLnBrk="1" hangingPunct="1">
              <a:buFontTx/>
              <a:buNone/>
            </a:pPr>
            <a:r>
              <a:rPr lang="it-IT" smtClean="0"/>
              <a:t>Al solito, osserviamo il mondo!!!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114300" y="76200"/>
            <a:ext cx="8915400" cy="6680200"/>
            <a:chOff x="72" y="48"/>
            <a:chExt cx="5616" cy="4208"/>
          </a:xfrm>
        </p:grpSpPr>
        <p:grpSp>
          <p:nvGrpSpPr>
            <p:cNvPr id="70681" name="Group 4"/>
            <p:cNvGrpSpPr>
              <a:grpSpLocks/>
            </p:cNvGrpSpPr>
            <p:nvPr/>
          </p:nvGrpSpPr>
          <p:grpSpPr bwMode="auto">
            <a:xfrm>
              <a:off x="72" y="48"/>
              <a:ext cx="5616" cy="4208"/>
              <a:chOff x="72" y="48"/>
              <a:chExt cx="5616" cy="4208"/>
            </a:xfrm>
          </p:grpSpPr>
          <p:sp>
            <p:nvSpPr>
              <p:cNvPr id="70696" name="Rectangle 5"/>
              <p:cNvSpPr>
                <a:spLocks noChangeArrowheads="1"/>
              </p:cNvSpPr>
              <p:nvPr/>
            </p:nvSpPr>
            <p:spPr bwMode="auto">
              <a:xfrm>
                <a:off x="72" y="48"/>
                <a:ext cx="5616" cy="41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000" b="1"/>
              </a:p>
            </p:txBody>
          </p:sp>
          <p:sp>
            <p:nvSpPr>
              <p:cNvPr id="70697" name="Text Box 6"/>
              <p:cNvSpPr txBox="1">
                <a:spLocks noChangeArrowheads="1"/>
              </p:cNvSpPr>
              <p:nvPr/>
            </p:nvSpPr>
            <p:spPr bwMode="auto">
              <a:xfrm>
                <a:off x="4344" y="2976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MAR</a:t>
                </a:r>
                <a:endParaRPr lang="it-IT"/>
              </a:p>
            </p:txBody>
          </p:sp>
          <p:sp>
            <p:nvSpPr>
              <p:cNvPr id="70698" name="Text Box 7"/>
              <p:cNvSpPr txBox="1">
                <a:spLocks noChangeArrowheads="1"/>
              </p:cNvSpPr>
              <p:nvPr/>
            </p:nvSpPr>
            <p:spPr bwMode="auto">
              <a:xfrm>
                <a:off x="4338" y="3287"/>
                <a:ext cx="4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MBR</a:t>
                </a:r>
              </a:p>
            </p:txBody>
          </p:sp>
          <p:grpSp>
            <p:nvGrpSpPr>
              <p:cNvPr id="70699" name="Group 8"/>
              <p:cNvGrpSpPr>
                <a:grpSpLocks/>
              </p:cNvGrpSpPr>
              <p:nvPr/>
            </p:nvGrpSpPr>
            <p:grpSpPr bwMode="auto">
              <a:xfrm>
                <a:off x="4368" y="1824"/>
                <a:ext cx="1296" cy="538"/>
                <a:chOff x="3648" y="1824"/>
                <a:chExt cx="1728" cy="538"/>
              </a:xfrm>
            </p:grpSpPr>
            <p:grpSp>
              <p:nvGrpSpPr>
                <p:cNvPr id="70765" name="Group 9"/>
                <p:cNvGrpSpPr>
                  <a:grpSpLocks/>
                </p:cNvGrpSpPr>
                <p:nvPr/>
              </p:nvGrpSpPr>
              <p:grpSpPr bwMode="auto">
                <a:xfrm>
                  <a:off x="3648" y="2112"/>
                  <a:ext cx="1728" cy="250"/>
                  <a:chOff x="3648" y="2112"/>
                  <a:chExt cx="1728" cy="250"/>
                </a:xfrm>
              </p:grpSpPr>
              <p:sp>
                <p:nvSpPr>
                  <p:cNvPr id="7076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077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R2</a:t>
                    </a:r>
                  </a:p>
                </p:txBody>
              </p:sp>
            </p:grpSp>
            <p:grpSp>
              <p:nvGrpSpPr>
                <p:cNvPr id="70766" name="Group 12"/>
                <p:cNvGrpSpPr>
                  <a:grpSpLocks/>
                </p:cNvGrpSpPr>
                <p:nvPr/>
              </p:nvGrpSpPr>
              <p:grpSpPr bwMode="auto">
                <a:xfrm>
                  <a:off x="3648" y="1824"/>
                  <a:ext cx="1728" cy="250"/>
                  <a:chOff x="3648" y="2112"/>
                  <a:chExt cx="1728" cy="250"/>
                </a:xfrm>
              </p:grpSpPr>
              <p:sp>
                <p:nvSpPr>
                  <p:cNvPr id="7076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0768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R1</a:t>
                    </a:r>
                  </a:p>
                </p:txBody>
              </p:sp>
            </p:grpSp>
          </p:grpSp>
          <p:grpSp>
            <p:nvGrpSpPr>
              <p:cNvPr id="70700" name="Group 15"/>
              <p:cNvGrpSpPr>
                <a:grpSpLocks/>
              </p:cNvGrpSpPr>
              <p:nvPr/>
            </p:nvGrpSpPr>
            <p:grpSpPr bwMode="auto">
              <a:xfrm>
                <a:off x="4206" y="624"/>
                <a:ext cx="1458" cy="250"/>
                <a:chOff x="4206" y="624"/>
                <a:chExt cx="1458" cy="250"/>
              </a:xfrm>
            </p:grpSpPr>
            <p:sp>
              <p:nvSpPr>
                <p:cNvPr id="70763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0" y="629"/>
                  <a:ext cx="864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076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06" y="624"/>
                  <a:ext cx="3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PC</a:t>
                  </a:r>
                </a:p>
              </p:txBody>
            </p:sp>
          </p:grpSp>
          <p:grpSp>
            <p:nvGrpSpPr>
              <p:cNvPr id="70701" name="Group 18"/>
              <p:cNvGrpSpPr>
                <a:grpSpLocks/>
              </p:cNvGrpSpPr>
              <p:nvPr/>
            </p:nvGrpSpPr>
            <p:grpSpPr bwMode="auto">
              <a:xfrm>
                <a:off x="3984" y="987"/>
                <a:ext cx="1680" cy="250"/>
                <a:chOff x="3952" y="987"/>
                <a:chExt cx="1680" cy="250"/>
              </a:xfrm>
            </p:grpSpPr>
            <p:sp>
              <p:nvSpPr>
                <p:cNvPr id="70761" name="Rectangle 19"/>
                <p:cNvSpPr>
                  <a:spLocks noChangeArrowheads="1"/>
                </p:cNvSpPr>
                <p:nvPr/>
              </p:nvSpPr>
              <p:spPr bwMode="auto">
                <a:xfrm>
                  <a:off x="4272" y="992"/>
                  <a:ext cx="136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076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52" y="987"/>
                  <a:ext cx="3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 IR</a:t>
                  </a:r>
                  <a:endParaRPr lang="it-IT"/>
                </a:p>
              </p:txBody>
            </p:sp>
          </p:grpSp>
          <p:grpSp>
            <p:nvGrpSpPr>
              <p:cNvPr id="70702" name="Group 21"/>
              <p:cNvGrpSpPr>
                <a:grpSpLocks/>
              </p:cNvGrpSpPr>
              <p:nvPr/>
            </p:nvGrpSpPr>
            <p:grpSpPr bwMode="auto">
              <a:xfrm>
                <a:off x="104" y="192"/>
                <a:ext cx="1738" cy="4064"/>
                <a:chOff x="104" y="192"/>
                <a:chExt cx="1738" cy="4064"/>
              </a:xfrm>
            </p:grpSpPr>
            <p:grpSp>
              <p:nvGrpSpPr>
                <p:cNvPr id="70737" name="Group 22"/>
                <p:cNvGrpSpPr>
                  <a:grpSpLocks/>
                </p:cNvGrpSpPr>
                <p:nvPr/>
              </p:nvGrpSpPr>
              <p:grpSpPr bwMode="auto">
                <a:xfrm>
                  <a:off x="466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0739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0744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0749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0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1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2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3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4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5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6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7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8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59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60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0745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0746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0747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0748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0740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0741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0742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0743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0738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4" y="280"/>
                  <a:ext cx="404" cy="3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108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109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/>
                </a:p>
              </p:txBody>
            </p:sp>
          </p:grpSp>
          <p:grpSp>
            <p:nvGrpSpPr>
              <p:cNvPr id="70703" name="Group 46"/>
              <p:cNvGrpSpPr>
                <a:grpSpLocks/>
              </p:cNvGrpSpPr>
              <p:nvPr/>
            </p:nvGrpSpPr>
            <p:grpSpPr bwMode="auto">
              <a:xfrm>
                <a:off x="2066" y="192"/>
                <a:ext cx="1760" cy="3888"/>
                <a:chOff x="2066" y="192"/>
                <a:chExt cx="1760" cy="3888"/>
              </a:xfrm>
            </p:grpSpPr>
            <p:grpSp>
              <p:nvGrpSpPr>
                <p:cNvPr id="70713" name="Group 47"/>
                <p:cNvGrpSpPr>
                  <a:grpSpLocks/>
                </p:cNvGrpSpPr>
                <p:nvPr/>
              </p:nvGrpSpPr>
              <p:grpSpPr bwMode="auto">
                <a:xfrm>
                  <a:off x="2450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0715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0720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0725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26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27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28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29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30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31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32" name="Rectangl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33" name="Rectangl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34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35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0736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0721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0722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0723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0724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0716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0717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0718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0719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0714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066" y="748"/>
                  <a:ext cx="404" cy="3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 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70704" name="Group 71"/>
              <p:cNvGrpSpPr>
                <a:grpSpLocks/>
              </p:cNvGrpSpPr>
              <p:nvPr/>
            </p:nvGrpSpPr>
            <p:grpSpPr bwMode="auto">
              <a:xfrm>
                <a:off x="3820" y="1680"/>
                <a:ext cx="404" cy="432"/>
                <a:chOff x="3820" y="1680"/>
                <a:chExt cx="404" cy="432"/>
              </a:xfrm>
            </p:grpSpPr>
            <p:sp>
              <p:nvSpPr>
                <p:cNvPr id="70711" name="AutoShape 72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0712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A </a:t>
                  </a:r>
                  <a:endParaRPr lang="it-IT"/>
                </a:p>
              </p:txBody>
            </p:sp>
          </p:grpSp>
          <p:grpSp>
            <p:nvGrpSpPr>
              <p:cNvPr id="70705" name="Group 74"/>
              <p:cNvGrpSpPr>
                <a:grpSpLocks/>
              </p:cNvGrpSpPr>
              <p:nvPr/>
            </p:nvGrpSpPr>
            <p:grpSpPr bwMode="auto">
              <a:xfrm>
                <a:off x="3820" y="2160"/>
                <a:ext cx="404" cy="432"/>
                <a:chOff x="3820" y="1680"/>
                <a:chExt cx="404" cy="432"/>
              </a:xfrm>
            </p:grpSpPr>
            <p:sp>
              <p:nvSpPr>
                <p:cNvPr id="70709" name="AutoShape 75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0710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B </a:t>
                  </a:r>
                  <a:endParaRPr lang="it-IT"/>
                </a:p>
              </p:txBody>
            </p:sp>
          </p:grpSp>
          <p:grpSp>
            <p:nvGrpSpPr>
              <p:cNvPr id="70706" name="Group 77"/>
              <p:cNvGrpSpPr>
                <a:grpSpLocks/>
              </p:cNvGrpSpPr>
              <p:nvPr/>
            </p:nvGrpSpPr>
            <p:grpSpPr bwMode="auto">
              <a:xfrm>
                <a:off x="3836" y="2624"/>
                <a:ext cx="596" cy="432"/>
                <a:chOff x="3820" y="1680"/>
                <a:chExt cx="596" cy="432"/>
              </a:xfrm>
            </p:grpSpPr>
            <p:sp>
              <p:nvSpPr>
                <p:cNvPr id="70707" name="AutoShape 78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0708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5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MAX </a:t>
                  </a:r>
                  <a:endParaRPr lang="it-IT"/>
                </a:p>
              </p:txBody>
            </p:sp>
          </p:grpSp>
        </p:grpSp>
        <p:sp>
          <p:nvSpPr>
            <p:cNvPr id="70679" name="Rectangle 94"/>
            <p:cNvSpPr>
              <a:spLocks noChangeArrowheads="1"/>
            </p:cNvSpPr>
            <p:nvPr/>
          </p:nvSpPr>
          <p:spPr bwMode="auto">
            <a:xfrm>
              <a:off x="4773" y="3293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0680" name="Rectangle 95"/>
            <p:cNvSpPr>
              <a:spLocks noChangeArrowheads="1"/>
            </p:cNvSpPr>
            <p:nvPr/>
          </p:nvSpPr>
          <p:spPr bwMode="auto">
            <a:xfrm>
              <a:off x="4773" y="2981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0659" name="Text Box 96"/>
          <p:cNvSpPr txBox="1">
            <a:spLocks noChangeArrowheads="1"/>
          </p:cNvSpPr>
          <p:nvPr/>
        </p:nvSpPr>
        <p:spPr bwMode="auto">
          <a:xfrm>
            <a:off x="6786578" y="1600200"/>
            <a:ext cx="2252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 dirty="0" smtClean="0">
                <a:latin typeface="Courier New" pitchFamily="49" charset="0"/>
              </a:rPr>
              <a:t>SPOSTA R1 </a:t>
            </a:r>
            <a:r>
              <a:rPr lang="it-IT" sz="1800" b="1" dirty="0">
                <a:latin typeface="Courier New" pitchFamily="49" charset="0"/>
              </a:rPr>
              <a:t>- 200</a:t>
            </a:r>
            <a:endParaRPr lang="it-IT" sz="2000" dirty="0">
              <a:latin typeface="Courier New" pitchFamily="49" charset="0"/>
            </a:endParaRPr>
          </a:p>
        </p:txBody>
      </p:sp>
      <p:grpSp>
        <p:nvGrpSpPr>
          <p:cNvPr id="70660" name="Group 97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70676" name="Text Box 98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70677" name="Text Box 99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grpSp>
        <p:nvGrpSpPr>
          <p:cNvPr id="70661" name="Group 100"/>
          <p:cNvGrpSpPr>
            <a:grpSpLocks/>
          </p:cNvGrpSpPr>
          <p:nvPr/>
        </p:nvGrpSpPr>
        <p:grpSpPr bwMode="auto">
          <a:xfrm>
            <a:off x="7969250" y="2006600"/>
            <a:ext cx="936625" cy="3138488"/>
            <a:chOff x="5020" y="1264"/>
            <a:chExt cx="590" cy="1977"/>
          </a:xfrm>
        </p:grpSpPr>
        <p:grpSp>
          <p:nvGrpSpPr>
            <p:cNvPr id="70672" name="Group 101"/>
            <p:cNvGrpSpPr>
              <a:grpSpLocks/>
            </p:cNvGrpSpPr>
            <p:nvPr/>
          </p:nvGrpSpPr>
          <p:grpSpPr bwMode="auto">
            <a:xfrm>
              <a:off x="5020" y="1264"/>
              <a:ext cx="404" cy="1977"/>
              <a:chOff x="5020" y="912"/>
              <a:chExt cx="404" cy="2369"/>
            </a:xfrm>
          </p:grpSpPr>
          <p:sp>
            <p:nvSpPr>
              <p:cNvPr id="70674" name="Text Box 102"/>
              <p:cNvSpPr txBox="1">
                <a:spLocks noChangeArrowheads="1"/>
              </p:cNvSpPr>
              <p:nvPr/>
            </p:nvSpPr>
            <p:spPr bwMode="auto">
              <a:xfrm>
                <a:off x="5020" y="2981"/>
                <a:ext cx="404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>
                    <a:latin typeface="Courier New" pitchFamily="49" charset="0"/>
                  </a:rPr>
                  <a:t>200</a:t>
                </a:r>
                <a:endParaRPr lang="it-IT">
                  <a:latin typeface="Courier New" pitchFamily="49" charset="0"/>
                </a:endParaRPr>
              </a:p>
            </p:txBody>
          </p:sp>
          <p:sp>
            <p:nvSpPr>
              <p:cNvPr id="70675" name="Line 103"/>
              <p:cNvSpPr>
                <a:spLocks noChangeShapeType="1"/>
              </p:cNvSpPr>
              <p:nvPr/>
            </p:nvSpPr>
            <p:spPr bwMode="auto">
              <a:xfrm>
                <a:off x="5232" y="912"/>
                <a:ext cx="0" cy="20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0673" name="Text Box 104"/>
            <p:cNvSpPr txBox="1">
              <a:spLocks noChangeArrowheads="1"/>
            </p:cNvSpPr>
            <p:nvPr/>
          </p:nvSpPr>
          <p:spPr bwMode="auto">
            <a:xfrm>
              <a:off x="5270" y="1370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(1)</a:t>
              </a:r>
            </a:p>
          </p:txBody>
        </p:sp>
      </p:grpSp>
      <p:sp>
        <p:nvSpPr>
          <p:cNvPr id="70662" name="Text Box 105"/>
          <p:cNvSpPr txBox="1">
            <a:spLocks noChangeArrowheads="1"/>
          </p:cNvSpPr>
          <p:nvPr/>
        </p:nvSpPr>
        <p:spPr bwMode="auto">
          <a:xfrm>
            <a:off x="8032750" y="10001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102</a:t>
            </a:r>
          </a:p>
        </p:txBody>
      </p:sp>
      <p:sp>
        <p:nvSpPr>
          <p:cNvPr id="70663" name="Text Box 106"/>
          <p:cNvSpPr txBox="1">
            <a:spLocks noChangeArrowheads="1"/>
          </p:cNvSpPr>
          <p:nvPr/>
        </p:nvSpPr>
        <p:spPr bwMode="auto">
          <a:xfrm>
            <a:off x="8001000" y="52419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905</a:t>
            </a:r>
          </a:p>
        </p:txBody>
      </p:sp>
      <p:grpSp>
        <p:nvGrpSpPr>
          <p:cNvPr id="70664" name="Group 107"/>
          <p:cNvGrpSpPr>
            <a:grpSpLocks/>
          </p:cNvGrpSpPr>
          <p:nvPr/>
        </p:nvGrpSpPr>
        <p:grpSpPr bwMode="auto">
          <a:xfrm>
            <a:off x="6553200" y="3124200"/>
            <a:ext cx="1270000" cy="2133600"/>
            <a:chOff x="4032" y="2064"/>
            <a:chExt cx="901" cy="1248"/>
          </a:xfrm>
        </p:grpSpPr>
        <p:sp>
          <p:nvSpPr>
            <p:cNvPr id="70670" name="Arc 108"/>
            <p:cNvSpPr>
              <a:spLocks/>
            </p:cNvSpPr>
            <p:nvPr/>
          </p:nvSpPr>
          <p:spPr bwMode="auto">
            <a:xfrm>
              <a:off x="4032" y="2064"/>
              <a:ext cx="576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0671" name="Text Box 109"/>
            <p:cNvSpPr txBox="1">
              <a:spLocks noChangeArrowheads="1"/>
            </p:cNvSpPr>
            <p:nvPr/>
          </p:nvSpPr>
          <p:spPr bwMode="auto">
            <a:xfrm>
              <a:off x="4550" y="2522"/>
              <a:ext cx="383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(2)</a:t>
              </a:r>
            </a:p>
          </p:txBody>
        </p:sp>
      </p:grpSp>
      <p:sp>
        <p:nvSpPr>
          <p:cNvPr id="70665" name="Text Box 110"/>
          <p:cNvSpPr txBox="1">
            <a:spLocks noChangeArrowheads="1"/>
          </p:cNvSpPr>
          <p:nvPr/>
        </p:nvSpPr>
        <p:spPr bwMode="auto">
          <a:xfrm>
            <a:off x="7937500" y="2895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905</a:t>
            </a:r>
          </a:p>
        </p:txBody>
      </p:sp>
      <p:grpSp>
        <p:nvGrpSpPr>
          <p:cNvPr id="70666" name="Group 111"/>
          <p:cNvGrpSpPr>
            <a:grpSpLocks/>
          </p:cNvGrpSpPr>
          <p:nvPr/>
        </p:nvGrpSpPr>
        <p:grpSpPr bwMode="auto">
          <a:xfrm>
            <a:off x="8582025" y="3276600"/>
            <a:ext cx="539750" cy="2057400"/>
            <a:chOff x="5462" y="2064"/>
            <a:chExt cx="340" cy="1296"/>
          </a:xfrm>
        </p:grpSpPr>
        <p:sp>
          <p:nvSpPr>
            <p:cNvPr id="70668" name="Line 112"/>
            <p:cNvSpPr>
              <a:spLocks noChangeShapeType="1"/>
            </p:cNvSpPr>
            <p:nvPr/>
          </p:nvSpPr>
          <p:spPr bwMode="auto">
            <a:xfrm flipV="1">
              <a:off x="5472" y="2064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0669" name="Text Box 113"/>
            <p:cNvSpPr txBox="1">
              <a:spLocks noChangeArrowheads="1"/>
            </p:cNvSpPr>
            <p:nvPr/>
          </p:nvSpPr>
          <p:spPr bwMode="auto">
            <a:xfrm>
              <a:off x="5462" y="2474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(3)</a:t>
              </a:r>
            </a:p>
          </p:txBody>
        </p:sp>
      </p:grpSp>
      <p:sp>
        <p:nvSpPr>
          <p:cNvPr id="70667" name="Text Box 114"/>
          <p:cNvSpPr txBox="1">
            <a:spLocks noChangeArrowheads="1"/>
          </p:cNvSpPr>
          <p:nvPr/>
        </p:nvSpPr>
        <p:spPr bwMode="auto">
          <a:xfrm>
            <a:off x="6480175" y="152400"/>
            <a:ext cx="1253869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Esegui I</a:t>
            </a:r>
            <a:endParaRPr lang="it-IT" dirty="0"/>
          </a:p>
        </p:txBody>
      </p:sp>
      <p:sp>
        <p:nvSpPr>
          <p:cNvPr id="115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6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7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8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9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0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1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2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23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124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25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26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27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28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114300" y="76200"/>
            <a:ext cx="8915400" cy="6680200"/>
            <a:chOff x="72" y="48"/>
            <a:chExt cx="5616" cy="4208"/>
          </a:xfrm>
        </p:grpSpPr>
        <p:grpSp>
          <p:nvGrpSpPr>
            <p:cNvPr id="71706" name="Group 4"/>
            <p:cNvGrpSpPr>
              <a:grpSpLocks/>
            </p:cNvGrpSpPr>
            <p:nvPr/>
          </p:nvGrpSpPr>
          <p:grpSpPr bwMode="auto">
            <a:xfrm>
              <a:off x="72" y="48"/>
              <a:ext cx="5616" cy="4208"/>
              <a:chOff x="72" y="48"/>
              <a:chExt cx="5616" cy="4208"/>
            </a:xfrm>
          </p:grpSpPr>
          <p:sp>
            <p:nvSpPr>
              <p:cNvPr id="71721" name="Rectangle 5"/>
              <p:cNvSpPr>
                <a:spLocks noChangeArrowheads="1"/>
              </p:cNvSpPr>
              <p:nvPr/>
            </p:nvSpPr>
            <p:spPr bwMode="auto">
              <a:xfrm>
                <a:off x="72" y="48"/>
                <a:ext cx="5616" cy="41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000" b="1"/>
              </a:p>
            </p:txBody>
          </p:sp>
          <p:sp>
            <p:nvSpPr>
              <p:cNvPr id="71722" name="Text Box 6"/>
              <p:cNvSpPr txBox="1">
                <a:spLocks noChangeArrowheads="1"/>
              </p:cNvSpPr>
              <p:nvPr/>
            </p:nvSpPr>
            <p:spPr bwMode="auto">
              <a:xfrm>
                <a:off x="4344" y="2976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MAR</a:t>
                </a:r>
                <a:endParaRPr lang="it-IT"/>
              </a:p>
            </p:txBody>
          </p:sp>
          <p:sp>
            <p:nvSpPr>
              <p:cNvPr id="71723" name="Text Box 7"/>
              <p:cNvSpPr txBox="1">
                <a:spLocks noChangeArrowheads="1"/>
              </p:cNvSpPr>
              <p:nvPr/>
            </p:nvSpPr>
            <p:spPr bwMode="auto">
              <a:xfrm>
                <a:off x="4338" y="3287"/>
                <a:ext cx="4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MBR</a:t>
                </a:r>
              </a:p>
            </p:txBody>
          </p:sp>
          <p:grpSp>
            <p:nvGrpSpPr>
              <p:cNvPr id="71724" name="Group 8"/>
              <p:cNvGrpSpPr>
                <a:grpSpLocks/>
              </p:cNvGrpSpPr>
              <p:nvPr/>
            </p:nvGrpSpPr>
            <p:grpSpPr bwMode="auto">
              <a:xfrm>
                <a:off x="4368" y="1824"/>
                <a:ext cx="1296" cy="538"/>
                <a:chOff x="3648" y="1824"/>
                <a:chExt cx="1728" cy="538"/>
              </a:xfrm>
            </p:grpSpPr>
            <p:grpSp>
              <p:nvGrpSpPr>
                <p:cNvPr id="71790" name="Group 9"/>
                <p:cNvGrpSpPr>
                  <a:grpSpLocks/>
                </p:cNvGrpSpPr>
                <p:nvPr/>
              </p:nvGrpSpPr>
              <p:grpSpPr bwMode="auto">
                <a:xfrm>
                  <a:off x="3648" y="2112"/>
                  <a:ext cx="1728" cy="250"/>
                  <a:chOff x="3648" y="2112"/>
                  <a:chExt cx="1728" cy="250"/>
                </a:xfrm>
              </p:grpSpPr>
              <p:sp>
                <p:nvSpPr>
                  <p:cNvPr id="7179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179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R2</a:t>
                    </a:r>
                  </a:p>
                </p:txBody>
              </p:sp>
            </p:grpSp>
            <p:grpSp>
              <p:nvGrpSpPr>
                <p:cNvPr id="71791" name="Group 12"/>
                <p:cNvGrpSpPr>
                  <a:grpSpLocks/>
                </p:cNvGrpSpPr>
                <p:nvPr/>
              </p:nvGrpSpPr>
              <p:grpSpPr bwMode="auto">
                <a:xfrm>
                  <a:off x="3648" y="1824"/>
                  <a:ext cx="1728" cy="250"/>
                  <a:chOff x="3648" y="2112"/>
                  <a:chExt cx="1728" cy="250"/>
                </a:xfrm>
              </p:grpSpPr>
              <p:sp>
                <p:nvSpPr>
                  <p:cNvPr id="71792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1793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R1</a:t>
                    </a:r>
                  </a:p>
                </p:txBody>
              </p:sp>
            </p:grpSp>
          </p:grpSp>
          <p:grpSp>
            <p:nvGrpSpPr>
              <p:cNvPr id="71725" name="Group 15"/>
              <p:cNvGrpSpPr>
                <a:grpSpLocks/>
              </p:cNvGrpSpPr>
              <p:nvPr/>
            </p:nvGrpSpPr>
            <p:grpSpPr bwMode="auto">
              <a:xfrm>
                <a:off x="4206" y="624"/>
                <a:ext cx="1458" cy="250"/>
                <a:chOff x="4206" y="624"/>
                <a:chExt cx="1458" cy="250"/>
              </a:xfrm>
            </p:grpSpPr>
            <p:sp>
              <p:nvSpPr>
                <p:cNvPr id="71788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0" y="629"/>
                  <a:ext cx="864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178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06" y="624"/>
                  <a:ext cx="3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PC</a:t>
                  </a:r>
                </a:p>
              </p:txBody>
            </p:sp>
          </p:grpSp>
          <p:grpSp>
            <p:nvGrpSpPr>
              <p:cNvPr id="71726" name="Group 18"/>
              <p:cNvGrpSpPr>
                <a:grpSpLocks/>
              </p:cNvGrpSpPr>
              <p:nvPr/>
            </p:nvGrpSpPr>
            <p:grpSpPr bwMode="auto">
              <a:xfrm>
                <a:off x="3984" y="987"/>
                <a:ext cx="1680" cy="250"/>
                <a:chOff x="3952" y="987"/>
                <a:chExt cx="1680" cy="250"/>
              </a:xfrm>
            </p:grpSpPr>
            <p:sp>
              <p:nvSpPr>
                <p:cNvPr id="71786" name="Rectangle 19"/>
                <p:cNvSpPr>
                  <a:spLocks noChangeArrowheads="1"/>
                </p:cNvSpPr>
                <p:nvPr/>
              </p:nvSpPr>
              <p:spPr bwMode="auto">
                <a:xfrm>
                  <a:off x="4272" y="992"/>
                  <a:ext cx="136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178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52" y="987"/>
                  <a:ext cx="3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 IR</a:t>
                  </a:r>
                  <a:endParaRPr lang="it-IT"/>
                </a:p>
              </p:txBody>
            </p:sp>
          </p:grpSp>
          <p:grpSp>
            <p:nvGrpSpPr>
              <p:cNvPr id="71727" name="Group 21"/>
              <p:cNvGrpSpPr>
                <a:grpSpLocks/>
              </p:cNvGrpSpPr>
              <p:nvPr/>
            </p:nvGrpSpPr>
            <p:grpSpPr bwMode="auto">
              <a:xfrm>
                <a:off x="104" y="192"/>
                <a:ext cx="1738" cy="4064"/>
                <a:chOff x="104" y="192"/>
                <a:chExt cx="1738" cy="4064"/>
              </a:xfrm>
            </p:grpSpPr>
            <p:grpSp>
              <p:nvGrpSpPr>
                <p:cNvPr id="71762" name="Group 22"/>
                <p:cNvGrpSpPr>
                  <a:grpSpLocks/>
                </p:cNvGrpSpPr>
                <p:nvPr/>
              </p:nvGrpSpPr>
              <p:grpSpPr bwMode="auto">
                <a:xfrm>
                  <a:off x="466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1764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1769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1774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75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76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77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78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79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80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81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82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83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84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85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1770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1771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1772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1773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1765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1766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1767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1768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1763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4" y="280"/>
                  <a:ext cx="404" cy="3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108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109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/>
                </a:p>
              </p:txBody>
            </p:sp>
          </p:grpSp>
          <p:grpSp>
            <p:nvGrpSpPr>
              <p:cNvPr id="71728" name="Group 46"/>
              <p:cNvGrpSpPr>
                <a:grpSpLocks/>
              </p:cNvGrpSpPr>
              <p:nvPr/>
            </p:nvGrpSpPr>
            <p:grpSpPr bwMode="auto">
              <a:xfrm>
                <a:off x="2066" y="192"/>
                <a:ext cx="1760" cy="3888"/>
                <a:chOff x="2066" y="192"/>
                <a:chExt cx="1760" cy="3888"/>
              </a:xfrm>
            </p:grpSpPr>
            <p:grpSp>
              <p:nvGrpSpPr>
                <p:cNvPr id="71738" name="Group 47"/>
                <p:cNvGrpSpPr>
                  <a:grpSpLocks/>
                </p:cNvGrpSpPr>
                <p:nvPr/>
              </p:nvGrpSpPr>
              <p:grpSpPr bwMode="auto">
                <a:xfrm>
                  <a:off x="2450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174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1745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1750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1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2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3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4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5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6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7" name="Rectangl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8" name="Rectangl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59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60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1761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1746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1747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1748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1749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1741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1742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1743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1744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1739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066" y="748"/>
                  <a:ext cx="404" cy="3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 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71729" name="Group 71"/>
              <p:cNvGrpSpPr>
                <a:grpSpLocks/>
              </p:cNvGrpSpPr>
              <p:nvPr/>
            </p:nvGrpSpPr>
            <p:grpSpPr bwMode="auto">
              <a:xfrm>
                <a:off x="3820" y="1680"/>
                <a:ext cx="404" cy="432"/>
                <a:chOff x="3820" y="1680"/>
                <a:chExt cx="404" cy="432"/>
              </a:xfrm>
            </p:grpSpPr>
            <p:sp>
              <p:nvSpPr>
                <p:cNvPr id="71736" name="AutoShape 72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1737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A </a:t>
                  </a:r>
                  <a:endParaRPr lang="it-IT"/>
                </a:p>
              </p:txBody>
            </p:sp>
          </p:grpSp>
          <p:grpSp>
            <p:nvGrpSpPr>
              <p:cNvPr id="71730" name="Group 74"/>
              <p:cNvGrpSpPr>
                <a:grpSpLocks/>
              </p:cNvGrpSpPr>
              <p:nvPr/>
            </p:nvGrpSpPr>
            <p:grpSpPr bwMode="auto">
              <a:xfrm>
                <a:off x="3820" y="2160"/>
                <a:ext cx="404" cy="432"/>
                <a:chOff x="3820" y="1680"/>
                <a:chExt cx="404" cy="432"/>
              </a:xfrm>
            </p:grpSpPr>
            <p:sp>
              <p:nvSpPr>
                <p:cNvPr id="71734" name="AutoShape 75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1735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B </a:t>
                  </a:r>
                  <a:endParaRPr lang="it-IT"/>
                </a:p>
              </p:txBody>
            </p:sp>
          </p:grpSp>
          <p:grpSp>
            <p:nvGrpSpPr>
              <p:cNvPr id="71731" name="Group 77"/>
              <p:cNvGrpSpPr>
                <a:grpSpLocks/>
              </p:cNvGrpSpPr>
              <p:nvPr/>
            </p:nvGrpSpPr>
            <p:grpSpPr bwMode="auto">
              <a:xfrm>
                <a:off x="3836" y="2624"/>
                <a:ext cx="596" cy="432"/>
                <a:chOff x="3820" y="1680"/>
                <a:chExt cx="596" cy="432"/>
              </a:xfrm>
            </p:grpSpPr>
            <p:sp>
              <p:nvSpPr>
                <p:cNvPr id="71732" name="AutoShape 78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1733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5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MAX </a:t>
                  </a:r>
                  <a:endParaRPr lang="it-IT"/>
                </a:p>
              </p:txBody>
            </p:sp>
          </p:grpSp>
        </p:grpSp>
        <p:sp>
          <p:nvSpPr>
            <p:cNvPr id="71704" name="Rectangle 94"/>
            <p:cNvSpPr>
              <a:spLocks noChangeArrowheads="1"/>
            </p:cNvSpPr>
            <p:nvPr/>
          </p:nvSpPr>
          <p:spPr bwMode="auto">
            <a:xfrm>
              <a:off x="4773" y="3293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05" name="Rectangle 95"/>
            <p:cNvSpPr>
              <a:spLocks noChangeArrowheads="1"/>
            </p:cNvSpPr>
            <p:nvPr/>
          </p:nvSpPr>
          <p:spPr bwMode="auto">
            <a:xfrm>
              <a:off x="4773" y="2981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1683" name="Text Box 96"/>
          <p:cNvSpPr txBox="1">
            <a:spLocks noChangeArrowheads="1"/>
          </p:cNvSpPr>
          <p:nvPr/>
        </p:nvSpPr>
        <p:spPr bwMode="auto">
          <a:xfrm>
            <a:off x="6786578" y="1600200"/>
            <a:ext cx="22525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800" b="1" dirty="0" smtClean="0">
                <a:latin typeface="Courier New" pitchFamily="49" charset="0"/>
              </a:rPr>
              <a:t>SPOSTA R2 </a:t>
            </a:r>
            <a:r>
              <a:rPr lang="it-IT" sz="1800" b="1" dirty="0">
                <a:latin typeface="Courier New" pitchFamily="49" charset="0"/>
              </a:rPr>
              <a:t>- 202</a:t>
            </a:r>
            <a:endParaRPr lang="it-IT" sz="2000" dirty="0">
              <a:latin typeface="Courier New" pitchFamily="49" charset="0"/>
            </a:endParaRPr>
          </a:p>
        </p:txBody>
      </p:sp>
      <p:sp>
        <p:nvSpPr>
          <p:cNvPr id="71684" name="Text Box 97"/>
          <p:cNvSpPr txBox="1">
            <a:spLocks noChangeArrowheads="1"/>
          </p:cNvSpPr>
          <p:nvPr/>
        </p:nvSpPr>
        <p:spPr bwMode="auto">
          <a:xfrm>
            <a:off x="8032750" y="10001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104</a:t>
            </a:r>
          </a:p>
        </p:txBody>
      </p:sp>
      <p:sp>
        <p:nvSpPr>
          <p:cNvPr id="71685" name="Text Box 98"/>
          <p:cNvSpPr txBox="1">
            <a:spLocks noChangeArrowheads="1"/>
          </p:cNvSpPr>
          <p:nvPr/>
        </p:nvSpPr>
        <p:spPr bwMode="auto">
          <a:xfrm>
            <a:off x="7924800" y="33528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845</a:t>
            </a:r>
          </a:p>
        </p:txBody>
      </p:sp>
      <p:grpSp>
        <p:nvGrpSpPr>
          <p:cNvPr id="71686" name="Group 99"/>
          <p:cNvGrpSpPr>
            <a:grpSpLocks/>
          </p:cNvGrpSpPr>
          <p:nvPr/>
        </p:nvGrpSpPr>
        <p:grpSpPr bwMode="auto">
          <a:xfrm>
            <a:off x="7969250" y="2006600"/>
            <a:ext cx="936625" cy="3138488"/>
            <a:chOff x="5020" y="1264"/>
            <a:chExt cx="590" cy="1977"/>
          </a:xfrm>
        </p:grpSpPr>
        <p:grpSp>
          <p:nvGrpSpPr>
            <p:cNvPr id="71699" name="Group 100"/>
            <p:cNvGrpSpPr>
              <a:grpSpLocks/>
            </p:cNvGrpSpPr>
            <p:nvPr/>
          </p:nvGrpSpPr>
          <p:grpSpPr bwMode="auto">
            <a:xfrm>
              <a:off x="5020" y="1264"/>
              <a:ext cx="404" cy="1977"/>
              <a:chOff x="5020" y="912"/>
              <a:chExt cx="404" cy="2369"/>
            </a:xfrm>
          </p:grpSpPr>
          <p:sp>
            <p:nvSpPr>
              <p:cNvPr id="71701" name="Text Box 101"/>
              <p:cNvSpPr txBox="1">
                <a:spLocks noChangeArrowheads="1"/>
              </p:cNvSpPr>
              <p:nvPr/>
            </p:nvSpPr>
            <p:spPr bwMode="auto">
              <a:xfrm>
                <a:off x="5020" y="2981"/>
                <a:ext cx="404" cy="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>
                    <a:latin typeface="Courier New" pitchFamily="49" charset="0"/>
                  </a:rPr>
                  <a:t>202</a:t>
                </a:r>
                <a:endParaRPr lang="it-IT">
                  <a:latin typeface="Courier New" pitchFamily="49" charset="0"/>
                </a:endParaRPr>
              </a:p>
            </p:txBody>
          </p:sp>
          <p:sp>
            <p:nvSpPr>
              <p:cNvPr id="71702" name="Line 102"/>
              <p:cNvSpPr>
                <a:spLocks noChangeShapeType="1"/>
              </p:cNvSpPr>
              <p:nvPr/>
            </p:nvSpPr>
            <p:spPr bwMode="auto">
              <a:xfrm>
                <a:off x="5232" y="912"/>
                <a:ext cx="0" cy="20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1700" name="Text Box 103"/>
            <p:cNvSpPr txBox="1">
              <a:spLocks noChangeArrowheads="1"/>
            </p:cNvSpPr>
            <p:nvPr/>
          </p:nvSpPr>
          <p:spPr bwMode="auto">
            <a:xfrm>
              <a:off x="5270" y="1370"/>
              <a:ext cx="3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(1)</a:t>
              </a:r>
            </a:p>
          </p:txBody>
        </p:sp>
      </p:grpSp>
      <p:grpSp>
        <p:nvGrpSpPr>
          <p:cNvPr id="71687" name="Group 104"/>
          <p:cNvGrpSpPr>
            <a:grpSpLocks/>
          </p:cNvGrpSpPr>
          <p:nvPr/>
        </p:nvGrpSpPr>
        <p:grpSpPr bwMode="auto">
          <a:xfrm>
            <a:off x="6553200" y="3810000"/>
            <a:ext cx="1271588" cy="1447800"/>
            <a:chOff x="4032" y="2064"/>
            <a:chExt cx="900" cy="1248"/>
          </a:xfrm>
        </p:grpSpPr>
        <p:sp>
          <p:nvSpPr>
            <p:cNvPr id="71697" name="Arc 105"/>
            <p:cNvSpPr>
              <a:spLocks/>
            </p:cNvSpPr>
            <p:nvPr/>
          </p:nvSpPr>
          <p:spPr bwMode="auto">
            <a:xfrm>
              <a:off x="4032" y="2064"/>
              <a:ext cx="576" cy="124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698" name="Text Box 106"/>
            <p:cNvSpPr txBox="1">
              <a:spLocks noChangeArrowheads="1"/>
            </p:cNvSpPr>
            <p:nvPr/>
          </p:nvSpPr>
          <p:spPr bwMode="auto">
            <a:xfrm>
              <a:off x="4550" y="2522"/>
              <a:ext cx="382" cy="3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(2)</a:t>
              </a:r>
            </a:p>
          </p:txBody>
        </p:sp>
      </p:grpSp>
      <p:grpSp>
        <p:nvGrpSpPr>
          <p:cNvPr id="71688" name="Group 107"/>
          <p:cNvGrpSpPr>
            <a:grpSpLocks/>
          </p:cNvGrpSpPr>
          <p:nvPr/>
        </p:nvGrpSpPr>
        <p:grpSpPr bwMode="auto">
          <a:xfrm>
            <a:off x="8582025" y="3581400"/>
            <a:ext cx="539750" cy="1752600"/>
            <a:chOff x="5462" y="2064"/>
            <a:chExt cx="340" cy="1296"/>
          </a:xfrm>
        </p:grpSpPr>
        <p:sp>
          <p:nvSpPr>
            <p:cNvPr id="71695" name="Line 108"/>
            <p:cNvSpPr>
              <a:spLocks noChangeShapeType="1"/>
            </p:cNvSpPr>
            <p:nvPr/>
          </p:nvSpPr>
          <p:spPr bwMode="auto">
            <a:xfrm flipV="1">
              <a:off x="5472" y="2064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696" name="Text Box 109"/>
            <p:cNvSpPr txBox="1">
              <a:spLocks noChangeArrowheads="1"/>
            </p:cNvSpPr>
            <p:nvPr/>
          </p:nvSpPr>
          <p:spPr bwMode="auto">
            <a:xfrm>
              <a:off x="5462" y="2474"/>
              <a:ext cx="340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/>
                <a:t>(3)</a:t>
              </a:r>
            </a:p>
          </p:txBody>
        </p:sp>
      </p:grpSp>
      <p:sp>
        <p:nvSpPr>
          <p:cNvPr id="71689" name="Text Box 110"/>
          <p:cNvSpPr txBox="1">
            <a:spLocks noChangeArrowheads="1"/>
          </p:cNvSpPr>
          <p:nvPr/>
        </p:nvSpPr>
        <p:spPr bwMode="auto">
          <a:xfrm>
            <a:off x="7937500" y="2895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905</a:t>
            </a:r>
          </a:p>
        </p:txBody>
      </p:sp>
      <p:sp>
        <p:nvSpPr>
          <p:cNvPr id="71690" name="Text Box 111"/>
          <p:cNvSpPr txBox="1">
            <a:spLocks noChangeArrowheads="1"/>
          </p:cNvSpPr>
          <p:nvPr/>
        </p:nvSpPr>
        <p:spPr bwMode="auto">
          <a:xfrm>
            <a:off x="6480175" y="152400"/>
            <a:ext cx="1253869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Esegui I</a:t>
            </a:r>
            <a:endParaRPr lang="it-IT" dirty="0"/>
          </a:p>
        </p:txBody>
      </p:sp>
      <p:grpSp>
        <p:nvGrpSpPr>
          <p:cNvPr id="71691" name="Group 112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71693" name="Text Box 113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71694" name="Text Box 114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71692" name="Text Box 115"/>
          <p:cNvSpPr txBox="1">
            <a:spLocks noChangeArrowheads="1"/>
          </p:cNvSpPr>
          <p:nvPr/>
        </p:nvSpPr>
        <p:spPr bwMode="auto">
          <a:xfrm>
            <a:off x="7969250" y="52292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845</a:t>
            </a:r>
          </a:p>
        </p:txBody>
      </p:sp>
      <p:sp>
        <p:nvSpPr>
          <p:cNvPr id="116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7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8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9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0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1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2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23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24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125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26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27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28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29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114300" y="76200"/>
            <a:ext cx="8915400" cy="6680200"/>
            <a:chOff x="72" y="48"/>
            <a:chExt cx="5616" cy="4208"/>
          </a:xfrm>
        </p:grpSpPr>
        <p:grpSp>
          <p:nvGrpSpPr>
            <p:cNvPr id="72720" name="Group 4"/>
            <p:cNvGrpSpPr>
              <a:grpSpLocks/>
            </p:cNvGrpSpPr>
            <p:nvPr/>
          </p:nvGrpSpPr>
          <p:grpSpPr bwMode="auto">
            <a:xfrm>
              <a:off x="72" y="48"/>
              <a:ext cx="5616" cy="4208"/>
              <a:chOff x="72" y="48"/>
              <a:chExt cx="5616" cy="4208"/>
            </a:xfrm>
          </p:grpSpPr>
          <p:sp>
            <p:nvSpPr>
              <p:cNvPr id="72735" name="Rectangle 5"/>
              <p:cNvSpPr>
                <a:spLocks noChangeArrowheads="1"/>
              </p:cNvSpPr>
              <p:nvPr/>
            </p:nvSpPr>
            <p:spPr bwMode="auto">
              <a:xfrm>
                <a:off x="72" y="48"/>
                <a:ext cx="5616" cy="41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000" b="1"/>
              </a:p>
            </p:txBody>
          </p:sp>
          <p:sp>
            <p:nvSpPr>
              <p:cNvPr id="72736" name="Text Box 6"/>
              <p:cNvSpPr txBox="1">
                <a:spLocks noChangeArrowheads="1"/>
              </p:cNvSpPr>
              <p:nvPr/>
            </p:nvSpPr>
            <p:spPr bwMode="auto">
              <a:xfrm>
                <a:off x="4344" y="2976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MAR</a:t>
                </a:r>
                <a:endParaRPr lang="it-IT"/>
              </a:p>
            </p:txBody>
          </p:sp>
          <p:sp>
            <p:nvSpPr>
              <p:cNvPr id="72737" name="Text Box 7"/>
              <p:cNvSpPr txBox="1">
                <a:spLocks noChangeArrowheads="1"/>
              </p:cNvSpPr>
              <p:nvPr/>
            </p:nvSpPr>
            <p:spPr bwMode="auto">
              <a:xfrm>
                <a:off x="4338" y="3287"/>
                <a:ext cx="4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MBR</a:t>
                </a:r>
              </a:p>
            </p:txBody>
          </p:sp>
          <p:grpSp>
            <p:nvGrpSpPr>
              <p:cNvPr id="72738" name="Group 8"/>
              <p:cNvGrpSpPr>
                <a:grpSpLocks/>
              </p:cNvGrpSpPr>
              <p:nvPr/>
            </p:nvGrpSpPr>
            <p:grpSpPr bwMode="auto">
              <a:xfrm>
                <a:off x="4368" y="1824"/>
                <a:ext cx="1296" cy="538"/>
                <a:chOff x="3648" y="1824"/>
                <a:chExt cx="1728" cy="538"/>
              </a:xfrm>
            </p:grpSpPr>
            <p:grpSp>
              <p:nvGrpSpPr>
                <p:cNvPr id="72804" name="Group 9"/>
                <p:cNvGrpSpPr>
                  <a:grpSpLocks/>
                </p:cNvGrpSpPr>
                <p:nvPr/>
              </p:nvGrpSpPr>
              <p:grpSpPr bwMode="auto">
                <a:xfrm>
                  <a:off x="3648" y="2112"/>
                  <a:ext cx="1728" cy="250"/>
                  <a:chOff x="3648" y="2112"/>
                  <a:chExt cx="1728" cy="250"/>
                </a:xfrm>
              </p:grpSpPr>
              <p:sp>
                <p:nvSpPr>
                  <p:cNvPr id="7280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2809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R2</a:t>
                    </a:r>
                  </a:p>
                </p:txBody>
              </p:sp>
            </p:grpSp>
            <p:grpSp>
              <p:nvGrpSpPr>
                <p:cNvPr id="72805" name="Group 12"/>
                <p:cNvGrpSpPr>
                  <a:grpSpLocks/>
                </p:cNvGrpSpPr>
                <p:nvPr/>
              </p:nvGrpSpPr>
              <p:grpSpPr bwMode="auto">
                <a:xfrm>
                  <a:off x="3648" y="1824"/>
                  <a:ext cx="1728" cy="250"/>
                  <a:chOff x="3648" y="2112"/>
                  <a:chExt cx="1728" cy="250"/>
                </a:xfrm>
              </p:grpSpPr>
              <p:sp>
                <p:nvSpPr>
                  <p:cNvPr id="7280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2807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R1</a:t>
                    </a:r>
                  </a:p>
                </p:txBody>
              </p:sp>
            </p:grpSp>
          </p:grpSp>
          <p:grpSp>
            <p:nvGrpSpPr>
              <p:cNvPr id="72739" name="Group 15"/>
              <p:cNvGrpSpPr>
                <a:grpSpLocks/>
              </p:cNvGrpSpPr>
              <p:nvPr/>
            </p:nvGrpSpPr>
            <p:grpSpPr bwMode="auto">
              <a:xfrm>
                <a:off x="4206" y="624"/>
                <a:ext cx="1458" cy="250"/>
                <a:chOff x="4206" y="624"/>
                <a:chExt cx="1458" cy="250"/>
              </a:xfrm>
            </p:grpSpPr>
            <p:sp>
              <p:nvSpPr>
                <p:cNvPr id="72802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0" y="629"/>
                  <a:ext cx="864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280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06" y="624"/>
                  <a:ext cx="3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PC</a:t>
                  </a:r>
                </a:p>
              </p:txBody>
            </p:sp>
          </p:grpSp>
          <p:grpSp>
            <p:nvGrpSpPr>
              <p:cNvPr id="72740" name="Group 18"/>
              <p:cNvGrpSpPr>
                <a:grpSpLocks/>
              </p:cNvGrpSpPr>
              <p:nvPr/>
            </p:nvGrpSpPr>
            <p:grpSpPr bwMode="auto">
              <a:xfrm>
                <a:off x="3984" y="987"/>
                <a:ext cx="1680" cy="250"/>
                <a:chOff x="3952" y="987"/>
                <a:chExt cx="1680" cy="250"/>
              </a:xfrm>
            </p:grpSpPr>
            <p:sp>
              <p:nvSpPr>
                <p:cNvPr id="72800" name="Rectangle 19"/>
                <p:cNvSpPr>
                  <a:spLocks noChangeArrowheads="1"/>
                </p:cNvSpPr>
                <p:nvPr/>
              </p:nvSpPr>
              <p:spPr bwMode="auto">
                <a:xfrm>
                  <a:off x="4272" y="992"/>
                  <a:ext cx="136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280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52" y="987"/>
                  <a:ext cx="3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 IR</a:t>
                  </a:r>
                  <a:endParaRPr lang="it-IT"/>
                </a:p>
              </p:txBody>
            </p:sp>
          </p:grpSp>
          <p:grpSp>
            <p:nvGrpSpPr>
              <p:cNvPr id="72741" name="Group 21"/>
              <p:cNvGrpSpPr>
                <a:grpSpLocks/>
              </p:cNvGrpSpPr>
              <p:nvPr/>
            </p:nvGrpSpPr>
            <p:grpSpPr bwMode="auto">
              <a:xfrm>
                <a:off x="104" y="192"/>
                <a:ext cx="1738" cy="4064"/>
                <a:chOff x="104" y="192"/>
                <a:chExt cx="1738" cy="4064"/>
              </a:xfrm>
            </p:grpSpPr>
            <p:grpSp>
              <p:nvGrpSpPr>
                <p:cNvPr id="72776" name="Group 22"/>
                <p:cNvGrpSpPr>
                  <a:grpSpLocks/>
                </p:cNvGrpSpPr>
                <p:nvPr/>
              </p:nvGrpSpPr>
              <p:grpSpPr bwMode="auto">
                <a:xfrm>
                  <a:off x="466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2778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2783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2788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89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0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1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2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3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4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5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6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7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8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99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2784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2785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2786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2787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277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2780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2781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2782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277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4" y="280"/>
                  <a:ext cx="404" cy="3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108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109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/>
                </a:p>
              </p:txBody>
            </p:sp>
          </p:grpSp>
          <p:grpSp>
            <p:nvGrpSpPr>
              <p:cNvPr id="72742" name="Group 46"/>
              <p:cNvGrpSpPr>
                <a:grpSpLocks/>
              </p:cNvGrpSpPr>
              <p:nvPr/>
            </p:nvGrpSpPr>
            <p:grpSpPr bwMode="auto">
              <a:xfrm>
                <a:off x="2066" y="192"/>
                <a:ext cx="1760" cy="3888"/>
                <a:chOff x="2066" y="192"/>
                <a:chExt cx="1760" cy="3888"/>
              </a:xfrm>
            </p:grpSpPr>
            <p:grpSp>
              <p:nvGrpSpPr>
                <p:cNvPr id="72752" name="Group 47"/>
                <p:cNvGrpSpPr>
                  <a:grpSpLocks/>
                </p:cNvGrpSpPr>
                <p:nvPr/>
              </p:nvGrpSpPr>
              <p:grpSpPr bwMode="auto">
                <a:xfrm>
                  <a:off x="2450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275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2759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2764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65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66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67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68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69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70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71" name="Rectangl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72" name="Rectangl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73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74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2775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2760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2761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2762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2763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2755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2756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2757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2758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2753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066" y="748"/>
                  <a:ext cx="404" cy="3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 dirty="0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 dirty="0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200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201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202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203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204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205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206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207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 dirty="0">
                      <a:latin typeface="Courier New" pitchFamily="49" charset="0"/>
                    </a:rPr>
                    <a:t> 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 dirty="0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72743" name="Group 71"/>
              <p:cNvGrpSpPr>
                <a:grpSpLocks/>
              </p:cNvGrpSpPr>
              <p:nvPr/>
            </p:nvGrpSpPr>
            <p:grpSpPr bwMode="auto">
              <a:xfrm>
                <a:off x="3820" y="1680"/>
                <a:ext cx="404" cy="432"/>
                <a:chOff x="3820" y="1680"/>
                <a:chExt cx="404" cy="432"/>
              </a:xfrm>
            </p:grpSpPr>
            <p:sp>
              <p:nvSpPr>
                <p:cNvPr id="72750" name="AutoShape 72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2751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A </a:t>
                  </a:r>
                  <a:endParaRPr lang="it-IT"/>
                </a:p>
              </p:txBody>
            </p:sp>
          </p:grpSp>
          <p:grpSp>
            <p:nvGrpSpPr>
              <p:cNvPr id="72744" name="Group 74"/>
              <p:cNvGrpSpPr>
                <a:grpSpLocks/>
              </p:cNvGrpSpPr>
              <p:nvPr/>
            </p:nvGrpSpPr>
            <p:grpSpPr bwMode="auto">
              <a:xfrm>
                <a:off x="3820" y="2160"/>
                <a:ext cx="404" cy="432"/>
                <a:chOff x="3820" y="1680"/>
                <a:chExt cx="404" cy="432"/>
              </a:xfrm>
            </p:grpSpPr>
            <p:sp>
              <p:nvSpPr>
                <p:cNvPr id="72748" name="AutoShape 75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2749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B </a:t>
                  </a:r>
                  <a:endParaRPr lang="it-IT"/>
                </a:p>
              </p:txBody>
            </p:sp>
          </p:grpSp>
          <p:grpSp>
            <p:nvGrpSpPr>
              <p:cNvPr id="72745" name="Group 77"/>
              <p:cNvGrpSpPr>
                <a:grpSpLocks/>
              </p:cNvGrpSpPr>
              <p:nvPr/>
            </p:nvGrpSpPr>
            <p:grpSpPr bwMode="auto">
              <a:xfrm>
                <a:off x="3836" y="2624"/>
                <a:ext cx="596" cy="432"/>
                <a:chOff x="3820" y="1680"/>
                <a:chExt cx="596" cy="432"/>
              </a:xfrm>
            </p:grpSpPr>
            <p:sp>
              <p:nvSpPr>
                <p:cNvPr id="72746" name="AutoShape 78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2747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5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MAX </a:t>
                  </a:r>
                  <a:endParaRPr lang="it-IT"/>
                </a:p>
              </p:txBody>
            </p:sp>
          </p:grpSp>
        </p:grpSp>
        <p:sp>
          <p:nvSpPr>
            <p:cNvPr id="72718" name="Rectangle 94"/>
            <p:cNvSpPr>
              <a:spLocks noChangeArrowheads="1"/>
            </p:cNvSpPr>
            <p:nvPr/>
          </p:nvSpPr>
          <p:spPr bwMode="auto">
            <a:xfrm>
              <a:off x="4773" y="3293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719" name="Rectangle 95"/>
            <p:cNvSpPr>
              <a:spLocks noChangeArrowheads="1"/>
            </p:cNvSpPr>
            <p:nvPr/>
          </p:nvSpPr>
          <p:spPr bwMode="auto">
            <a:xfrm>
              <a:off x="4773" y="2981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2707" name="Text Box 96"/>
          <p:cNvSpPr txBox="1">
            <a:spLocks noChangeArrowheads="1"/>
          </p:cNvSpPr>
          <p:nvPr/>
        </p:nvSpPr>
        <p:spPr bwMode="auto">
          <a:xfrm>
            <a:off x="6786578" y="16002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 R2</a:t>
            </a:r>
            <a:endParaRPr lang="it-IT" dirty="0">
              <a:latin typeface="Courier New" pitchFamily="49" charset="0"/>
            </a:endParaRPr>
          </a:p>
        </p:txBody>
      </p:sp>
      <p:sp>
        <p:nvSpPr>
          <p:cNvPr id="72708" name="Text Box 97"/>
          <p:cNvSpPr txBox="1">
            <a:spLocks noChangeArrowheads="1"/>
          </p:cNvSpPr>
          <p:nvPr/>
        </p:nvSpPr>
        <p:spPr bwMode="auto">
          <a:xfrm>
            <a:off x="8032750" y="10001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105</a:t>
            </a:r>
          </a:p>
        </p:txBody>
      </p:sp>
      <p:sp>
        <p:nvSpPr>
          <p:cNvPr id="72709" name="Text Box 98"/>
          <p:cNvSpPr txBox="1">
            <a:spLocks noChangeArrowheads="1"/>
          </p:cNvSpPr>
          <p:nvPr/>
        </p:nvSpPr>
        <p:spPr bwMode="auto">
          <a:xfrm>
            <a:off x="7924800" y="33528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845</a:t>
            </a:r>
          </a:p>
        </p:txBody>
      </p:sp>
      <p:sp>
        <p:nvSpPr>
          <p:cNvPr id="72710" name="Text Box 99"/>
          <p:cNvSpPr txBox="1">
            <a:spLocks noChangeArrowheads="1"/>
          </p:cNvSpPr>
          <p:nvPr/>
        </p:nvSpPr>
        <p:spPr bwMode="auto">
          <a:xfrm>
            <a:off x="7937500" y="2895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905</a:t>
            </a:r>
          </a:p>
        </p:txBody>
      </p:sp>
      <p:sp>
        <p:nvSpPr>
          <p:cNvPr id="72711" name="Text Box 100"/>
          <p:cNvSpPr txBox="1">
            <a:spLocks noChangeArrowheads="1"/>
          </p:cNvSpPr>
          <p:nvPr/>
        </p:nvSpPr>
        <p:spPr bwMode="auto">
          <a:xfrm>
            <a:off x="6480175" y="152400"/>
            <a:ext cx="1253869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Esegui I</a:t>
            </a:r>
            <a:endParaRPr lang="it-IT" dirty="0"/>
          </a:p>
        </p:txBody>
      </p:sp>
      <p:grpSp>
        <p:nvGrpSpPr>
          <p:cNvPr id="72712" name="Group 101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72715" name="Text Box 102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72716" name="Text Box 103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72713" name="Rectangle 104"/>
          <p:cNvSpPr>
            <a:spLocks noChangeArrowheads="1"/>
          </p:cNvSpPr>
          <p:nvPr/>
        </p:nvSpPr>
        <p:spPr bwMode="auto">
          <a:xfrm>
            <a:off x="6172200" y="2057400"/>
            <a:ext cx="1752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/>
              <a:t>(905-845)&gt;0</a:t>
            </a:r>
          </a:p>
        </p:txBody>
      </p:sp>
      <p:sp>
        <p:nvSpPr>
          <p:cNvPr id="72714" name="Line 105"/>
          <p:cNvSpPr>
            <a:spLocks noChangeShapeType="1"/>
          </p:cNvSpPr>
          <p:nvPr/>
        </p:nvSpPr>
        <p:spPr bwMode="auto">
          <a:xfrm>
            <a:off x="73152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6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7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8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9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0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1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2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3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14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115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16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17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18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19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114300" y="76200"/>
            <a:ext cx="8915400" cy="6680200"/>
            <a:chOff x="72" y="48"/>
            <a:chExt cx="5616" cy="4208"/>
          </a:xfrm>
        </p:grpSpPr>
        <p:grpSp>
          <p:nvGrpSpPr>
            <p:cNvPr id="73744" name="Group 4"/>
            <p:cNvGrpSpPr>
              <a:grpSpLocks/>
            </p:cNvGrpSpPr>
            <p:nvPr/>
          </p:nvGrpSpPr>
          <p:grpSpPr bwMode="auto">
            <a:xfrm>
              <a:off x="72" y="48"/>
              <a:ext cx="5616" cy="4208"/>
              <a:chOff x="72" y="48"/>
              <a:chExt cx="5616" cy="4208"/>
            </a:xfrm>
          </p:grpSpPr>
          <p:sp>
            <p:nvSpPr>
              <p:cNvPr id="73759" name="Rectangle 5"/>
              <p:cNvSpPr>
                <a:spLocks noChangeArrowheads="1"/>
              </p:cNvSpPr>
              <p:nvPr/>
            </p:nvSpPr>
            <p:spPr bwMode="auto">
              <a:xfrm>
                <a:off x="72" y="48"/>
                <a:ext cx="5616" cy="41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000" b="1"/>
              </a:p>
            </p:txBody>
          </p:sp>
          <p:sp>
            <p:nvSpPr>
              <p:cNvPr id="73760" name="Text Box 6"/>
              <p:cNvSpPr txBox="1">
                <a:spLocks noChangeArrowheads="1"/>
              </p:cNvSpPr>
              <p:nvPr/>
            </p:nvSpPr>
            <p:spPr bwMode="auto">
              <a:xfrm>
                <a:off x="4344" y="2976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MAR</a:t>
                </a:r>
                <a:endParaRPr lang="it-IT"/>
              </a:p>
            </p:txBody>
          </p:sp>
          <p:sp>
            <p:nvSpPr>
              <p:cNvPr id="73761" name="Text Box 7"/>
              <p:cNvSpPr txBox="1">
                <a:spLocks noChangeArrowheads="1"/>
              </p:cNvSpPr>
              <p:nvPr/>
            </p:nvSpPr>
            <p:spPr bwMode="auto">
              <a:xfrm>
                <a:off x="4338" y="3287"/>
                <a:ext cx="4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MBR</a:t>
                </a:r>
              </a:p>
            </p:txBody>
          </p:sp>
          <p:grpSp>
            <p:nvGrpSpPr>
              <p:cNvPr id="73762" name="Group 8"/>
              <p:cNvGrpSpPr>
                <a:grpSpLocks/>
              </p:cNvGrpSpPr>
              <p:nvPr/>
            </p:nvGrpSpPr>
            <p:grpSpPr bwMode="auto">
              <a:xfrm>
                <a:off x="4368" y="1824"/>
                <a:ext cx="1296" cy="538"/>
                <a:chOff x="3648" y="1824"/>
                <a:chExt cx="1728" cy="538"/>
              </a:xfrm>
            </p:grpSpPr>
            <p:grpSp>
              <p:nvGrpSpPr>
                <p:cNvPr id="73828" name="Group 9"/>
                <p:cNvGrpSpPr>
                  <a:grpSpLocks/>
                </p:cNvGrpSpPr>
                <p:nvPr/>
              </p:nvGrpSpPr>
              <p:grpSpPr bwMode="auto">
                <a:xfrm>
                  <a:off x="3648" y="2112"/>
                  <a:ext cx="1728" cy="250"/>
                  <a:chOff x="3648" y="2112"/>
                  <a:chExt cx="1728" cy="250"/>
                </a:xfrm>
              </p:grpSpPr>
              <p:sp>
                <p:nvSpPr>
                  <p:cNvPr id="7383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383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R2</a:t>
                    </a:r>
                  </a:p>
                </p:txBody>
              </p:sp>
            </p:grpSp>
            <p:grpSp>
              <p:nvGrpSpPr>
                <p:cNvPr id="73829" name="Group 12"/>
                <p:cNvGrpSpPr>
                  <a:grpSpLocks/>
                </p:cNvGrpSpPr>
                <p:nvPr/>
              </p:nvGrpSpPr>
              <p:grpSpPr bwMode="auto">
                <a:xfrm>
                  <a:off x="3648" y="1824"/>
                  <a:ext cx="1728" cy="250"/>
                  <a:chOff x="3648" y="2112"/>
                  <a:chExt cx="1728" cy="250"/>
                </a:xfrm>
              </p:grpSpPr>
              <p:sp>
                <p:nvSpPr>
                  <p:cNvPr id="73830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3831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R1</a:t>
                    </a:r>
                  </a:p>
                </p:txBody>
              </p:sp>
            </p:grpSp>
          </p:grpSp>
          <p:grpSp>
            <p:nvGrpSpPr>
              <p:cNvPr id="73763" name="Group 15"/>
              <p:cNvGrpSpPr>
                <a:grpSpLocks/>
              </p:cNvGrpSpPr>
              <p:nvPr/>
            </p:nvGrpSpPr>
            <p:grpSpPr bwMode="auto">
              <a:xfrm>
                <a:off x="4206" y="624"/>
                <a:ext cx="1458" cy="250"/>
                <a:chOff x="4206" y="624"/>
                <a:chExt cx="1458" cy="250"/>
              </a:xfrm>
            </p:grpSpPr>
            <p:sp>
              <p:nvSpPr>
                <p:cNvPr id="73826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0" y="629"/>
                  <a:ext cx="864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382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06" y="624"/>
                  <a:ext cx="3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PC</a:t>
                  </a:r>
                </a:p>
              </p:txBody>
            </p:sp>
          </p:grpSp>
          <p:grpSp>
            <p:nvGrpSpPr>
              <p:cNvPr id="73764" name="Group 18"/>
              <p:cNvGrpSpPr>
                <a:grpSpLocks/>
              </p:cNvGrpSpPr>
              <p:nvPr/>
            </p:nvGrpSpPr>
            <p:grpSpPr bwMode="auto">
              <a:xfrm>
                <a:off x="3984" y="987"/>
                <a:ext cx="1680" cy="250"/>
                <a:chOff x="3952" y="987"/>
                <a:chExt cx="1680" cy="250"/>
              </a:xfrm>
            </p:grpSpPr>
            <p:sp>
              <p:nvSpPr>
                <p:cNvPr id="73824" name="Rectangle 19"/>
                <p:cNvSpPr>
                  <a:spLocks noChangeArrowheads="1"/>
                </p:cNvSpPr>
                <p:nvPr/>
              </p:nvSpPr>
              <p:spPr bwMode="auto">
                <a:xfrm>
                  <a:off x="4272" y="992"/>
                  <a:ext cx="136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382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52" y="987"/>
                  <a:ext cx="3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 IR</a:t>
                  </a:r>
                  <a:endParaRPr lang="it-IT"/>
                </a:p>
              </p:txBody>
            </p:sp>
          </p:grpSp>
          <p:grpSp>
            <p:nvGrpSpPr>
              <p:cNvPr id="73765" name="Group 21"/>
              <p:cNvGrpSpPr>
                <a:grpSpLocks/>
              </p:cNvGrpSpPr>
              <p:nvPr/>
            </p:nvGrpSpPr>
            <p:grpSpPr bwMode="auto">
              <a:xfrm>
                <a:off x="104" y="192"/>
                <a:ext cx="1738" cy="4064"/>
                <a:chOff x="104" y="192"/>
                <a:chExt cx="1738" cy="4064"/>
              </a:xfrm>
            </p:grpSpPr>
            <p:grpSp>
              <p:nvGrpSpPr>
                <p:cNvPr id="73800" name="Group 22"/>
                <p:cNvGrpSpPr>
                  <a:grpSpLocks/>
                </p:cNvGrpSpPr>
                <p:nvPr/>
              </p:nvGrpSpPr>
              <p:grpSpPr bwMode="auto">
                <a:xfrm>
                  <a:off x="466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3802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3807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3812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13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14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15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16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17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18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19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20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21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22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823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3808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3809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3810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3811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3803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3804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3805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3806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380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4" y="280"/>
                  <a:ext cx="404" cy="3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108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109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/>
                </a:p>
              </p:txBody>
            </p:sp>
          </p:grpSp>
          <p:grpSp>
            <p:nvGrpSpPr>
              <p:cNvPr id="73766" name="Group 46"/>
              <p:cNvGrpSpPr>
                <a:grpSpLocks/>
              </p:cNvGrpSpPr>
              <p:nvPr/>
            </p:nvGrpSpPr>
            <p:grpSpPr bwMode="auto">
              <a:xfrm>
                <a:off x="2066" y="192"/>
                <a:ext cx="1760" cy="3888"/>
                <a:chOff x="2066" y="192"/>
                <a:chExt cx="1760" cy="3888"/>
              </a:xfrm>
            </p:grpSpPr>
            <p:grpSp>
              <p:nvGrpSpPr>
                <p:cNvPr id="73776" name="Group 47"/>
                <p:cNvGrpSpPr>
                  <a:grpSpLocks/>
                </p:cNvGrpSpPr>
                <p:nvPr/>
              </p:nvGrpSpPr>
              <p:grpSpPr bwMode="auto">
                <a:xfrm>
                  <a:off x="2450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3778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3783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3788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89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0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1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2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3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4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5" name="Rectangl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6" name="Rectangl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7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8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3799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3784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3785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3786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3787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3779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3780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3781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3782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3777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066" y="748"/>
                  <a:ext cx="404" cy="3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 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73767" name="Group 71"/>
              <p:cNvGrpSpPr>
                <a:grpSpLocks/>
              </p:cNvGrpSpPr>
              <p:nvPr/>
            </p:nvGrpSpPr>
            <p:grpSpPr bwMode="auto">
              <a:xfrm>
                <a:off x="3820" y="1680"/>
                <a:ext cx="404" cy="432"/>
                <a:chOff x="3820" y="1680"/>
                <a:chExt cx="404" cy="432"/>
              </a:xfrm>
            </p:grpSpPr>
            <p:sp>
              <p:nvSpPr>
                <p:cNvPr id="73774" name="AutoShape 72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3775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A </a:t>
                  </a:r>
                  <a:endParaRPr lang="it-IT"/>
                </a:p>
              </p:txBody>
            </p:sp>
          </p:grpSp>
          <p:grpSp>
            <p:nvGrpSpPr>
              <p:cNvPr id="73768" name="Group 74"/>
              <p:cNvGrpSpPr>
                <a:grpSpLocks/>
              </p:cNvGrpSpPr>
              <p:nvPr/>
            </p:nvGrpSpPr>
            <p:grpSpPr bwMode="auto">
              <a:xfrm>
                <a:off x="3820" y="2160"/>
                <a:ext cx="404" cy="432"/>
                <a:chOff x="3820" y="1680"/>
                <a:chExt cx="404" cy="432"/>
              </a:xfrm>
            </p:grpSpPr>
            <p:sp>
              <p:nvSpPr>
                <p:cNvPr id="73772" name="AutoShape 75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3773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B </a:t>
                  </a:r>
                  <a:endParaRPr lang="it-IT"/>
                </a:p>
              </p:txBody>
            </p:sp>
          </p:grpSp>
          <p:grpSp>
            <p:nvGrpSpPr>
              <p:cNvPr id="73769" name="Group 77"/>
              <p:cNvGrpSpPr>
                <a:grpSpLocks/>
              </p:cNvGrpSpPr>
              <p:nvPr/>
            </p:nvGrpSpPr>
            <p:grpSpPr bwMode="auto">
              <a:xfrm>
                <a:off x="3836" y="2624"/>
                <a:ext cx="596" cy="432"/>
                <a:chOff x="3820" y="1680"/>
                <a:chExt cx="596" cy="432"/>
              </a:xfrm>
            </p:grpSpPr>
            <p:sp>
              <p:nvSpPr>
                <p:cNvPr id="73770" name="AutoShape 78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3771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5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MAX </a:t>
                  </a:r>
                  <a:endParaRPr lang="it-IT"/>
                </a:p>
              </p:txBody>
            </p:sp>
          </p:grpSp>
        </p:grpSp>
        <p:sp>
          <p:nvSpPr>
            <p:cNvPr id="73742" name="Rectangle 94"/>
            <p:cNvSpPr>
              <a:spLocks noChangeArrowheads="1"/>
            </p:cNvSpPr>
            <p:nvPr/>
          </p:nvSpPr>
          <p:spPr bwMode="auto">
            <a:xfrm>
              <a:off x="4773" y="3293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3743" name="Rectangle 95"/>
            <p:cNvSpPr>
              <a:spLocks noChangeArrowheads="1"/>
            </p:cNvSpPr>
            <p:nvPr/>
          </p:nvSpPr>
          <p:spPr bwMode="auto">
            <a:xfrm>
              <a:off x="4773" y="2981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3731" name="Rectangle 96"/>
          <p:cNvSpPr>
            <a:spLocks noChangeArrowheads="1"/>
          </p:cNvSpPr>
          <p:nvPr/>
        </p:nvSpPr>
        <p:spPr bwMode="auto">
          <a:xfrm>
            <a:off x="6172200" y="2057400"/>
            <a:ext cx="1752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/>
              <a:t>(905-845)&gt;0</a:t>
            </a:r>
          </a:p>
        </p:txBody>
      </p:sp>
      <p:sp>
        <p:nvSpPr>
          <p:cNvPr id="73732" name="Text Box 97"/>
          <p:cNvSpPr txBox="1">
            <a:spLocks noChangeArrowheads="1"/>
          </p:cNvSpPr>
          <p:nvPr/>
        </p:nvSpPr>
        <p:spPr bwMode="auto">
          <a:xfrm>
            <a:off x="6934200" y="1600200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111</a:t>
            </a:r>
            <a:endParaRPr lang="it-IT" dirty="0">
              <a:latin typeface="Courier New" pitchFamily="49" charset="0"/>
            </a:endParaRPr>
          </a:p>
        </p:txBody>
      </p:sp>
      <p:sp>
        <p:nvSpPr>
          <p:cNvPr id="73733" name="Text Box 98"/>
          <p:cNvSpPr txBox="1">
            <a:spLocks noChangeArrowheads="1"/>
          </p:cNvSpPr>
          <p:nvPr/>
        </p:nvSpPr>
        <p:spPr bwMode="auto">
          <a:xfrm>
            <a:off x="8032750" y="10001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107</a:t>
            </a:r>
          </a:p>
        </p:txBody>
      </p:sp>
      <p:sp>
        <p:nvSpPr>
          <p:cNvPr id="73734" name="Text Box 99"/>
          <p:cNvSpPr txBox="1">
            <a:spLocks noChangeArrowheads="1"/>
          </p:cNvSpPr>
          <p:nvPr/>
        </p:nvSpPr>
        <p:spPr bwMode="auto">
          <a:xfrm>
            <a:off x="7924800" y="33528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845</a:t>
            </a:r>
          </a:p>
        </p:txBody>
      </p:sp>
      <p:sp>
        <p:nvSpPr>
          <p:cNvPr id="73735" name="Text Box 100"/>
          <p:cNvSpPr txBox="1">
            <a:spLocks noChangeArrowheads="1"/>
          </p:cNvSpPr>
          <p:nvPr/>
        </p:nvSpPr>
        <p:spPr bwMode="auto">
          <a:xfrm>
            <a:off x="7937500" y="2895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905</a:t>
            </a:r>
          </a:p>
        </p:txBody>
      </p:sp>
      <p:grpSp>
        <p:nvGrpSpPr>
          <p:cNvPr id="73736" name="Group 101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73739" name="Text Box 102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73740" name="Text Box 103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73737" name="Line 104"/>
          <p:cNvSpPr>
            <a:spLocks noChangeShapeType="1"/>
          </p:cNvSpPr>
          <p:nvPr/>
        </p:nvSpPr>
        <p:spPr bwMode="auto">
          <a:xfrm flipV="1">
            <a:off x="8763000" y="121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3738" name="Text Box 105"/>
          <p:cNvSpPr txBox="1">
            <a:spLocks noChangeArrowheads="1"/>
          </p:cNvSpPr>
          <p:nvPr/>
        </p:nvSpPr>
        <p:spPr bwMode="auto">
          <a:xfrm>
            <a:off x="6480175" y="152400"/>
            <a:ext cx="1253869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Esegui I</a:t>
            </a:r>
            <a:endParaRPr lang="it-IT" dirty="0"/>
          </a:p>
        </p:txBody>
      </p:sp>
      <p:sp>
        <p:nvSpPr>
          <p:cNvPr id="106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7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8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9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0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1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2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3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14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115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16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17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18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19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114300" y="76200"/>
            <a:ext cx="8915400" cy="6680200"/>
            <a:chOff x="72" y="48"/>
            <a:chExt cx="5616" cy="4208"/>
          </a:xfrm>
        </p:grpSpPr>
        <p:grpSp>
          <p:nvGrpSpPr>
            <p:cNvPr id="74768" name="Group 4"/>
            <p:cNvGrpSpPr>
              <a:grpSpLocks/>
            </p:cNvGrpSpPr>
            <p:nvPr/>
          </p:nvGrpSpPr>
          <p:grpSpPr bwMode="auto">
            <a:xfrm>
              <a:off x="72" y="48"/>
              <a:ext cx="5616" cy="4208"/>
              <a:chOff x="72" y="48"/>
              <a:chExt cx="5616" cy="4208"/>
            </a:xfrm>
          </p:grpSpPr>
          <p:sp>
            <p:nvSpPr>
              <p:cNvPr id="74783" name="Rectangle 5"/>
              <p:cNvSpPr>
                <a:spLocks noChangeArrowheads="1"/>
              </p:cNvSpPr>
              <p:nvPr/>
            </p:nvSpPr>
            <p:spPr bwMode="auto">
              <a:xfrm>
                <a:off x="72" y="48"/>
                <a:ext cx="5616" cy="41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000" b="1"/>
              </a:p>
            </p:txBody>
          </p:sp>
          <p:sp>
            <p:nvSpPr>
              <p:cNvPr id="74784" name="Text Box 6"/>
              <p:cNvSpPr txBox="1">
                <a:spLocks noChangeArrowheads="1"/>
              </p:cNvSpPr>
              <p:nvPr/>
            </p:nvSpPr>
            <p:spPr bwMode="auto">
              <a:xfrm>
                <a:off x="4344" y="2976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MAR</a:t>
                </a:r>
                <a:endParaRPr lang="it-IT"/>
              </a:p>
            </p:txBody>
          </p:sp>
          <p:sp>
            <p:nvSpPr>
              <p:cNvPr id="74785" name="Text Box 7"/>
              <p:cNvSpPr txBox="1">
                <a:spLocks noChangeArrowheads="1"/>
              </p:cNvSpPr>
              <p:nvPr/>
            </p:nvSpPr>
            <p:spPr bwMode="auto">
              <a:xfrm>
                <a:off x="4338" y="3287"/>
                <a:ext cx="4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MBR</a:t>
                </a:r>
              </a:p>
            </p:txBody>
          </p:sp>
          <p:grpSp>
            <p:nvGrpSpPr>
              <p:cNvPr id="74786" name="Group 8"/>
              <p:cNvGrpSpPr>
                <a:grpSpLocks/>
              </p:cNvGrpSpPr>
              <p:nvPr/>
            </p:nvGrpSpPr>
            <p:grpSpPr bwMode="auto">
              <a:xfrm>
                <a:off x="4368" y="1824"/>
                <a:ext cx="1296" cy="538"/>
                <a:chOff x="3648" y="1824"/>
                <a:chExt cx="1728" cy="538"/>
              </a:xfrm>
            </p:grpSpPr>
            <p:grpSp>
              <p:nvGrpSpPr>
                <p:cNvPr id="74852" name="Group 9"/>
                <p:cNvGrpSpPr>
                  <a:grpSpLocks/>
                </p:cNvGrpSpPr>
                <p:nvPr/>
              </p:nvGrpSpPr>
              <p:grpSpPr bwMode="auto">
                <a:xfrm>
                  <a:off x="3648" y="2112"/>
                  <a:ext cx="1728" cy="250"/>
                  <a:chOff x="3648" y="2112"/>
                  <a:chExt cx="1728" cy="250"/>
                </a:xfrm>
              </p:grpSpPr>
              <p:sp>
                <p:nvSpPr>
                  <p:cNvPr id="7485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4857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R2</a:t>
                    </a:r>
                  </a:p>
                </p:txBody>
              </p:sp>
            </p:grpSp>
            <p:grpSp>
              <p:nvGrpSpPr>
                <p:cNvPr id="74853" name="Group 12"/>
                <p:cNvGrpSpPr>
                  <a:grpSpLocks/>
                </p:cNvGrpSpPr>
                <p:nvPr/>
              </p:nvGrpSpPr>
              <p:grpSpPr bwMode="auto">
                <a:xfrm>
                  <a:off x="3648" y="1824"/>
                  <a:ext cx="1728" cy="250"/>
                  <a:chOff x="3648" y="2112"/>
                  <a:chExt cx="1728" cy="250"/>
                </a:xfrm>
              </p:grpSpPr>
              <p:sp>
                <p:nvSpPr>
                  <p:cNvPr id="7485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4855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R1</a:t>
                    </a:r>
                  </a:p>
                </p:txBody>
              </p:sp>
            </p:grpSp>
          </p:grpSp>
          <p:grpSp>
            <p:nvGrpSpPr>
              <p:cNvPr id="74787" name="Group 15"/>
              <p:cNvGrpSpPr>
                <a:grpSpLocks/>
              </p:cNvGrpSpPr>
              <p:nvPr/>
            </p:nvGrpSpPr>
            <p:grpSpPr bwMode="auto">
              <a:xfrm>
                <a:off x="4206" y="624"/>
                <a:ext cx="1458" cy="250"/>
                <a:chOff x="4206" y="624"/>
                <a:chExt cx="1458" cy="250"/>
              </a:xfrm>
            </p:grpSpPr>
            <p:sp>
              <p:nvSpPr>
                <p:cNvPr id="74850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0" y="629"/>
                  <a:ext cx="864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485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06" y="624"/>
                  <a:ext cx="3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PC</a:t>
                  </a:r>
                </a:p>
              </p:txBody>
            </p:sp>
          </p:grpSp>
          <p:grpSp>
            <p:nvGrpSpPr>
              <p:cNvPr id="74788" name="Group 18"/>
              <p:cNvGrpSpPr>
                <a:grpSpLocks/>
              </p:cNvGrpSpPr>
              <p:nvPr/>
            </p:nvGrpSpPr>
            <p:grpSpPr bwMode="auto">
              <a:xfrm>
                <a:off x="3984" y="987"/>
                <a:ext cx="1680" cy="250"/>
                <a:chOff x="3952" y="987"/>
                <a:chExt cx="1680" cy="250"/>
              </a:xfrm>
            </p:grpSpPr>
            <p:sp>
              <p:nvSpPr>
                <p:cNvPr id="74848" name="Rectangle 19"/>
                <p:cNvSpPr>
                  <a:spLocks noChangeArrowheads="1"/>
                </p:cNvSpPr>
                <p:nvPr/>
              </p:nvSpPr>
              <p:spPr bwMode="auto">
                <a:xfrm>
                  <a:off x="4272" y="992"/>
                  <a:ext cx="136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484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52" y="987"/>
                  <a:ext cx="3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 IR</a:t>
                  </a:r>
                  <a:endParaRPr lang="it-IT"/>
                </a:p>
              </p:txBody>
            </p:sp>
          </p:grpSp>
          <p:grpSp>
            <p:nvGrpSpPr>
              <p:cNvPr id="74789" name="Group 21"/>
              <p:cNvGrpSpPr>
                <a:grpSpLocks/>
              </p:cNvGrpSpPr>
              <p:nvPr/>
            </p:nvGrpSpPr>
            <p:grpSpPr bwMode="auto">
              <a:xfrm>
                <a:off x="104" y="192"/>
                <a:ext cx="1738" cy="4064"/>
                <a:chOff x="104" y="192"/>
                <a:chExt cx="1738" cy="4064"/>
              </a:xfrm>
            </p:grpSpPr>
            <p:grpSp>
              <p:nvGrpSpPr>
                <p:cNvPr id="74824" name="Group 22"/>
                <p:cNvGrpSpPr>
                  <a:grpSpLocks/>
                </p:cNvGrpSpPr>
                <p:nvPr/>
              </p:nvGrpSpPr>
              <p:grpSpPr bwMode="auto">
                <a:xfrm>
                  <a:off x="466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4826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4831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4836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37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38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39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40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41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42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43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44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45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46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47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4832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4833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4834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4835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482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4828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4829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4830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4825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4" y="280"/>
                  <a:ext cx="404" cy="3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108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109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/>
                </a:p>
              </p:txBody>
            </p:sp>
          </p:grpSp>
          <p:grpSp>
            <p:nvGrpSpPr>
              <p:cNvPr id="74790" name="Group 46"/>
              <p:cNvGrpSpPr>
                <a:grpSpLocks/>
              </p:cNvGrpSpPr>
              <p:nvPr/>
            </p:nvGrpSpPr>
            <p:grpSpPr bwMode="auto">
              <a:xfrm>
                <a:off x="2066" y="192"/>
                <a:ext cx="1760" cy="3888"/>
                <a:chOff x="2066" y="192"/>
                <a:chExt cx="1760" cy="3888"/>
              </a:xfrm>
            </p:grpSpPr>
            <p:grpSp>
              <p:nvGrpSpPr>
                <p:cNvPr id="74800" name="Group 47"/>
                <p:cNvGrpSpPr>
                  <a:grpSpLocks/>
                </p:cNvGrpSpPr>
                <p:nvPr/>
              </p:nvGrpSpPr>
              <p:grpSpPr bwMode="auto">
                <a:xfrm>
                  <a:off x="2450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480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4807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4812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13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14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15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16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17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18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19" name="Rectangl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20" name="Rectangl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21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22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4823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4808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4809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4810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4811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4803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4804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4805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4806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4801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066" y="748"/>
                  <a:ext cx="404" cy="3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 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74791" name="Group 71"/>
              <p:cNvGrpSpPr>
                <a:grpSpLocks/>
              </p:cNvGrpSpPr>
              <p:nvPr/>
            </p:nvGrpSpPr>
            <p:grpSpPr bwMode="auto">
              <a:xfrm>
                <a:off x="3820" y="1680"/>
                <a:ext cx="404" cy="432"/>
                <a:chOff x="3820" y="1680"/>
                <a:chExt cx="404" cy="432"/>
              </a:xfrm>
            </p:grpSpPr>
            <p:sp>
              <p:nvSpPr>
                <p:cNvPr id="74798" name="AutoShape 72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4799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A </a:t>
                  </a:r>
                  <a:endParaRPr lang="it-IT"/>
                </a:p>
              </p:txBody>
            </p:sp>
          </p:grpSp>
          <p:grpSp>
            <p:nvGrpSpPr>
              <p:cNvPr id="74792" name="Group 74"/>
              <p:cNvGrpSpPr>
                <a:grpSpLocks/>
              </p:cNvGrpSpPr>
              <p:nvPr/>
            </p:nvGrpSpPr>
            <p:grpSpPr bwMode="auto">
              <a:xfrm>
                <a:off x="3820" y="2160"/>
                <a:ext cx="404" cy="432"/>
                <a:chOff x="3820" y="1680"/>
                <a:chExt cx="404" cy="432"/>
              </a:xfrm>
            </p:grpSpPr>
            <p:sp>
              <p:nvSpPr>
                <p:cNvPr id="74796" name="AutoShape 75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4797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B </a:t>
                  </a:r>
                  <a:endParaRPr lang="it-IT"/>
                </a:p>
              </p:txBody>
            </p:sp>
          </p:grpSp>
          <p:grpSp>
            <p:nvGrpSpPr>
              <p:cNvPr id="74793" name="Group 77"/>
              <p:cNvGrpSpPr>
                <a:grpSpLocks/>
              </p:cNvGrpSpPr>
              <p:nvPr/>
            </p:nvGrpSpPr>
            <p:grpSpPr bwMode="auto">
              <a:xfrm>
                <a:off x="3836" y="2624"/>
                <a:ext cx="596" cy="432"/>
                <a:chOff x="3820" y="1680"/>
                <a:chExt cx="596" cy="432"/>
              </a:xfrm>
            </p:grpSpPr>
            <p:sp>
              <p:nvSpPr>
                <p:cNvPr id="74794" name="AutoShape 78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4795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5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MAX </a:t>
                  </a:r>
                  <a:endParaRPr lang="it-IT"/>
                </a:p>
              </p:txBody>
            </p:sp>
          </p:grpSp>
        </p:grpSp>
        <p:sp>
          <p:nvSpPr>
            <p:cNvPr id="74766" name="Rectangle 94"/>
            <p:cNvSpPr>
              <a:spLocks noChangeArrowheads="1"/>
            </p:cNvSpPr>
            <p:nvPr/>
          </p:nvSpPr>
          <p:spPr bwMode="auto">
            <a:xfrm>
              <a:off x="4773" y="3293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4767" name="Rectangle 95"/>
            <p:cNvSpPr>
              <a:spLocks noChangeArrowheads="1"/>
            </p:cNvSpPr>
            <p:nvPr/>
          </p:nvSpPr>
          <p:spPr bwMode="auto">
            <a:xfrm>
              <a:off x="4773" y="2981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4755" name="Rectangle 96"/>
          <p:cNvSpPr>
            <a:spLocks noChangeArrowheads="1"/>
          </p:cNvSpPr>
          <p:nvPr/>
        </p:nvSpPr>
        <p:spPr bwMode="auto">
          <a:xfrm>
            <a:off x="6172200" y="2057400"/>
            <a:ext cx="1752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/>
              <a:t>(905-845)&gt;0</a:t>
            </a:r>
          </a:p>
        </p:txBody>
      </p:sp>
      <p:sp>
        <p:nvSpPr>
          <p:cNvPr id="74756" name="Text Box 97"/>
          <p:cNvSpPr txBox="1">
            <a:spLocks noChangeArrowheads="1"/>
          </p:cNvSpPr>
          <p:nvPr/>
        </p:nvSpPr>
        <p:spPr bwMode="auto">
          <a:xfrm>
            <a:off x="6934200" y="1600200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111</a:t>
            </a:r>
            <a:endParaRPr lang="it-IT" dirty="0">
              <a:latin typeface="Courier New" pitchFamily="49" charset="0"/>
            </a:endParaRPr>
          </a:p>
        </p:txBody>
      </p:sp>
      <p:sp>
        <p:nvSpPr>
          <p:cNvPr id="74757" name="Text Box 98"/>
          <p:cNvSpPr txBox="1">
            <a:spLocks noChangeArrowheads="1"/>
          </p:cNvSpPr>
          <p:nvPr/>
        </p:nvSpPr>
        <p:spPr bwMode="auto">
          <a:xfrm>
            <a:off x="7924800" y="33528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845</a:t>
            </a:r>
          </a:p>
        </p:txBody>
      </p:sp>
      <p:sp>
        <p:nvSpPr>
          <p:cNvPr id="74758" name="Text Box 99"/>
          <p:cNvSpPr txBox="1">
            <a:spLocks noChangeArrowheads="1"/>
          </p:cNvSpPr>
          <p:nvPr/>
        </p:nvSpPr>
        <p:spPr bwMode="auto">
          <a:xfrm>
            <a:off x="7937500" y="2895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905</a:t>
            </a:r>
          </a:p>
        </p:txBody>
      </p:sp>
      <p:grpSp>
        <p:nvGrpSpPr>
          <p:cNvPr id="74759" name="Group 100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74763" name="Text Box 101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74764" name="Text Box 102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74760" name="Line 103"/>
          <p:cNvSpPr>
            <a:spLocks noChangeShapeType="1"/>
          </p:cNvSpPr>
          <p:nvPr/>
        </p:nvSpPr>
        <p:spPr bwMode="auto">
          <a:xfrm flipV="1">
            <a:off x="8763000" y="121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4761" name="Text Box 104"/>
          <p:cNvSpPr txBox="1">
            <a:spLocks noChangeArrowheads="1"/>
          </p:cNvSpPr>
          <p:nvPr/>
        </p:nvSpPr>
        <p:spPr bwMode="auto">
          <a:xfrm>
            <a:off x="8032750" y="10001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111</a:t>
            </a:r>
          </a:p>
        </p:txBody>
      </p:sp>
      <p:sp>
        <p:nvSpPr>
          <p:cNvPr id="74762" name="Text Box 105"/>
          <p:cNvSpPr txBox="1">
            <a:spLocks noChangeArrowheads="1"/>
          </p:cNvSpPr>
          <p:nvPr/>
        </p:nvSpPr>
        <p:spPr bwMode="auto">
          <a:xfrm>
            <a:off x="6480175" y="152400"/>
            <a:ext cx="1253869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Esegui I</a:t>
            </a:r>
            <a:endParaRPr lang="it-IT" dirty="0"/>
          </a:p>
        </p:txBody>
      </p:sp>
      <p:sp>
        <p:nvSpPr>
          <p:cNvPr id="106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7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8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9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0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1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2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3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14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115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16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17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18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19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114300" y="76200"/>
            <a:ext cx="8915400" cy="6680200"/>
            <a:chOff x="72" y="48"/>
            <a:chExt cx="5616" cy="4208"/>
          </a:xfrm>
        </p:grpSpPr>
        <p:grpSp>
          <p:nvGrpSpPr>
            <p:cNvPr id="75790" name="Group 4"/>
            <p:cNvGrpSpPr>
              <a:grpSpLocks/>
            </p:cNvGrpSpPr>
            <p:nvPr/>
          </p:nvGrpSpPr>
          <p:grpSpPr bwMode="auto">
            <a:xfrm>
              <a:off x="72" y="48"/>
              <a:ext cx="5616" cy="4208"/>
              <a:chOff x="72" y="48"/>
              <a:chExt cx="5616" cy="4208"/>
            </a:xfrm>
          </p:grpSpPr>
          <p:sp>
            <p:nvSpPr>
              <p:cNvPr id="75805" name="Rectangle 5"/>
              <p:cNvSpPr>
                <a:spLocks noChangeArrowheads="1"/>
              </p:cNvSpPr>
              <p:nvPr/>
            </p:nvSpPr>
            <p:spPr bwMode="auto">
              <a:xfrm>
                <a:off x="72" y="48"/>
                <a:ext cx="5616" cy="41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000" b="1"/>
              </a:p>
            </p:txBody>
          </p:sp>
          <p:sp>
            <p:nvSpPr>
              <p:cNvPr id="75806" name="Text Box 6"/>
              <p:cNvSpPr txBox="1">
                <a:spLocks noChangeArrowheads="1"/>
              </p:cNvSpPr>
              <p:nvPr/>
            </p:nvSpPr>
            <p:spPr bwMode="auto">
              <a:xfrm>
                <a:off x="4344" y="2976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MAR</a:t>
                </a:r>
                <a:endParaRPr lang="it-IT"/>
              </a:p>
            </p:txBody>
          </p:sp>
          <p:sp>
            <p:nvSpPr>
              <p:cNvPr id="75807" name="Text Box 7"/>
              <p:cNvSpPr txBox="1">
                <a:spLocks noChangeArrowheads="1"/>
              </p:cNvSpPr>
              <p:nvPr/>
            </p:nvSpPr>
            <p:spPr bwMode="auto">
              <a:xfrm>
                <a:off x="4338" y="3287"/>
                <a:ext cx="4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MBR</a:t>
                </a:r>
              </a:p>
            </p:txBody>
          </p:sp>
          <p:grpSp>
            <p:nvGrpSpPr>
              <p:cNvPr id="75808" name="Group 8"/>
              <p:cNvGrpSpPr>
                <a:grpSpLocks/>
              </p:cNvGrpSpPr>
              <p:nvPr/>
            </p:nvGrpSpPr>
            <p:grpSpPr bwMode="auto">
              <a:xfrm>
                <a:off x="4368" y="1824"/>
                <a:ext cx="1296" cy="538"/>
                <a:chOff x="3648" y="1824"/>
                <a:chExt cx="1728" cy="538"/>
              </a:xfrm>
            </p:grpSpPr>
            <p:grpSp>
              <p:nvGrpSpPr>
                <p:cNvPr id="75874" name="Group 9"/>
                <p:cNvGrpSpPr>
                  <a:grpSpLocks/>
                </p:cNvGrpSpPr>
                <p:nvPr/>
              </p:nvGrpSpPr>
              <p:grpSpPr bwMode="auto">
                <a:xfrm>
                  <a:off x="3648" y="2112"/>
                  <a:ext cx="1728" cy="250"/>
                  <a:chOff x="3648" y="2112"/>
                  <a:chExt cx="1728" cy="250"/>
                </a:xfrm>
              </p:grpSpPr>
              <p:sp>
                <p:nvSpPr>
                  <p:cNvPr id="75878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5879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R2</a:t>
                    </a:r>
                  </a:p>
                </p:txBody>
              </p:sp>
            </p:grpSp>
            <p:grpSp>
              <p:nvGrpSpPr>
                <p:cNvPr id="75875" name="Group 12"/>
                <p:cNvGrpSpPr>
                  <a:grpSpLocks/>
                </p:cNvGrpSpPr>
                <p:nvPr/>
              </p:nvGrpSpPr>
              <p:grpSpPr bwMode="auto">
                <a:xfrm>
                  <a:off x="3648" y="1824"/>
                  <a:ext cx="1728" cy="250"/>
                  <a:chOff x="3648" y="2112"/>
                  <a:chExt cx="1728" cy="250"/>
                </a:xfrm>
              </p:grpSpPr>
              <p:sp>
                <p:nvSpPr>
                  <p:cNvPr id="7587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5877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R1</a:t>
                    </a:r>
                  </a:p>
                </p:txBody>
              </p:sp>
            </p:grpSp>
          </p:grpSp>
          <p:grpSp>
            <p:nvGrpSpPr>
              <p:cNvPr id="75809" name="Group 15"/>
              <p:cNvGrpSpPr>
                <a:grpSpLocks/>
              </p:cNvGrpSpPr>
              <p:nvPr/>
            </p:nvGrpSpPr>
            <p:grpSpPr bwMode="auto">
              <a:xfrm>
                <a:off x="4206" y="624"/>
                <a:ext cx="1458" cy="250"/>
                <a:chOff x="4206" y="624"/>
                <a:chExt cx="1458" cy="250"/>
              </a:xfrm>
            </p:grpSpPr>
            <p:sp>
              <p:nvSpPr>
                <p:cNvPr id="75872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0" y="629"/>
                  <a:ext cx="864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587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06" y="624"/>
                  <a:ext cx="3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PC</a:t>
                  </a:r>
                </a:p>
              </p:txBody>
            </p:sp>
          </p:grpSp>
          <p:grpSp>
            <p:nvGrpSpPr>
              <p:cNvPr id="75810" name="Group 18"/>
              <p:cNvGrpSpPr>
                <a:grpSpLocks/>
              </p:cNvGrpSpPr>
              <p:nvPr/>
            </p:nvGrpSpPr>
            <p:grpSpPr bwMode="auto">
              <a:xfrm>
                <a:off x="3984" y="987"/>
                <a:ext cx="1680" cy="250"/>
                <a:chOff x="3952" y="987"/>
                <a:chExt cx="1680" cy="250"/>
              </a:xfrm>
            </p:grpSpPr>
            <p:sp>
              <p:nvSpPr>
                <p:cNvPr id="75870" name="Rectangle 19"/>
                <p:cNvSpPr>
                  <a:spLocks noChangeArrowheads="1"/>
                </p:cNvSpPr>
                <p:nvPr/>
              </p:nvSpPr>
              <p:spPr bwMode="auto">
                <a:xfrm>
                  <a:off x="4272" y="992"/>
                  <a:ext cx="136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587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52" y="987"/>
                  <a:ext cx="3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 IR</a:t>
                  </a:r>
                  <a:endParaRPr lang="it-IT"/>
                </a:p>
              </p:txBody>
            </p:sp>
          </p:grpSp>
          <p:grpSp>
            <p:nvGrpSpPr>
              <p:cNvPr id="75811" name="Group 21"/>
              <p:cNvGrpSpPr>
                <a:grpSpLocks/>
              </p:cNvGrpSpPr>
              <p:nvPr/>
            </p:nvGrpSpPr>
            <p:grpSpPr bwMode="auto">
              <a:xfrm>
                <a:off x="104" y="192"/>
                <a:ext cx="1738" cy="4064"/>
                <a:chOff x="104" y="192"/>
                <a:chExt cx="1738" cy="4064"/>
              </a:xfrm>
            </p:grpSpPr>
            <p:grpSp>
              <p:nvGrpSpPr>
                <p:cNvPr id="75846" name="Group 22"/>
                <p:cNvGrpSpPr>
                  <a:grpSpLocks/>
                </p:cNvGrpSpPr>
                <p:nvPr/>
              </p:nvGrpSpPr>
              <p:grpSpPr bwMode="auto">
                <a:xfrm>
                  <a:off x="466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5848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5853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5858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59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0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1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2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3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4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5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6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7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8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69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5854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5855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5856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5857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584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5850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5851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5852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584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4" y="280"/>
                  <a:ext cx="404" cy="3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108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109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/>
                </a:p>
              </p:txBody>
            </p:sp>
          </p:grpSp>
          <p:grpSp>
            <p:nvGrpSpPr>
              <p:cNvPr id="75812" name="Group 46"/>
              <p:cNvGrpSpPr>
                <a:grpSpLocks/>
              </p:cNvGrpSpPr>
              <p:nvPr/>
            </p:nvGrpSpPr>
            <p:grpSpPr bwMode="auto">
              <a:xfrm>
                <a:off x="2066" y="192"/>
                <a:ext cx="1760" cy="3888"/>
                <a:chOff x="2066" y="192"/>
                <a:chExt cx="1760" cy="3888"/>
              </a:xfrm>
            </p:grpSpPr>
            <p:grpSp>
              <p:nvGrpSpPr>
                <p:cNvPr id="75822" name="Group 47"/>
                <p:cNvGrpSpPr>
                  <a:grpSpLocks/>
                </p:cNvGrpSpPr>
                <p:nvPr/>
              </p:nvGrpSpPr>
              <p:grpSpPr bwMode="auto">
                <a:xfrm>
                  <a:off x="2450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582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5829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5834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35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36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37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38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39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40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41" name="Rectangl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42" name="Rectangl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43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44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5845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5830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5831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5832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5833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5825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5826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5827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5828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5823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066" y="748"/>
                  <a:ext cx="404" cy="3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 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75813" name="Group 71"/>
              <p:cNvGrpSpPr>
                <a:grpSpLocks/>
              </p:cNvGrpSpPr>
              <p:nvPr/>
            </p:nvGrpSpPr>
            <p:grpSpPr bwMode="auto">
              <a:xfrm>
                <a:off x="3820" y="1680"/>
                <a:ext cx="404" cy="432"/>
                <a:chOff x="3820" y="1680"/>
                <a:chExt cx="404" cy="432"/>
              </a:xfrm>
            </p:grpSpPr>
            <p:sp>
              <p:nvSpPr>
                <p:cNvPr id="75820" name="AutoShape 72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5821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A </a:t>
                  </a:r>
                  <a:endParaRPr lang="it-IT"/>
                </a:p>
              </p:txBody>
            </p:sp>
          </p:grpSp>
          <p:grpSp>
            <p:nvGrpSpPr>
              <p:cNvPr id="75814" name="Group 74"/>
              <p:cNvGrpSpPr>
                <a:grpSpLocks/>
              </p:cNvGrpSpPr>
              <p:nvPr/>
            </p:nvGrpSpPr>
            <p:grpSpPr bwMode="auto">
              <a:xfrm>
                <a:off x="3820" y="2160"/>
                <a:ext cx="404" cy="432"/>
                <a:chOff x="3820" y="1680"/>
                <a:chExt cx="404" cy="432"/>
              </a:xfrm>
            </p:grpSpPr>
            <p:sp>
              <p:nvSpPr>
                <p:cNvPr id="75818" name="AutoShape 75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5819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B </a:t>
                  </a:r>
                  <a:endParaRPr lang="it-IT"/>
                </a:p>
              </p:txBody>
            </p:sp>
          </p:grpSp>
          <p:grpSp>
            <p:nvGrpSpPr>
              <p:cNvPr id="75815" name="Group 77"/>
              <p:cNvGrpSpPr>
                <a:grpSpLocks/>
              </p:cNvGrpSpPr>
              <p:nvPr/>
            </p:nvGrpSpPr>
            <p:grpSpPr bwMode="auto">
              <a:xfrm>
                <a:off x="3836" y="2624"/>
                <a:ext cx="596" cy="432"/>
                <a:chOff x="3820" y="1680"/>
                <a:chExt cx="596" cy="432"/>
              </a:xfrm>
            </p:grpSpPr>
            <p:sp>
              <p:nvSpPr>
                <p:cNvPr id="75816" name="AutoShape 78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5817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5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MAX </a:t>
                  </a:r>
                  <a:endParaRPr lang="it-IT"/>
                </a:p>
              </p:txBody>
            </p:sp>
          </p:grpSp>
        </p:grpSp>
        <p:sp>
          <p:nvSpPr>
            <p:cNvPr id="75788" name="Rectangle 94"/>
            <p:cNvSpPr>
              <a:spLocks noChangeArrowheads="1"/>
            </p:cNvSpPr>
            <p:nvPr/>
          </p:nvSpPr>
          <p:spPr bwMode="auto">
            <a:xfrm>
              <a:off x="4773" y="3293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5789" name="Rectangle 95"/>
            <p:cNvSpPr>
              <a:spLocks noChangeArrowheads="1"/>
            </p:cNvSpPr>
            <p:nvPr/>
          </p:nvSpPr>
          <p:spPr bwMode="auto">
            <a:xfrm>
              <a:off x="4773" y="2981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5779" name="Text Box 96"/>
          <p:cNvSpPr txBox="1">
            <a:spLocks noChangeArrowheads="1"/>
          </p:cNvSpPr>
          <p:nvPr/>
        </p:nvSpPr>
        <p:spPr bwMode="auto">
          <a:xfrm>
            <a:off x="6858016" y="16002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R1 204</a:t>
            </a:r>
            <a:endParaRPr lang="it-IT" dirty="0">
              <a:latin typeface="Courier New" pitchFamily="49" charset="0"/>
            </a:endParaRPr>
          </a:p>
        </p:txBody>
      </p:sp>
      <p:sp>
        <p:nvSpPr>
          <p:cNvPr id="75780" name="Text Box 97"/>
          <p:cNvSpPr txBox="1">
            <a:spLocks noChangeArrowheads="1"/>
          </p:cNvSpPr>
          <p:nvPr/>
        </p:nvSpPr>
        <p:spPr bwMode="auto">
          <a:xfrm>
            <a:off x="7924800" y="33528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845</a:t>
            </a:r>
          </a:p>
        </p:txBody>
      </p:sp>
      <p:sp>
        <p:nvSpPr>
          <p:cNvPr id="75781" name="Text Box 98"/>
          <p:cNvSpPr txBox="1">
            <a:spLocks noChangeArrowheads="1"/>
          </p:cNvSpPr>
          <p:nvPr/>
        </p:nvSpPr>
        <p:spPr bwMode="auto">
          <a:xfrm>
            <a:off x="7937500" y="2895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905</a:t>
            </a:r>
          </a:p>
        </p:txBody>
      </p:sp>
      <p:grpSp>
        <p:nvGrpSpPr>
          <p:cNvPr id="75782" name="Group 99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75785" name="Text Box 100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75786" name="Text Box 101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75783" name="Text Box 102"/>
          <p:cNvSpPr txBox="1">
            <a:spLocks noChangeArrowheads="1"/>
          </p:cNvSpPr>
          <p:nvPr/>
        </p:nvSpPr>
        <p:spPr bwMode="auto">
          <a:xfrm>
            <a:off x="8032750" y="10001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113</a:t>
            </a:r>
          </a:p>
        </p:txBody>
      </p:sp>
      <p:sp>
        <p:nvSpPr>
          <p:cNvPr id="75784" name="Text Box 103"/>
          <p:cNvSpPr txBox="1">
            <a:spLocks noChangeArrowheads="1"/>
          </p:cNvSpPr>
          <p:nvPr/>
        </p:nvSpPr>
        <p:spPr bwMode="auto">
          <a:xfrm>
            <a:off x="6480175" y="152400"/>
            <a:ext cx="1236236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Carica I</a:t>
            </a:r>
            <a:endParaRPr lang="it-IT" dirty="0"/>
          </a:p>
        </p:txBody>
      </p:sp>
      <p:sp>
        <p:nvSpPr>
          <p:cNvPr id="104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5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6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7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8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09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0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1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12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113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14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15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16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17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114300" y="76200"/>
            <a:ext cx="8915400" cy="6680200"/>
            <a:chOff x="72" y="48"/>
            <a:chExt cx="5616" cy="4208"/>
          </a:xfrm>
        </p:grpSpPr>
        <p:grpSp>
          <p:nvGrpSpPr>
            <p:cNvPr id="76821" name="Group 4"/>
            <p:cNvGrpSpPr>
              <a:grpSpLocks/>
            </p:cNvGrpSpPr>
            <p:nvPr/>
          </p:nvGrpSpPr>
          <p:grpSpPr bwMode="auto">
            <a:xfrm>
              <a:off x="72" y="48"/>
              <a:ext cx="5616" cy="4208"/>
              <a:chOff x="72" y="48"/>
              <a:chExt cx="5616" cy="4208"/>
            </a:xfrm>
          </p:grpSpPr>
          <p:sp>
            <p:nvSpPr>
              <p:cNvPr id="76836" name="Rectangle 5"/>
              <p:cNvSpPr>
                <a:spLocks noChangeArrowheads="1"/>
              </p:cNvSpPr>
              <p:nvPr/>
            </p:nvSpPr>
            <p:spPr bwMode="auto">
              <a:xfrm>
                <a:off x="72" y="48"/>
                <a:ext cx="5616" cy="41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it-IT" sz="2000" b="1"/>
              </a:p>
            </p:txBody>
          </p:sp>
          <p:sp>
            <p:nvSpPr>
              <p:cNvPr id="76837" name="Text Box 6"/>
              <p:cNvSpPr txBox="1">
                <a:spLocks noChangeArrowheads="1"/>
              </p:cNvSpPr>
              <p:nvPr/>
            </p:nvSpPr>
            <p:spPr bwMode="auto">
              <a:xfrm>
                <a:off x="4344" y="2976"/>
                <a:ext cx="49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MAR</a:t>
                </a:r>
                <a:endParaRPr lang="it-IT"/>
              </a:p>
            </p:txBody>
          </p:sp>
          <p:sp>
            <p:nvSpPr>
              <p:cNvPr id="76838" name="Text Box 7"/>
              <p:cNvSpPr txBox="1">
                <a:spLocks noChangeArrowheads="1"/>
              </p:cNvSpPr>
              <p:nvPr/>
            </p:nvSpPr>
            <p:spPr bwMode="auto">
              <a:xfrm>
                <a:off x="4338" y="3287"/>
                <a:ext cx="49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it-IT" sz="2000" b="1"/>
                  <a:t>MBR</a:t>
                </a:r>
              </a:p>
            </p:txBody>
          </p:sp>
          <p:grpSp>
            <p:nvGrpSpPr>
              <p:cNvPr id="76839" name="Group 8"/>
              <p:cNvGrpSpPr>
                <a:grpSpLocks/>
              </p:cNvGrpSpPr>
              <p:nvPr/>
            </p:nvGrpSpPr>
            <p:grpSpPr bwMode="auto">
              <a:xfrm>
                <a:off x="4368" y="1824"/>
                <a:ext cx="1296" cy="538"/>
                <a:chOff x="3648" y="1824"/>
                <a:chExt cx="1728" cy="538"/>
              </a:xfrm>
            </p:grpSpPr>
            <p:grpSp>
              <p:nvGrpSpPr>
                <p:cNvPr id="76905" name="Group 9"/>
                <p:cNvGrpSpPr>
                  <a:grpSpLocks/>
                </p:cNvGrpSpPr>
                <p:nvPr/>
              </p:nvGrpSpPr>
              <p:grpSpPr bwMode="auto">
                <a:xfrm>
                  <a:off x="3648" y="2112"/>
                  <a:ext cx="1728" cy="250"/>
                  <a:chOff x="3648" y="2112"/>
                  <a:chExt cx="1728" cy="250"/>
                </a:xfrm>
              </p:grpSpPr>
              <p:sp>
                <p:nvSpPr>
                  <p:cNvPr id="769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69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R2</a:t>
                    </a:r>
                  </a:p>
                </p:txBody>
              </p:sp>
            </p:grpSp>
            <p:grpSp>
              <p:nvGrpSpPr>
                <p:cNvPr id="76906" name="Group 12"/>
                <p:cNvGrpSpPr>
                  <a:grpSpLocks/>
                </p:cNvGrpSpPr>
                <p:nvPr/>
              </p:nvGrpSpPr>
              <p:grpSpPr bwMode="auto">
                <a:xfrm>
                  <a:off x="3648" y="1824"/>
                  <a:ext cx="1728" cy="250"/>
                  <a:chOff x="3648" y="2112"/>
                  <a:chExt cx="1728" cy="250"/>
                </a:xfrm>
              </p:grpSpPr>
              <p:sp>
                <p:nvSpPr>
                  <p:cNvPr id="7690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117"/>
                    <a:ext cx="1200" cy="24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6908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2112"/>
                    <a:ext cx="416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it-IT" sz="2000" b="1"/>
                      <a:t>R1</a:t>
                    </a:r>
                  </a:p>
                </p:txBody>
              </p:sp>
            </p:grpSp>
          </p:grpSp>
          <p:grpSp>
            <p:nvGrpSpPr>
              <p:cNvPr id="76840" name="Group 15"/>
              <p:cNvGrpSpPr>
                <a:grpSpLocks/>
              </p:cNvGrpSpPr>
              <p:nvPr/>
            </p:nvGrpSpPr>
            <p:grpSpPr bwMode="auto">
              <a:xfrm>
                <a:off x="4206" y="624"/>
                <a:ext cx="1458" cy="250"/>
                <a:chOff x="4206" y="624"/>
                <a:chExt cx="1458" cy="250"/>
              </a:xfrm>
            </p:grpSpPr>
            <p:sp>
              <p:nvSpPr>
                <p:cNvPr id="76903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0" y="629"/>
                  <a:ext cx="864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690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206" y="624"/>
                  <a:ext cx="33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PC</a:t>
                  </a:r>
                </a:p>
              </p:txBody>
            </p:sp>
          </p:grpSp>
          <p:grpSp>
            <p:nvGrpSpPr>
              <p:cNvPr id="76841" name="Group 18"/>
              <p:cNvGrpSpPr>
                <a:grpSpLocks/>
              </p:cNvGrpSpPr>
              <p:nvPr/>
            </p:nvGrpSpPr>
            <p:grpSpPr bwMode="auto">
              <a:xfrm>
                <a:off x="3984" y="987"/>
                <a:ext cx="1680" cy="250"/>
                <a:chOff x="3952" y="987"/>
                <a:chExt cx="1680" cy="250"/>
              </a:xfrm>
            </p:grpSpPr>
            <p:sp>
              <p:nvSpPr>
                <p:cNvPr id="76901" name="Rectangle 19"/>
                <p:cNvSpPr>
                  <a:spLocks noChangeArrowheads="1"/>
                </p:cNvSpPr>
                <p:nvPr/>
              </p:nvSpPr>
              <p:spPr bwMode="auto">
                <a:xfrm>
                  <a:off x="4272" y="992"/>
                  <a:ext cx="136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690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52" y="987"/>
                  <a:ext cx="33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/>
                    <a:t> IR</a:t>
                  </a:r>
                  <a:endParaRPr lang="it-IT"/>
                </a:p>
              </p:txBody>
            </p:sp>
          </p:grpSp>
          <p:grpSp>
            <p:nvGrpSpPr>
              <p:cNvPr id="76842" name="Group 21"/>
              <p:cNvGrpSpPr>
                <a:grpSpLocks/>
              </p:cNvGrpSpPr>
              <p:nvPr/>
            </p:nvGrpSpPr>
            <p:grpSpPr bwMode="auto">
              <a:xfrm>
                <a:off x="104" y="192"/>
                <a:ext cx="1738" cy="4064"/>
                <a:chOff x="104" y="192"/>
                <a:chExt cx="1738" cy="4064"/>
              </a:xfrm>
            </p:grpSpPr>
            <p:grpSp>
              <p:nvGrpSpPr>
                <p:cNvPr id="76877" name="Group 22"/>
                <p:cNvGrpSpPr>
                  <a:grpSpLocks/>
                </p:cNvGrpSpPr>
                <p:nvPr/>
              </p:nvGrpSpPr>
              <p:grpSpPr bwMode="auto">
                <a:xfrm>
                  <a:off x="466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6879" name="Group 23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6884" name="Group 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6889" name="Rectangle 2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0" name="Rectangle 2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1" name="Rectangle 2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2" name="Rectangle 2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3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4" name="Rectangle 3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5" name="Rectangle 3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6" name="Rectangle 3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7" name="Rectangle 3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8" name="Rectangle 3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99" name="Rectangle 3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900" name="Rectangle 3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6885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6886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6887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6888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6880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6881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6882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6883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6878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04" y="280"/>
                  <a:ext cx="404" cy="3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108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109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113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/>
                </a:p>
              </p:txBody>
            </p:sp>
          </p:grpSp>
          <p:grpSp>
            <p:nvGrpSpPr>
              <p:cNvPr id="76843" name="Group 46"/>
              <p:cNvGrpSpPr>
                <a:grpSpLocks/>
              </p:cNvGrpSpPr>
              <p:nvPr/>
            </p:nvGrpSpPr>
            <p:grpSpPr bwMode="auto">
              <a:xfrm>
                <a:off x="2066" y="192"/>
                <a:ext cx="1760" cy="3888"/>
                <a:chOff x="2066" y="192"/>
                <a:chExt cx="1760" cy="3888"/>
              </a:xfrm>
            </p:grpSpPr>
            <p:grpSp>
              <p:nvGrpSpPr>
                <p:cNvPr id="76853" name="Group 47"/>
                <p:cNvGrpSpPr>
                  <a:grpSpLocks/>
                </p:cNvGrpSpPr>
                <p:nvPr/>
              </p:nvGrpSpPr>
              <p:grpSpPr bwMode="auto">
                <a:xfrm>
                  <a:off x="2450" y="192"/>
                  <a:ext cx="1376" cy="3888"/>
                  <a:chOff x="288" y="192"/>
                  <a:chExt cx="1632" cy="3888"/>
                </a:xfrm>
              </p:grpSpPr>
              <p:grpSp>
                <p:nvGrpSpPr>
                  <p:cNvPr id="76855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88" y="288"/>
                    <a:ext cx="1632" cy="3696"/>
                    <a:chOff x="720" y="384"/>
                    <a:chExt cx="1296" cy="3840"/>
                  </a:xfrm>
                </p:grpSpPr>
                <p:grpSp>
                  <p:nvGrpSpPr>
                    <p:cNvPr id="76860" name="Group 4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20" y="384"/>
                      <a:ext cx="1296" cy="2880"/>
                      <a:chOff x="720" y="1296"/>
                      <a:chExt cx="1296" cy="2880"/>
                    </a:xfrm>
                  </p:grpSpPr>
                  <p:sp>
                    <p:nvSpPr>
                      <p:cNvPr id="76865" name="Rectangle 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2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66" name="Rectangle 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5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67" name="Rectangle 5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7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68" name="Rectangle 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0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69" name="Rectangle 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2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70" name="Rectangle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4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71" name="Rectangle 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7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72" name="Rectangle 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297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73" name="Rectangle 5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21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74" name="Rectangle 5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45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75" name="Rectangle 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69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76876" name="Rectangle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3936"/>
                        <a:ext cx="1296" cy="24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t-IT"/>
                      </a:p>
                    </p:txBody>
                  </p:sp>
                </p:grpSp>
                <p:sp>
                  <p:nvSpPr>
                    <p:cNvPr id="76861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26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6862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50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6863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74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76864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3984"/>
                      <a:ext cx="1296" cy="240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76856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88" y="398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6857" name="Line 6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192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6858" name="Line 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0" y="192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  <p:sp>
                <p:nvSpPr>
                  <p:cNvPr id="76859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920" y="3936"/>
                    <a:ext cx="0" cy="14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t-IT"/>
                  </a:p>
                </p:txBody>
              </p:sp>
            </p:grpSp>
            <p:sp>
              <p:nvSpPr>
                <p:cNvPr id="76854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066" y="748"/>
                  <a:ext cx="404" cy="3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200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201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202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203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204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205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206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207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r>
                    <a:rPr lang="it-IT" sz="2000" b="1">
                      <a:latin typeface="Courier New" pitchFamily="49" charset="0"/>
                    </a:rPr>
                    <a:t> …</a:t>
                  </a:r>
                </a:p>
                <a:p>
                  <a:pPr eaLnBrk="0" hangingPunct="0">
                    <a:spcBef>
                      <a:spcPct val="20000"/>
                    </a:spcBef>
                  </a:pPr>
                  <a:endParaRPr lang="it-IT" sz="2000" b="1"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76844" name="Group 71"/>
              <p:cNvGrpSpPr>
                <a:grpSpLocks/>
              </p:cNvGrpSpPr>
              <p:nvPr/>
            </p:nvGrpSpPr>
            <p:grpSpPr bwMode="auto">
              <a:xfrm>
                <a:off x="3820" y="1680"/>
                <a:ext cx="404" cy="432"/>
                <a:chOff x="3820" y="1680"/>
                <a:chExt cx="404" cy="432"/>
              </a:xfrm>
            </p:grpSpPr>
            <p:sp>
              <p:nvSpPr>
                <p:cNvPr id="76851" name="AutoShape 72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6852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A </a:t>
                  </a:r>
                  <a:endParaRPr lang="it-IT"/>
                </a:p>
              </p:txBody>
            </p:sp>
          </p:grpSp>
          <p:grpSp>
            <p:nvGrpSpPr>
              <p:cNvPr id="76845" name="Group 74"/>
              <p:cNvGrpSpPr>
                <a:grpSpLocks/>
              </p:cNvGrpSpPr>
              <p:nvPr/>
            </p:nvGrpSpPr>
            <p:grpSpPr bwMode="auto">
              <a:xfrm>
                <a:off x="3820" y="2160"/>
                <a:ext cx="404" cy="432"/>
                <a:chOff x="3820" y="1680"/>
                <a:chExt cx="404" cy="432"/>
              </a:xfrm>
            </p:grpSpPr>
            <p:sp>
              <p:nvSpPr>
                <p:cNvPr id="76849" name="AutoShape 75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6850" name="Text Box 76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4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B </a:t>
                  </a:r>
                  <a:endParaRPr lang="it-IT"/>
                </a:p>
              </p:txBody>
            </p:sp>
          </p:grpSp>
          <p:grpSp>
            <p:nvGrpSpPr>
              <p:cNvPr id="76846" name="Group 77"/>
              <p:cNvGrpSpPr>
                <a:grpSpLocks/>
              </p:cNvGrpSpPr>
              <p:nvPr/>
            </p:nvGrpSpPr>
            <p:grpSpPr bwMode="auto">
              <a:xfrm>
                <a:off x="3836" y="2624"/>
                <a:ext cx="596" cy="432"/>
                <a:chOff x="3820" y="1680"/>
                <a:chExt cx="596" cy="432"/>
              </a:xfrm>
            </p:grpSpPr>
            <p:sp>
              <p:nvSpPr>
                <p:cNvPr id="76847" name="AutoShape 78"/>
                <p:cNvSpPr>
                  <a:spLocks/>
                </p:cNvSpPr>
                <p:nvPr/>
              </p:nvSpPr>
              <p:spPr bwMode="auto">
                <a:xfrm>
                  <a:off x="3888" y="1680"/>
                  <a:ext cx="48" cy="432"/>
                </a:xfrm>
                <a:prstGeom prst="rightBrace">
                  <a:avLst>
                    <a:gd name="adj1" fmla="val 75000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76848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3820" y="1776"/>
                  <a:ext cx="59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it-IT" sz="2000" b="1">
                      <a:latin typeface="Courier New" pitchFamily="49" charset="0"/>
                    </a:rPr>
                    <a:t> MAX </a:t>
                  </a:r>
                  <a:endParaRPr lang="it-IT"/>
                </a:p>
              </p:txBody>
            </p:sp>
          </p:grpSp>
        </p:grpSp>
        <p:sp>
          <p:nvSpPr>
            <p:cNvPr id="76819" name="Rectangle 94"/>
            <p:cNvSpPr>
              <a:spLocks noChangeArrowheads="1"/>
            </p:cNvSpPr>
            <p:nvPr/>
          </p:nvSpPr>
          <p:spPr bwMode="auto">
            <a:xfrm>
              <a:off x="4773" y="3293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6820" name="Rectangle 95"/>
            <p:cNvSpPr>
              <a:spLocks noChangeArrowheads="1"/>
            </p:cNvSpPr>
            <p:nvPr/>
          </p:nvSpPr>
          <p:spPr bwMode="auto">
            <a:xfrm>
              <a:off x="4773" y="2981"/>
              <a:ext cx="891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6803" name="Text Box 96"/>
          <p:cNvSpPr txBox="1">
            <a:spLocks noChangeArrowheads="1"/>
          </p:cNvSpPr>
          <p:nvPr/>
        </p:nvSpPr>
        <p:spPr bwMode="auto">
          <a:xfrm>
            <a:off x="6643702" y="1600200"/>
            <a:ext cx="24929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R1 204</a:t>
            </a:r>
            <a:endParaRPr lang="it-IT" dirty="0">
              <a:latin typeface="Courier New" pitchFamily="49" charset="0"/>
            </a:endParaRPr>
          </a:p>
        </p:txBody>
      </p:sp>
      <p:sp>
        <p:nvSpPr>
          <p:cNvPr id="76804" name="Text Box 97"/>
          <p:cNvSpPr txBox="1">
            <a:spLocks noChangeArrowheads="1"/>
          </p:cNvSpPr>
          <p:nvPr/>
        </p:nvSpPr>
        <p:spPr bwMode="auto">
          <a:xfrm>
            <a:off x="7924800" y="33528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845</a:t>
            </a:r>
          </a:p>
        </p:txBody>
      </p:sp>
      <p:grpSp>
        <p:nvGrpSpPr>
          <p:cNvPr id="76805" name="Group 98"/>
          <p:cNvGrpSpPr>
            <a:grpSpLocks/>
          </p:cNvGrpSpPr>
          <p:nvPr/>
        </p:nvGrpSpPr>
        <p:grpSpPr bwMode="auto">
          <a:xfrm>
            <a:off x="4010025" y="2622550"/>
            <a:ext cx="1898650" cy="1403350"/>
            <a:chOff x="2526" y="1652"/>
            <a:chExt cx="1196" cy="884"/>
          </a:xfrm>
        </p:grpSpPr>
        <p:sp>
          <p:nvSpPr>
            <p:cNvPr id="76816" name="Text Box 99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76817" name="Text Box 100"/>
            <p:cNvSpPr txBox="1">
              <a:spLocks noChangeArrowheads="1"/>
            </p:cNvSpPr>
            <p:nvPr/>
          </p:nvSpPr>
          <p:spPr bwMode="auto">
            <a:xfrm>
              <a:off x="2550" y="2094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 </a:t>
              </a:r>
              <a:r>
                <a:rPr lang="it-IT" sz="2000" b="1">
                  <a:latin typeface="Courier New" pitchFamily="49" charset="0"/>
                </a:rPr>
                <a:t>845</a:t>
              </a:r>
              <a:r>
                <a:rPr lang="it-IT" sz="2000">
                  <a:latin typeface="Courier New" pitchFamily="49" charset="0"/>
                </a:rPr>
                <a:t> 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76806" name="Text Box 101"/>
          <p:cNvSpPr txBox="1">
            <a:spLocks noChangeArrowheads="1"/>
          </p:cNvSpPr>
          <p:nvPr/>
        </p:nvSpPr>
        <p:spPr bwMode="auto">
          <a:xfrm>
            <a:off x="8032750" y="1000125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113</a:t>
            </a:r>
          </a:p>
        </p:txBody>
      </p:sp>
      <p:sp>
        <p:nvSpPr>
          <p:cNvPr id="76807" name="Text Box 102"/>
          <p:cNvSpPr txBox="1">
            <a:spLocks noChangeArrowheads="1"/>
          </p:cNvSpPr>
          <p:nvPr/>
        </p:nvSpPr>
        <p:spPr bwMode="auto">
          <a:xfrm>
            <a:off x="6480175" y="152400"/>
            <a:ext cx="1253869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b="1" i="1" dirty="0" smtClean="0"/>
              <a:t>Esegui I</a:t>
            </a:r>
            <a:endParaRPr lang="it-IT" dirty="0"/>
          </a:p>
        </p:txBody>
      </p:sp>
      <p:grpSp>
        <p:nvGrpSpPr>
          <p:cNvPr id="76808" name="Group 103"/>
          <p:cNvGrpSpPr>
            <a:grpSpLocks/>
          </p:cNvGrpSpPr>
          <p:nvPr/>
        </p:nvGrpSpPr>
        <p:grpSpPr bwMode="auto">
          <a:xfrm>
            <a:off x="6934200" y="2362200"/>
            <a:ext cx="1130300" cy="533400"/>
            <a:chOff x="4128" y="1488"/>
            <a:chExt cx="952" cy="336"/>
          </a:xfrm>
        </p:grpSpPr>
        <p:sp>
          <p:nvSpPr>
            <p:cNvPr id="76814" name="Arc 104"/>
            <p:cNvSpPr>
              <a:spLocks/>
            </p:cNvSpPr>
            <p:nvPr/>
          </p:nvSpPr>
          <p:spPr bwMode="auto">
            <a:xfrm flipH="1">
              <a:off x="4128" y="1488"/>
              <a:ext cx="480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6815" name="Arc 105"/>
            <p:cNvSpPr>
              <a:spLocks/>
            </p:cNvSpPr>
            <p:nvPr/>
          </p:nvSpPr>
          <p:spPr bwMode="auto">
            <a:xfrm>
              <a:off x="4600" y="1488"/>
              <a:ext cx="480" cy="33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6809" name="Text Box 106"/>
          <p:cNvSpPr txBox="1">
            <a:spLocks noChangeArrowheads="1"/>
          </p:cNvSpPr>
          <p:nvPr/>
        </p:nvSpPr>
        <p:spPr bwMode="auto">
          <a:xfrm>
            <a:off x="7937500" y="2895600"/>
            <a:ext cx="64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905</a:t>
            </a:r>
          </a:p>
        </p:txBody>
      </p:sp>
      <p:sp>
        <p:nvSpPr>
          <p:cNvPr id="76810" name="Arc 107"/>
          <p:cNvSpPr>
            <a:spLocks/>
          </p:cNvSpPr>
          <p:nvPr/>
        </p:nvSpPr>
        <p:spPr bwMode="auto">
          <a:xfrm flipV="1">
            <a:off x="6553200" y="2895600"/>
            <a:ext cx="381000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76811" name="Group 108"/>
          <p:cNvGrpSpPr>
            <a:grpSpLocks/>
          </p:cNvGrpSpPr>
          <p:nvPr/>
        </p:nvGrpSpPr>
        <p:grpSpPr bwMode="auto">
          <a:xfrm>
            <a:off x="4048125" y="4121150"/>
            <a:ext cx="1860550" cy="1114425"/>
            <a:chOff x="2526" y="1652"/>
            <a:chExt cx="1172" cy="702"/>
          </a:xfrm>
        </p:grpSpPr>
        <p:sp>
          <p:nvSpPr>
            <p:cNvPr id="76812" name="Text Box 109"/>
            <p:cNvSpPr txBox="1">
              <a:spLocks noChangeArrowheads="1"/>
            </p:cNvSpPr>
            <p:nvPr/>
          </p:nvSpPr>
          <p:spPr bwMode="auto">
            <a:xfrm>
              <a:off x="2526" y="1652"/>
              <a:ext cx="11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000">
                  <a:latin typeface="Courier New" pitchFamily="49" charset="0"/>
                </a:rPr>
                <a:t>_____</a:t>
              </a:r>
              <a:r>
                <a:rPr lang="it-IT" sz="2000" b="1">
                  <a:latin typeface="Courier New" pitchFamily="49" charset="0"/>
                </a:rPr>
                <a:t>905 </a:t>
              </a:r>
              <a:r>
                <a:rPr lang="it-IT" sz="2000">
                  <a:latin typeface="Courier New" pitchFamily="49" charset="0"/>
                </a:rPr>
                <a:t>_</a:t>
              </a:r>
            </a:p>
            <a:p>
              <a:pPr eaLnBrk="0" hangingPunct="0"/>
              <a:r>
                <a:rPr lang="it-IT" sz="2000">
                  <a:latin typeface="Courier New" pitchFamily="49" charset="0"/>
                </a:rPr>
                <a:t>___________</a:t>
              </a:r>
              <a:endParaRPr lang="it-IT">
                <a:latin typeface="Courier New" pitchFamily="49" charset="0"/>
              </a:endParaRPr>
            </a:p>
          </p:txBody>
        </p:sp>
        <p:sp>
          <p:nvSpPr>
            <p:cNvPr id="76813" name="Text Box 110"/>
            <p:cNvSpPr txBox="1">
              <a:spLocks noChangeArrowheads="1"/>
            </p:cNvSpPr>
            <p:nvPr/>
          </p:nvSpPr>
          <p:spPr bwMode="auto">
            <a:xfrm>
              <a:off x="2550" y="2066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111" name="Text Box 71"/>
          <p:cNvSpPr txBox="1">
            <a:spLocks noChangeArrowheads="1"/>
          </p:cNvSpPr>
          <p:nvPr/>
        </p:nvSpPr>
        <p:spPr bwMode="auto">
          <a:xfrm>
            <a:off x="860425" y="83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R1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2" name="Text Box 72"/>
          <p:cNvSpPr txBox="1">
            <a:spLocks noChangeArrowheads="1"/>
          </p:cNvSpPr>
          <p:nvPr/>
        </p:nvSpPr>
        <p:spPr bwMode="auto">
          <a:xfrm>
            <a:off x="863600" y="15081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3" name="Text Box 73"/>
          <p:cNvSpPr txBox="1">
            <a:spLocks noChangeArrowheads="1"/>
          </p:cNvSpPr>
          <p:nvPr/>
        </p:nvSpPr>
        <p:spPr bwMode="auto">
          <a:xfrm>
            <a:off x="850900" y="2689225"/>
            <a:ext cx="21723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err="1" smtClean="0">
                <a:latin typeface="Courier New" pitchFamily="49" charset="0"/>
              </a:rPr>
              <a:t>SALTA_SE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</a:t>
            </a:r>
            <a:r>
              <a:rPr lang="it-IT" sz="2000" b="1" dirty="0" smtClean="0">
                <a:latin typeface="Courier New" pitchFamily="49" charset="0"/>
              </a:rPr>
              <a:t>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4" name="Text Box 74"/>
          <p:cNvSpPr txBox="1">
            <a:spLocks noChangeArrowheads="1"/>
          </p:cNvSpPr>
          <p:nvPr/>
        </p:nvSpPr>
        <p:spPr bwMode="auto">
          <a:xfrm>
            <a:off x="876300" y="33750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R2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5" name="Text Box 75"/>
          <p:cNvSpPr txBox="1">
            <a:spLocks noChangeArrowheads="1"/>
          </p:cNvSpPr>
          <p:nvPr/>
        </p:nvSpPr>
        <p:spPr bwMode="auto">
          <a:xfrm>
            <a:off x="876300" y="41243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- </a:t>
            </a:r>
            <a:r>
              <a:rPr lang="it-IT" sz="2000" dirty="0" smtClean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6" name="Text Box 76"/>
          <p:cNvSpPr txBox="1">
            <a:spLocks noChangeArrowheads="1"/>
          </p:cNvSpPr>
          <p:nvPr/>
        </p:nvSpPr>
        <p:spPr bwMode="auto">
          <a:xfrm>
            <a:off x="876300" y="4848225"/>
            <a:ext cx="2031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SPOSTA 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</a:rPr>
              <a:t>- R1</a:t>
            </a:r>
            <a:endParaRPr lang="it-IT" dirty="0"/>
          </a:p>
        </p:txBody>
      </p:sp>
      <p:sp>
        <p:nvSpPr>
          <p:cNvPr id="117" name="Text Box 77"/>
          <p:cNvSpPr txBox="1">
            <a:spLocks noChangeArrowheads="1"/>
          </p:cNvSpPr>
          <p:nvPr/>
        </p:nvSpPr>
        <p:spPr bwMode="auto">
          <a:xfrm>
            <a:off x="889000" y="5622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HALT  </a:t>
            </a:r>
            <a:r>
              <a:rPr lang="it-IT" sz="2000" b="1" dirty="0">
                <a:latin typeface="Courier New" pitchFamily="49" charset="0"/>
              </a:rPr>
              <a:t>- </a:t>
            </a:r>
            <a:r>
              <a:rPr lang="it-IT" sz="2000" dirty="0">
                <a:latin typeface="Courier New" pitchFamily="49" charset="0"/>
              </a:rPr>
              <a:t>  </a:t>
            </a:r>
            <a:r>
              <a:rPr lang="it-IT" sz="2000" b="1" dirty="0">
                <a:latin typeface="Courier New" pitchFamily="49" charset="0"/>
              </a:rPr>
              <a:t>-</a:t>
            </a:r>
            <a:endParaRPr lang="it-IT" dirty="0"/>
          </a:p>
        </p:txBody>
      </p:sp>
      <p:sp>
        <p:nvSpPr>
          <p:cNvPr id="118" name="Text Box 78"/>
          <p:cNvSpPr txBox="1">
            <a:spLocks noChangeArrowheads="1"/>
          </p:cNvSpPr>
          <p:nvPr/>
        </p:nvSpPr>
        <p:spPr bwMode="auto">
          <a:xfrm>
            <a:off x="850900" y="2298700"/>
            <a:ext cx="2185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 dirty="0" smtClean="0">
                <a:latin typeface="Courier New" pitchFamily="49" charset="0"/>
              </a:rPr>
              <a:t>COMPARA R1</a:t>
            </a:r>
            <a:r>
              <a:rPr lang="it-IT" sz="2000" dirty="0" smtClean="0">
                <a:latin typeface="Courier New" pitchFamily="49" charset="0"/>
              </a:rPr>
              <a:t> </a:t>
            </a:r>
            <a:r>
              <a:rPr lang="it-IT" sz="2000" b="1" dirty="0">
                <a:latin typeface="Courier New" pitchFamily="49" charset="0"/>
              </a:rPr>
              <a:t>R2</a:t>
            </a:r>
            <a:endParaRPr lang="it-IT" dirty="0"/>
          </a:p>
        </p:txBody>
      </p:sp>
      <p:sp>
        <p:nvSpPr>
          <p:cNvPr id="119" name="Text Box 79"/>
          <p:cNvSpPr txBox="1">
            <a:spLocks noChangeArrowheads="1"/>
          </p:cNvSpPr>
          <p:nvPr/>
        </p:nvSpPr>
        <p:spPr bwMode="auto">
          <a:xfrm>
            <a:off x="1206500" y="12192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200 </a:t>
            </a:r>
            <a:endParaRPr lang="it-IT"/>
          </a:p>
        </p:txBody>
      </p:sp>
      <p:sp>
        <p:nvSpPr>
          <p:cNvPr id="120" name="Text Box 80"/>
          <p:cNvSpPr txBox="1">
            <a:spLocks noChangeArrowheads="1"/>
          </p:cNvSpPr>
          <p:nvPr/>
        </p:nvSpPr>
        <p:spPr bwMode="auto">
          <a:xfrm>
            <a:off x="1206500" y="19018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202 </a:t>
            </a:r>
            <a:endParaRPr lang="it-IT"/>
          </a:p>
        </p:txBody>
      </p:sp>
      <p:sp>
        <p:nvSpPr>
          <p:cNvPr id="121" name="Text Box 81"/>
          <p:cNvSpPr txBox="1">
            <a:spLocks noChangeArrowheads="1"/>
          </p:cNvSpPr>
          <p:nvPr/>
        </p:nvSpPr>
        <p:spPr bwMode="auto">
          <a:xfrm>
            <a:off x="1231900" y="30480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111 </a:t>
            </a:r>
            <a:endParaRPr lang="it-IT"/>
          </a:p>
        </p:txBody>
      </p:sp>
      <p:sp>
        <p:nvSpPr>
          <p:cNvPr id="122" name="Text Box 82"/>
          <p:cNvSpPr txBox="1">
            <a:spLocks noChangeArrowheads="1"/>
          </p:cNvSpPr>
          <p:nvPr/>
        </p:nvSpPr>
        <p:spPr bwMode="auto">
          <a:xfrm>
            <a:off x="1244600" y="3733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  <p:sp>
        <p:nvSpPr>
          <p:cNvPr id="123" name="Text Box 83"/>
          <p:cNvSpPr txBox="1">
            <a:spLocks noChangeArrowheads="1"/>
          </p:cNvSpPr>
          <p:nvPr/>
        </p:nvSpPr>
        <p:spPr bwMode="auto">
          <a:xfrm>
            <a:off x="1295400" y="4495800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113 </a:t>
            </a:r>
            <a:endParaRPr lang="it-IT"/>
          </a:p>
        </p:txBody>
      </p:sp>
      <p:sp>
        <p:nvSpPr>
          <p:cNvPr id="124" name="Text Box 84"/>
          <p:cNvSpPr txBox="1">
            <a:spLocks noChangeArrowheads="1"/>
          </p:cNvSpPr>
          <p:nvPr/>
        </p:nvSpPr>
        <p:spPr bwMode="auto">
          <a:xfrm>
            <a:off x="1295400" y="5241925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2000" b="1">
                <a:latin typeface="Courier New" pitchFamily="49" charset="0"/>
              </a:rPr>
              <a:t> 204 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Ricapitaliamo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mtClean="0"/>
              <a:t>Idee Fondamentali</a:t>
            </a:r>
          </a:p>
          <a:p>
            <a:pPr lvl="1" eaLnBrk="1" hangingPunct="1">
              <a:lnSpc>
                <a:spcPct val="90000"/>
              </a:lnSpc>
            </a:pPr>
            <a:r>
              <a:rPr lang="it-IT" b="1" smtClean="0"/>
              <a:t>Algoritmo Vitale: </a:t>
            </a:r>
            <a:r>
              <a:rPr lang="it-IT" smtClean="0"/>
              <a:t>Si può pensare ad un algoritmo “vitale” che abbia come scopo quello di eseguire algoritmi </a:t>
            </a:r>
          </a:p>
          <a:p>
            <a:pPr lvl="1" eaLnBrk="1" hangingPunct="1">
              <a:lnSpc>
                <a:spcPct val="90000"/>
              </a:lnSpc>
            </a:pPr>
            <a:r>
              <a:rPr lang="it-IT" b="1" smtClean="0"/>
              <a:t>Dati e algoritmi: </a:t>
            </a:r>
            <a:r>
              <a:rPr lang="it-IT" smtClean="0"/>
              <a:t>Un algortmo scritto con una certa codifica può essere “dato” di un altro algoritmo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Abbiamo visto: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Macchina di Von Neumann</a:t>
            </a:r>
          </a:p>
          <a:p>
            <a:pPr lvl="2" eaLnBrk="1" hangingPunct="1">
              <a:lnSpc>
                <a:spcPct val="90000"/>
              </a:lnSpc>
            </a:pPr>
            <a:r>
              <a:rPr lang="it-IT" smtClean="0"/>
              <a:t>Memoria</a:t>
            </a:r>
          </a:p>
          <a:p>
            <a:pPr lvl="2" eaLnBrk="1" hangingPunct="1">
              <a:lnSpc>
                <a:spcPct val="90000"/>
              </a:lnSpc>
            </a:pPr>
            <a:r>
              <a:rPr lang="it-IT" smtClean="0"/>
              <a:t>Central Processing Unit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Concetto di Programma</a:t>
            </a:r>
          </a:p>
          <a:p>
            <a:pPr lvl="1" eaLnBrk="1" hangingPunct="1">
              <a:lnSpc>
                <a:spcPct val="90000"/>
              </a:lnSpc>
            </a:pPr>
            <a:r>
              <a:rPr lang="it-IT" smtClean="0"/>
              <a:t>Un esempio di esecuzione di programma</a:t>
            </a:r>
          </a:p>
          <a:p>
            <a:pPr lvl="1" eaLnBrk="1" hangingPunct="1">
              <a:lnSpc>
                <a:spcPct val="90000"/>
              </a:lnSpc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85750" y="3643313"/>
            <a:ext cx="2857500" cy="2500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126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Cos’è una memoria?</a:t>
            </a:r>
          </a:p>
        </p:txBody>
      </p:sp>
      <p:sp>
        <p:nvSpPr>
          <p:cNvPr id="1126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it-IT" smtClean="0"/>
              <a:t>Guardiamo le “</a:t>
            </a:r>
            <a:r>
              <a:rPr lang="it-IT" i="1" smtClean="0"/>
              <a:t>Memorie Esterne” </a:t>
            </a:r>
          </a:p>
          <a:p>
            <a:pPr algn="ctr" eaLnBrk="1" hangingPunct="1">
              <a:buFontTx/>
              <a:buNone/>
            </a:pPr>
            <a:r>
              <a:rPr lang="it-IT" smtClean="0"/>
              <a:t>del genere umano</a:t>
            </a:r>
          </a:p>
          <a:p>
            <a:pPr algn="ctr" eaLnBrk="1" hangingPunct="1">
              <a:buFontTx/>
              <a:buNone/>
            </a:pPr>
            <a:endParaRPr lang="it-IT" smtClean="0"/>
          </a:p>
          <a:p>
            <a:pPr algn="ctr" eaLnBrk="1" hangingPunct="1">
              <a:buFontTx/>
              <a:buNone/>
            </a:pPr>
            <a:r>
              <a:rPr lang="it-IT" smtClean="0"/>
              <a:t>Noialtri come trasmettiamo e manteniamo la conoscenza?</a:t>
            </a:r>
          </a:p>
          <a:p>
            <a:pPr eaLnBrk="1" hangingPunct="1"/>
            <a:r>
              <a:rPr lang="it-IT" smtClean="0"/>
              <a:t>Lapidi </a:t>
            </a:r>
          </a:p>
          <a:p>
            <a:pPr eaLnBrk="1" hangingPunct="1"/>
            <a:r>
              <a:rPr lang="it-IT" smtClean="0"/>
              <a:t>Fogli di carta </a:t>
            </a:r>
          </a:p>
          <a:p>
            <a:pPr eaLnBrk="1" hangingPunct="1"/>
            <a:r>
              <a:rPr lang="it-IT" smtClean="0"/>
              <a:t>Libri </a:t>
            </a:r>
          </a:p>
          <a:p>
            <a:pPr eaLnBrk="1" hangingPunct="1"/>
            <a:r>
              <a:rPr lang="it-IT" smtClean="0"/>
              <a:t>Biblioteche</a:t>
            </a:r>
          </a:p>
        </p:txBody>
      </p:sp>
      <p:sp>
        <p:nvSpPr>
          <p:cNvPr id="8" name="Fumetto 4 7"/>
          <p:cNvSpPr/>
          <p:nvPr/>
        </p:nvSpPr>
        <p:spPr>
          <a:xfrm>
            <a:off x="3429000" y="3643313"/>
            <a:ext cx="4857750" cy="1071562"/>
          </a:xfrm>
          <a:prstGeom prst="cloudCallout">
            <a:avLst>
              <a:gd name="adj1" fmla="val -54281"/>
              <a:gd name="adj2" fmla="val 13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Cosa hanno in comune queste cose?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Settings\fabio\Dati applicazioni\Microsoft\Modelli\Template.pot</Template>
  <TotalTime>10645</TotalTime>
  <Words>2881</Words>
  <Application>Microsoft Office PowerPoint</Application>
  <PresentationFormat>Presentazione su schermo (4:3)</PresentationFormat>
  <Paragraphs>1312</Paragraphs>
  <Slides>87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87</vt:i4>
      </vt:variant>
    </vt:vector>
  </HeadingPairs>
  <TitlesOfParts>
    <vt:vector size="88" baseType="lpstr">
      <vt:lpstr>Template</vt:lpstr>
      <vt:lpstr>Architettura di un Elaboratore</vt:lpstr>
      <vt:lpstr>Ricapitoliamo puntate precedenti</vt:lpstr>
      <vt:lpstr>Idee Fondamentali</vt:lpstr>
      <vt:lpstr>Come cambia la macchina che abbiamo visto?</vt:lpstr>
      <vt:lpstr>Architettura di un Elaboratore</vt:lpstr>
      <vt:lpstr>Cosa vedremo</vt:lpstr>
      <vt:lpstr>Organizzazione della Memoria</vt:lpstr>
      <vt:lpstr>Memoria</vt:lpstr>
      <vt:lpstr>Cos’è una memoria?</vt:lpstr>
      <vt:lpstr>Cos’è una memoria?</vt:lpstr>
      <vt:lpstr>Quando una memoria è utilizzabile?</vt:lpstr>
      <vt:lpstr>Quando una memoria è utilizzabile?</vt:lpstr>
      <vt:lpstr>Quando una memoria è utilizzabile?</vt:lpstr>
      <vt:lpstr>Cos’è una memoria?</vt:lpstr>
      <vt:lpstr>Quando una memoria è utilizzabile?</vt:lpstr>
      <vt:lpstr>Cos’è una memoria?</vt:lpstr>
      <vt:lpstr>Organizzazione della memoria</vt:lpstr>
      <vt:lpstr>Organizzazione della memoria</vt:lpstr>
      <vt:lpstr>Organizzazione della memoria</vt:lpstr>
      <vt:lpstr>Organizzazione della memoria</vt:lpstr>
      <vt:lpstr>Organizzazione della memoria</vt:lpstr>
      <vt:lpstr>Operazioni nella memoria</vt:lpstr>
      <vt:lpstr>Operazioni della Memoria</vt:lpstr>
      <vt:lpstr>Operazioni della Memoria</vt:lpstr>
      <vt:lpstr>Operazioni della Memoria</vt:lpstr>
      <vt:lpstr>Operazioni della Memoria</vt:lpstr>
      <vt:lpstr>Canali di comunicazione</vt:lpstr>
      <vt:lpstr>Operazioni della Memoria</vt:lpstr>
      <vt:lpstr>Canali di comunicazione e registri</vt:lpstr>
      <vt:lpstr>Memoria come funzione</vt:lpstr>
      <vt:lpstr>Operazioni della Memoria</vt:lpstr>
      <vt:lpstr>Gerarchia della Memoria</vt:lpstr>
      <vt:lpstr>Ricapitoliamo</vt:lpstr>
      <vt:lpstr>Ricapitoliamo</vt:lpstr>
      <vt:lpstr>CPU e Algoritmo vitale</vt:lpstr>
      <vt:lpstr>CPU e Algoritmo vitale</vt:lpstr>
      <vt:lpstr>Il Processore Centrale (CPU)</vt:lpstr>
      <vt:lpstr>Cosa deve fare l’algoritmo vitale? </vt:lpstr>
      <vt:lpstr>Cosa deve fare l’algoritmo vitale?</vt:lpstr>
      <vt:lpstr>Il Processore Centrale (CPU)</vt:lpstr>
      <vt:lpstr>Algoritmo vitale</vt:lpstr>
      <vt:lpstr>Il Processore Centrale (CPU)</vt:lpstr>
      <vt:lpstr>Il Processore Centrale (CPU)</vt:lpstr>
      <vt:lpstr>Il Processore Centrale (CPU)</vt:lpstr>
      <vt:lpstr>Il Processore Centrale (CPU)</vt:lpstr>
      <vt:lpstr>Una visione di insieme</vt:lpstr>
      <vt:lpstr>Il Processore Centrale (CPU)</vt:lpstr>
      <vt:lpstr>Codificare le istruzioni</vt:lpstr>
      <vt:lpstr>Una visione di insieme</vt:lpstr>
      <vt:lpstr>Codificare le istruzioni</vt:lpstr>
      <vt:lpstr>Codificare le istruzioni</vt:lpstr>
      <vt:lpstr>Classi di istruzioni</vt:lpstr>
      <vt:lpstr>Codificare Istruzioni</vt:lpstr>
      <vt:lpstr>Codificare Istruzioni</vt:lpstr>
      <vt:lpstr>Codificare Istruzioni</vt:lpstr>
      <vt:lpstr>Codificare Istruzioni</vt:lpstr>
      <vt:lpstr>Codificare Istruzioni</vt:lpstr>
      <vt:lpstr>Classi di Istruzioni</vt:lpstr>
      <vt:lpstr>Classi di Istruzioni</vt:lpstr>
      <vt:lpstr>Classi di Istruzioni</vt:lpstr>
      <vt:lpstr>Istruzione di Salto</vt:lpstr>
      <vt:lpstr>Istruzioni di I/O</vt:lpstr>
      <vt:lpstr>Il Linguaggio L definito</vt:lpstr>
      <vt:lpstr>Codificare le istruzioni</vt:lpstr>
      <vt:lpstr>Da Algoritmo a Programma</vt:lpstr>
      <vt:lpstr>Da Algoritmo a Programma</vt:lpstr>
      <vt:lpstr>Cominciamo a programmare</vt:lpstr>
      <vt:lpstr>Cominciamo a programmare</vt:lpstr>
      <vt:lpstr>Cominciamo a programmare</vt:lpstr>
      <vt:lpstr>Da Algoritmo a Programma</vt:lpstr>
      <vt:lpstr>Elementi di Linguaggio Macchina</vt:lpstr>
      <vt:lpstr>Osserviamo il concetto introdotto</vt:lpstr>
      <vt:lpstr>Come cambia la macchina che abbiamo visto?</vt:lpstr>
      <vt:lpstr>Un esempio di programma nella macchina semplificata</vt:lpstr>
      <vt:lpstr>La macchina in azione</vt:lpstr>
      <vt:lpstr>… ricordiamoci che l’algoritmo vitale (ciclo operativo) è…</vt:lpstr>
      <vt:lpstr>Linguaggio Macchina</vt:lpstr>
      <vt:lpstr>Diapositiva 78</vt:lpstr>
      <vt:lpstr>Diapositiva 79</vt:lpstr>
      <vt:lpstr>Diapositiva 80</vt:lpstr>
      <vt:lpstr>Diapositiva 81</vt:lpstr>
      <vt:lpstr>Diapositiva 82</vt:lpstr>
      <vt:lpstr>Diapositiva 83</vt:lpstr>
      <vt:lpstr>Diapositiva 84</vt:lpstr>
      <vt:lpstr>Diapositiva 85</vt:lpstr>
      <vt:lpstr>Diapositiva 86</vt:lpstr>
      <vt:lpstr>Ricapitaliamo</vt:lpstr>
    </vt:vector>
  </TitlesOfParts>
  <Company>DISP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fabio</dc:creator>
  <cp:lastModifiedBy>Fabio Massimo Zanzotto</cp:lastModifiedBy>
  <cp:revision>107</cp:revision>
  <dcterms:created xsi:type="dcterms:W3CDTF">2006-11-03T14:20:30Z</dcterms:created>
  <dcterms:modified xsi:type="dcterms:W3CDTF">2010-11-03T15:59:57Z</dcterms:modified>
</cp:coreProperties>
</file>