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9"/>
  </p:notesMasterIdLst>
  <p:handoutMasterIdLst>
    <p:handoutMasterId r:id="rId90"/>
  </p:handoutMasterIdLst>
  <p:sldIdLst>
    <p:sldId id="282" r:id="rId2"/>
    <p:sldId id="343" r:id="rId3"/>
    <p:sldId id="336" r:id="rId4"/>
    <p:sldId id="392" r:id="rId5"/>
    <p:sldId id="350" r:id="rId6"/>
    <p:sldId id="292" r:id="rId7"/>
    <p:sldId id="293" r:id="rId8"/>
    <p:sldId id="294" r:id="rId9"/>
    <p:sldId id="357" r:id="rId10"/>
    <p:sldId id="352" r:id="rId11"/>
    <p:sldId id="353" r:id="rId12"/>
    <p:sldId id="354" r:id="rId13"/>
    <p:sldId id="355" r:id="rId14"/>
    <p:sldId id="389" r:id="rId15"/>
    <p:sldId id="390" r:id="rId16"/>
    <p:sldId id="391" r:id="rId17"/>
    <p:sldId id="356" r:id="rId18"/>
    <p:sldId id="358" r:id="rId19"/>
    <p:sldId id="351" r:id="rId20"/>
    <p:sldId id="347" r:id="rId21"/>
    <p:sldId id="295" r:id="rId22"/>
    <p:sldId id="330" r:id="rId23"/>
    <p:sldId id="348" r:id="rId24"/>
    <p:sldId id="349" r:id="rId25"/>
    <p:sldId id="329" r:id="rId26"/>
    <p:sldId id="331" r:id="rId27"/>
    <p:sldId id="298" r:id="rId28"/>
    <p:sldId id="359" r:id="rId29"/>
    <p:sldId id="360" r:id="rId30"/>
    <p:sldId id="361" r:id="rId31"/>
    <p:sldId id="362" r:id="rId32"/>
    <p:sldId id="363" r:id="rId33"/>
    <p:sldId id="388" r:id="rId34"/>
    <p:sldId id="364" r:id="rId35"/>
    <p:sldId id="365" r:id="rId36"/>
    <p:sldId id="366" r:id="rId37"/>
    <p:sldId id="367" r:id="rId38"/>
    <p:sldId id="368" r:id="rId39"/>
    <p:sldId id="387" r:id="rId40"/>
    <p:sldId id="386" r:id="rId41"/>
    <p:sldId id="369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71" r:id="rId51"/>
    <p:sldId id="372" r:id="rId52"/>
    <p:sldId id="373" r:id="rId53"/>
    <p:sldId id="375" r:id="rId54"/>
    <p:sldId id="376" r:id="rId55"/>
    <p:sldId id="377" r:id="rId56"/>
    <p:sldId id="381" r:id="rId57"/>
    <p:sldId id="378" r:id="rId58"/>
    <p:sldId id="379" r:id="rId59"/>
    <p:sldId id="384" r:id="rId60"/>
    <p:sldId id="382" r:id="rId61"/>
    <p:sldId id="385" r:id="rId62"/>
    <p:sldId id="374" r:id="rId63"/>
    <p:sldId id="333" r:id="rId64"/>
    <p:sldId id="332" r:id="rId65"/>
    <p:sldId id="342" r:id="rId66"/>
    <p:sldId id="393" r:id="rId67"/>
    <p:sldId id="335" r:id="rId68"/>
    <p:sldId id="309" r:id="rId69"/>
    <p:sldId id="310" r:id="rId70"/>
    <p:sldId id="311" r:id="rId71"/>
    <p:sldId id="312" r:id="rId72"/>
    <p:sldId id="313" r:id="rId73"/>
    <p:sldId id="314" r:id="rId74"/>
    <p:sldId id="315" r:id="rId75"/>
    <p:sldId id="316" r:id="rId76"/>
    <p:sldId id="317" r:id="rId77"/>
    <p:sldId id="318" r:id="rId78"/>
    <p:sldId id="319" r:id="rId79"/>
    <p:sldId id="320" r:id="rId80"/>
    <p:sldId id="321" r:id="rId81"/>
    <p:sldId id="322" r:id="rId82"/>
    <p:sldId id="323" r:id="rId83"/>
    <p:sldId id="324" r:id="rId84"/>
    <p:sldId id="325" r:id="rId85"/>
    <p:sldId id="326" r:id="rId86"/>
    <p:sldId id="327" r:id="rId87"/>
    <p:sldId id="328" r:id="rId88"/>
  </p:sldIdLst>
  <p:sldSz cx="9144000" cy="6858000" type="screen4x3"/>
  <p:notesSz cx="6681788" cy="98171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0833" autoAdjust="0"/>
  </p:normalViewPr>
  <p:slideViewPr>
    <p:cSldViewPr>
      <p:cViewPr varScale="1">
        <p:scale>
          <a:sx n="67" d="100"/>
          <a:sy n="67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abio\Desktop\prova.srt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Frequenza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forme</a:t>
            </a:r>
            <a:endParaRPr lang="en-US" dirty="0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prova.srt!$A$1</c:f>
              <c:strCache>
                <c:ptCount val="1"/>
                <c:pt idx="0">
                  <c:v>Frequenza</c:v>
                </c:pt>
              </c:strCache>
            </c:strRef>
          </c:tx>
          <c:val>
            <c:numRef>
              <c:f>prova.srt!$A$2:$A$13</c:f>
              <c:numCache>
                <c:formatCode>General</c:formatCode>
                <c:ptCount val="12"/>
                <c:pt idx="0">
                  <c:v>26</c:v>
                </c:pt>
                <c:pt idx="1">
                  <c:v>16</c:v>
                </c:pt>
                <c:pt idx="2">
                  <c:v>10</c:v>
                </c:pt>
                <c:pt idx="3">
                  <c:v>8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axId val="117764480"/>
        <c:axId val="117766016"/>
      </c:barChart>
      <c:catAx>
        <c:axId val="117764480"/>
        <c:scaling>
          <c:orientation val="minMax"/>
        </c:scaling>
        <c:axPos val="b"/>
        <c:tickLblPos val="nextTo"/>
        <c:crossAx val="117766016"/>
        <c:crosses val="autoZero"/>
        <c:auto val="1"/>
        <c:lblAlgn val="ctr"/>
        <c:lblOffset val="100"/>
      </c:catAx>
      <c:valAx>
        <c:axId val="117766016"/>
        <c:scaling>
          <c:orientation val="minMax"/>
        </c:scaling>
        <c:axPos val="l"/>
        <c:majorGridlines/>
        <c:numFmt formatCode="General" sourceLinked="1"/>
        <c:tickLblPos val="nextTo"/>
        <c:crossAx val="11776448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Frequenza</c:v>
                </c:pt>
              </c:strCache>
            </c:strRef>
          </c:tx>
          <c:cat>
            <c:strRef>
              <c:f>Foglio1!$A$2:$A$10</c:f>
              <c:strCache>
                <c:ptCount val="9"/>
                <c:pt idx="0">
                  <c:v>[FIU] Studente Frequentante</c:v>
                </c:pt>
                <c:pt idx="1">
                  <c:v>studente frequentante</c:v>
                </c:pt>
                <c:pt idx="2">
                  <c:v>FIU</c:v>
                </c:pt>
                <c:pt idx="3">
                  <c:v>[FIU] studente frequentante</c:v>
                </c:pt>
                <c:pt idx="4">
                  <c:v>Studente Frequentante</c:v>
                </c:pt>
                <c:pt idx="5">
                  <c:v>Studente frequentante</c:v>
                </c:pt>
                <c:pt idx="6">
                  <c:v>[FIU] STUDENTE FREQUENTANTE</c:v>
                </c:pt>
                <c:pt idx="7">
                  <c:v>[FIU] Studente frequentante</c:v>
                </c:pt>
                <c:pt idx="8">
                  <c:v>FIU studente frequentante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97</c:v>
                </c:pt>
                <c:pt idx="1">
                  <c:v>15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</c:ser>
        <c:axId val="117860224"/>
        <c:axId val="117861760"/>
      </c:barChart>
      <c:catAx>
        <c:axId val="117860224"/>
        <c:scaling>
          <c:orientation val="minMax"/>
        </c:scaling>
        <c:axPos val="b"/>
        <c:tickLblPos val="nextTo"/>
        <c:crossAx val="117861760"/>
        <c:crosses val="autoZero"/>
        <c:auto val="1"/>
        <c:lblAlgn val="ctr"/>
        <c:lblOffset val="100"/>
      </c:catAx>
      <c:valAx>
        <c:axId val="117861760"/>
        <c:scaling>
          <c:orientation val="minMax"/>
        </c:scaling>
        <c:axPos val="l"/>
        <c:majorGridlines/>
        <c:numFmt formatCode="General" sourceLinked="1"/>
        <c:tickLblPos val="nextTo"/>
        <c:crossAx val="11786022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454" y="0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6326"/>
            <a:ext cx="2895336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454" y="9326326"/>
            <a:ext cx="2895334" cy="490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74" tIns="46287" rIns="92574" bIns="4628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34899E2-2B3C-4337-AE10-A1D9AC3432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84856" y="0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>
              <a:defRPr sz="1200"/>
            </a:lvl1pPr>
          </a:lstStyle>
          <a:p>
            <a:fld id="{7220D4B4-DB4A-4951-846C-1595D423D78F}" type="datetimeFigureOut">
              <a:rPr lang="it-IT" smtClean="0"/>
              <a:pPr/>
              <a:t>15/11/2011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6600"/>
            <a:ext cx="4903788" cy="3679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7540" y="4662356"/>
            <a:ext cx="5346708" cy="4418583"/>
          </a:xfrm>
          <a:prstGeom prst="rect">
            <a:avLst/>
          </a:prstGeom>
        </p:spPr>
        <p:txBody>
          <a:bodyPr vert="horz" lIns="92574" tIns="46287" rIns="92574" bIns="46287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84856" y="9324711"/>
            <a:ext cx="2895336" cy="490774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>
              <a:defRPr sz="1200"/>
            </a:lvl1pPr>
          </a:lstStyle>
          <a:p>
            <a:fld id="{F56DCA88-440A-4061-B96D-E8F387BC1DE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8429E-C7F9-43A7-9B8C-DE4A6B7890BA}" type="slidenum">
              <a:rPr lang="it-IT"/>
              <a:pPr/>
              <a:t>18</a:t>
            </a:fld>
            <a:endParaRPr lang="it-IT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NLP in a nutshell</a:t>
            </a:r>
          </a:p>
          <a:p>
            <a:r>
              <a:rPr lang="en-US"/>
              <a:t>Levels of representation.</a:t>
            </a: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57200" y="36576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8C8DD-59AB-4FBB-B81B-791193D302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24E71-A39B-4480-9796-7D55546858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E25B-E2DE-4F42-BBFF-4275E3601AA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95E59-FD02-46A5-87FB-59FC9089A5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2856-BE83-47A8-8EBD-2B09A99467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AA03-1DEF-479B-BA90-0449EFBD82A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66CAC-0257-4ABB-A901-4B67BBAA5A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0B8F-3B02-459C-88CC-B52092B8F1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08E5-A24B-42A1-9AB3-95F5F820D4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61E8A-B616-4326-922B-C87CA87E5F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77BCD32-25A8-43C4-A4F8-AE217E922E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3077" name="Line 1029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8" name="Line 1030"/>
          <p:cNvSpPr>
            <a:spLocks noChangeShapeType="1"/>
          </p:cNvSpPr>
          <p:nvPr/>
        </p:nvSpPr>
        <p:spPr bwMode="auto">
          <a:xfrm>
            <a:off x="228600" y="152400"/>
            <a:ext cx="78486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079" name="Text Box 1031"/>
          <p:cNvSpPr txBox="1">
            <a:spLocks noChangeArrowheads="1"/>
          </p:cNvSpPr>
          <p:nvPr/>
        </p:nvSpPr>
        <p:spPr bwMode="auto">
          <a:xfrm>
            <a:off x="152400" y="6248400"/>
            <a:ext cx="9364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 dirty="0" smtClean="0"/>
              <a:t>©</a:t>
            </a:r>
            <a:r>
              <a:rPr lang="it-IT" sz="900" baseline="0" dirty="0" smtClean="0"/>
              <a:t> </a:t>
            </a:r>
            <a:r>
              <a:rPr lang="it-IT" sz="900" dirty="0" err="1" smtClean="0"/>
              <a:t>F.M.Zanzotto</a:t>
            </a:r>
            <a:endParaRPr lang="it-IT" sz="900" dirty="0"/>
          </a:p>
        </p:txBody>
      </p:sp>
      <p:sp>
        <p:nvSpPr>
          <p:cNvPr id="3080" name="Text Box 1032"/>
          <p:cNvSpPr txBox="1">
            <a:spLocks noChangeArrowheads="1"/>
          </p:cNvSpPr>
          <p:nvPr/>
        </p:nvSpPr>
        <p:spPr bwMode="auto">
          <a:xfrm>
            <a:off x="3672134" y="6248400"/>
            <a:ext cx="20505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900" dirty="0" smtClean="0"/>
              <a:t>Fondamenti di Informatica</a:t>
            </a:r>
            <a:r>
              <a:rPr lang="it-IT" sz="900" baseline="0" dirty="0" smtClean="0"/>
              <a:t> </a:t>
            </a:r>
            <a:r>
              <a:rPr lang="it-IT" sz="900" baseline="0" smtClean="0"/>
              <a:t>per Umanisti</a:t>
            </a:r>
            <a:endParaRPr lang="it-IT" sz="900" dirty="0"/>
          </a:p>
          <a:p>
            <a:pPr algn="ctr">
              <a:defRPr/>
            </a:pPr>
            <a:r>
              <a:rPr lang="it-IT" sz="900" dirty="0"/>
              <a:t>Facoltà di Lettere e Filosofia</a:t>
            </a:r>
          </a:p>
        </p:txBody>
      </p:sp>
      <p:pic>
        <p:nvPicPr>
          <p:cNvPr id="23561" name="Picture 1033" descr="U:\Lavoro\Articoli\Presentazioni\tvlogo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400" y="0"/>
            <a:ext cx="20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Text Box 1034"/>
          <p:cNvSpPr txBox="1">
            <a:spLocks noChangeArrowheads="1"/>
          </p:cNvSpPr>
          <p:nvPr/>
        </p:nvSpPr>
        <p:spPr bwMode="auto">
          <a:xfrm>
            <a:off x="142875" y="131763"/>
            <a:ext cx="1566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900">
                <a:solidFill>
                  <a:schemeClr val="accent1"/>
                </a:solidFill>
                <a:latin typeface="Monotype Corsiva" pitchFamily="66" charset="0"/>
              </a:rPr>
              <a:t>University of Rome “Tor Vergata”</a:t>
            </a:r>
          </a:p>
        </p:txBody>
      </p:sp>
      <p:pic>
        <p:nvPicPr>
          <p:cNvPr id="23563" name="Picture 1035" descr="C:\HOME\LAVORO\Laboratorio\Logo\logo art2 copy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0"/>
            <a:ext cx="8382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3399FF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4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oglio_di_lavoro_di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i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Rappresentazione dell’Informazione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Codificare per computare e fare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Rappresentazione</a:t>
            </a:r>
            <a:r>
              <a:rPr lang="en-US" sz="2800" dirty="0" smtClean="0"/>
              <a:t> </a:t>
            </a:r>
            <a:r>
              <a:rPr lang="it-IT" sz="2800" dirty="0" smtClean="0"/>
              <a:t>Naturale</a:t>
            </a:r>
            <a:r>
              <a:rPr lang="en-US" dirty="0" smtClean="0"/>
              <a:t>: </a:t>
            </a:r>
            <a:r>
              <a:rPr lang="it-IT" dirty="0" smtClean="0"/>
              <a:t>ricchezza espressiva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2864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Ricchezza</a:t>
            </a:r>
            <a:r>
              <a:rPr lang="en-US" dirty="0" smtClean="0"/>
              <a:t> </a:t>
            </a:r>
            <a:r>
              <a:rPr lang="en-US" dirty="0" err="1" smtClean="0"/>
              <a:t>espressiva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3197200" y="2000240"/>
          <a:ext cx="5946800" cy="1833570"/>
        </p:xfrm>
        <a:graphic>
          <a:graphicData uri="http://schemas.openxmlformats.org/drawingml/2006/table">
            <a:tbl>
              <a:tblPr/>
              <a:tblGrid>
                <a:gridCol w="1089016"/>
                <a:gridCol w="4857784"/>
              </a:tblGrid>
              <a:tr h="366714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Frequenza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Forma usata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4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4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4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714"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4357686" y="3857628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…..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1928802"/>
            <a:ext cx="2571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Concetto</a:t>
            </a:r>
            <a:r>
              <a:rPr lang="it-IT" dirty="0" smtClean="0"/>
              <a:t>: voglio palesare la mia intenzione di partecipare al corso </a:t>
            </a:r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428596" y="4714884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/>
              <a:t>Consiglio: </a:t>
            </a:r>
            <a:r>
              <a:rPr lang="it-IT" dirty="0" smtClean="0"/>
              <a:t>mandare e-mail con </a:t>
            </a:r>
            <a:br>
              <a:rPr lang="it-IT" dirty="0" smtClean="0"/>
            </a:br>
            <a:r>
              <a:rPr lang="it-IT" dirty="0" smtClean="0"/>
              <a:t>OGGETTO: [Abilità Informatiche] Studente frequentante </a:t>
            </a:r>
            <a:br>
              <a:rPr lang="it-IT" dirty="0" smtClean="0"/>
            </a:br>
            <a:r>
              <a:rPr lang="it-IT" dirty="0" smtClean="0"/>
              <a:t>Il messaggio può essere vuoto.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Rappresentazione</a:t>
            </a:r>
            <a:r>
              <a:rPr lang="en-US" sz="2800" dirty="0" smtClean="0"/>
              <a:t> </a:t>
            </a:r>
            <a:r>
              <a:rPr lang="it-IT" sz="2800" dirty="0" smtClean="0"/>
              <a:t>Naturale</a:t>
            </a:r>
            <a:r>
              <a:rPr lang="en-US" dirty="0" smtClean="0"/>
              <a:t>: </a:t>
            </a:r>
            <a:r>
              <a:rPr lang="it-IT" dirty="0" smtClean="0"/>
              <a:t>ricchezza espressiva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14282" y="1285860"/>
          <a:ext cx="5500726" cy="3800475"/>
        </p:xfrm>
        <a:graphic>
          <a:graphicData uri="http://schemas.openxmlformats.org/drawingml/2006/table">
            <a:tbl>
              <a:tblPr/>
              <a:tblGrid>
                <a:gridCol w="550072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[studente frequentante]. abilità informatiche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[studente frequentante]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oggetto (abilità informatiche)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iscrizione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[abilitò informatica] studentessa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Nome Cognome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abilità informatiche stuente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studentessa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frequentante: Nome cognome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informatiche]studente frequentante Cognome Nome.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 - 2ndo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[Abilità Informatiche 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Rappresentazione</a:t>
            </a:r>
            <a:r>
              <a:rPr lang="en-US" sz="2800" dirty="0" smtClean="0"/>
              <a:t> </a:t>
            </a:r>
            <a:r>
              <a:rPr lang="en-US" sz="2800" dirty="0" err="1" smtClean="0"/>
              <a:t>naturale</a:t>
            </a:r>
            <a:r>
              <a:rPr lang="en-US" dirty="0" smtClean="0"/>
              <a:t>: </a:t>
            </a:r>
            <a:r>
              <a:rPr lang="it-IT" dirty="0" smtClean="0"/>
              <a:t>ricchezza espressiva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14282" y="1285860"/>
          <a:ext cx="5175272" cy="2787015"/>
        </p:xfrm>
        <a:graphic>
          <a:graphicData uri="http://schemas.openxmlformats.org/drawingml/2006/table">
            <a:tbl>
              <a:tblPr/>
              <a:tblGrid>
                <a:gridCol w="5175272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abilità informatiche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abilità informatiche 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(abilità informatiche)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ABILITA' INFORMATICHE ]STUDENTE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[ABILITA' INFORMATICHE] studente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 Abilità informatiche] Stidente frequentante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 Laboratorio di informatica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[Abilità Informatiche]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abilità informatica(studentesse frequentanti 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Rappresentazione Naturale: </a:t>
            </a:r>
            <a:r>
              <a:rPr lang="it-IT" dirty="0" smtClean="0"/>
              <a:t>ricchezza espressiva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928926" y="3214686"/>
            <a:ext cx="407196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AIUTO: 36 persone hanno trovato un modo tutto loro di esprimere il concetto!!!!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successo quest’anno?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428596" y="1285860"/>
          <a:ext cx="778674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successo quest’anno?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sz="1600" dirty="0" smtClean="0"/>
              <a:t>[</a:t>
            </a:r>
            <a:r>
              <a:rPr lang="it-IT" sz="1600" dirty="0" err="1" smtClean="0"/>
              <a:t>pdu</a:t>
            </a:r>
            <a:r>
              <a:rPr lang="it-IT" sz="1600" dirty="0" smtClean="0"/>
              <a:t>] studente frequentate</a:t>
            </a:r>
          </a:p>
          <a:p>
            <a:r>
              <a:rPr lang="it-IT" sz="1600" dirty="0" smtClean="0"/>
              <a:t>[studente frequentante]</a:t>
            </a:r>
          </a:p>
          <a:p>
            <a:r>
              <a:rPr lang="it-IT" sz="1600" dirty="0" smtClean="0"/>
              <a:t>conferma</a:t>
            </a:r>
          </a:p>
          <a:p>
            <a:r>
              <a:rPr lang="it-IT" sz="1600" dirty="0" smtClean="0"/>
              <a:t>conferma frequenza corso</a:t>
            </a:r>
          </a:p>
          <a:p>
            <a:r>
              <a:rPr lang="it-IT" sz="1600" dirty="0" err="1" smtClean="0"/>
              <a:t>Confrma</a:t>
            </a:r>
            <a:r>
              <a:rPr lang="it-IT" sz="1600" dirty="0" smtClean="0"/>
              <a:t> frequenza corso</a:t>
            </a:r>
          </a:p>
          <a:p>
            <a:r>
              <a:rPr lang="it-IT" sz="1600" dirty="0" smtClean="0"/>
              <a:t>F I U</a:t>
            </a:r>
          </a:p>
          <a:p>
            <a:r>
              <a:rPr lang="it-IT" sz="1600" dirty="0" err="1" smtClean="0"/>
              <a:t>fiu</a:t>
            </a:r>
            <a:endParaRPr lang="it-IT" sz="1600" dirty="0" smtClean="0"/>
          </a:p>
          <a:p>
            <a:r>
              <a:rPr lang="it-IT" sz="1600" dirty="0" smtClean="0"/>
              <a:t>FIU frequentante</a:t>
            </a:r>
          </a:p>
          <a:p>
            <a:r>
              <a:rPr lang="it-IT" sz="1600" dirty="0" err="1" smtClean="0"/>
              <a:t>Fiu</a:t>
            </a:r>
            <a:r>
              <a:rPr lang="it-IT" sz="1600" dirty="0" smtClean="0"/>
              <a:t> frequentante</a:t>
            </a:r>
          </a:p>
          <a:p>
            <a:r>
              <a:rPr lang="it-IT" sz="1600" dirty="0" smtClean="0"/>
              <a:t>FIU richiesta cambio turno laboratorio</a:t>
            </a:r>
          </a:p>
          <a:p>
            <a:r>
              <a:rPr lang="it-IT" sz="1600" dirty="0" smtClean="0"/>
              <a:t>FIU Studente Frequentante</a:t>
            </a:r>
          </a:p>
          <a:p>
            <a:r>
              <a:rPr lang="it-IT" sz="1600" dirty="0" smtClean="0"/>
              <a:t>FIU Studente frequentante</a:t>
            </a:r>
          </a:p>
          <a:p>
            <a:r>
              <a:rPr lang="it-IT" sz="1600" dirty="0" smtClean="0"/>
              <a:t>FIU studenti frequentati</a:t>
            </a:r>
          </a:p>
          <a:p>
            <a:r>
              <a:rPr lang="it-IT" sz="1600" dirty="0" smtClean="0"/>
              <a:t>FIU] Studente Frequentante</a:t>
            </a:r>
          </a:p>
          <a:p>
            <a:r>
              <a:rPr lang="it-IT" sz="1600" dirty="0" smtClean="0"/>
              <a:t>frequentazione corso fondamenti di informatica per umanisti</a:t>
            </a:r>
          </a:p>
          <a:p>
            <a:endParaRPr lang="it-IT" sz="1600" dirty="0" smtClean="0"/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sz="1600" dirty="0" smtClean="0"/>
              <a:t>frequenza corso di abilità informatiche.</a:t>
            </a:r>
          </a:p>
          <a:p>
            <a:r>
              <a:rPr lang="it-IT" sz="1600" dirty="0" smtClean="0"/>
              <a:t>Iscrizione</a:t>
            </a:r>
          </a:p>
          <a:p>
            <a:r>
              <a:rPr lang="it-IT" sz="1600" dirty="0" smtClean="0"/>
              <a:t>iscrizione al corso Fondamenti di &lt;informatica per Umanisti</a:t>
            </a:r>
          </a:p>
          <a:p>
            <a:r>
              <a:rPr lang="it-IT" sz="1600" dirty="0" smtClean="0"/>
              <a:t>Iscrizione corso e laboratorio</a:t>
            </a:r>
          </a:p>
          <a:p>
            <a:r>
              <a:rPr lang="it-IT" sz="1600" dirty="0" smtClean="0"/>
              <a:t>ISCRIZIONE corso per fondamenti di informatica</a:t>
            </a:r>
          </a:p>
          <a:p>
            <a:r>
              <a:rPr lang="it-IT" sz="1600" dirty="0" smtClean="0"/>
              <a:t>mail x la registrazione</a:t>
            </a:r>
          </a:p>
          <a:p>
            <a:r>
              <a:rPr lang="it-IT" sz="1600" dirty="0" smtClean="0"/>
              <a:t>nominativo per laboratorio informatica per umanisti</a:t>
            </a:r>
          </a:p>
          <a:p>
            <a:r>
              <a:rPr lang="it-IT" sz="1600" dirty="0" smtClean="0"/>
              <a:t>per il laboratorio settimanale</a:t>
            </a:r>
          </a:p>
          <a:p>
            <a:r>
              <a:rPr lang="it-IT" sz="1600" dirty="0" smtClean="0"/>
              <a:t>sono studentessa frequentante</a:t>
            </a:r>
          </a:p>
          <a:p>
            <a:r>
              <a:rPr lang="it-IT" sz="1600" dirty="0" smtClean="0"/>
              <a:t>Studente frequentante del corso Fondamenti di </a:t>
            </a:r>
            <a:r>
              <a:rPr lang="it-IT" sz="1600" dirty="0" err="1" smtClean="0"/>
              <a:t>Infprmatica</a:t>
            </a:r>
            <a:r>
              <a:rPr lang="it-IT" sz="1600" dirty="0" smtClean="0"/>
              <a:t> per</a:t>
            </a:r>
          </a:p>
          <a:p>
            <a:r>
              <a:rPr lang="it-IT" sz="1600" dirty="0" smtClean="0"/>
              <a:t>studente frequentante, ma con necessità di informazioni</a:t>
            </a:r>
          </a:p>
          <a:p>
            <a:r>
              <a:rPr lang="it-IT" sz="1600" dirty="0" smtClean="0"/>
              <a:t>studentessa frequentante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è successo quest’anno?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Quelli </a:t>
            </a:r>
            <a:r>
              <a:rPr lang="it-IT" dirty="0" err="1" smtClean="0"/>
              <a:t>che…</a:t>
            </a:r>
            <a:r>
              <a:rPr lang="it-IT" dirty="0" smtClean="0"/>
              <a:t> l’oggetto questo sconosciuto! 80 persone circa</a:t>
            </a:r>
          </a:p>
          <a:p>
            <a:r>
              <a:rPr lang="it-IT" dirty="0" smtClean="0"/>
              <a:t>Quelli </a:t>
            </a:r>
            <a:r>
              <a:rPr lang="it-IT" dirty="0" err="1" smtClean="0"/>
              <a:t>che…</a:t>
            </a:r>
            <a:r>
              <a:rPr lang="it-IT" dirty="0" smtClean="0"/>
              <a:t> sono intrappolati da didattica web 2.0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Naturale: Ambiguità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128706"/>
          </a:xfrm>
        </p:spPr>
        <p:txBody>
          <a:bodyPr/>
          <a:lstStyle/>
          <a:p>
            <a:r>
              <a:rPr lang="it-IT" dirty="0" smtClean="0"/>
              <a:t>Pensiamo alle seguenti parole, quante cose vengono in mente?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2643174" y="3357562"/>
            <a:ext cx="885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uomo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214942" y="4286256"/>
            <a:ext cx="1157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imposta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571604" y="4500570"/>
            <a:ext cx="32912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borsetta di pelle di nonna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Linguaggio</a:t>
            </a:r>
            <a:r>
              <a:rPr lang="en-US" dirty="0" smtClean="0"/>
              <a:t> </a:t>
            </a:r>
            <a:r>
              <a:rPr lang="en-US" dirty="0" err="1" smtClean="0"/>
              <a:t>Naturale</a:t>
            </a:r>
            <a:endParaRPr lang="en-US" dirty="0"/>
          </a:p>
        </p:txBody>
      </p:sp>
      <p:sp>
        <p:nvSpPr>
          <p:cNvPr id="92163" name="Line 2051"/>
          <p:cNvSpPr>
            <a:spLocks noChangeShapeType="1"/>
          </p:cNvSpPr>
          <p:nvPr/>
        </p:nvSpPr>
        <p:spPr bwMode="auto">
          <a:xfrm>
            <a:off x="1828800" y="38100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64" name="Text Box 2052"/>
          <p:cNvSpPr txBox="1">
            <a:spLocks noChangeArrowheads="1"/>
          </p:cNvSpPr>
          <p:nvPr/>
        </p:nvSpPr>
        <p:spPr bwMode="auto">
          <a:xfrm>
            <a:off x="214282" y="2514600"/>
            <a:ext cx="1928826" cy="4247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Significato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65" name="Text Box 2053"/>
          <p:cNvSpPr txBox="1">
            <a:spLocks noChangeArrowheads="1"/>
          </p:cNvSpPr>
          <p:nvPr/>
        </p:nvSpPr>
        <p:spPr bwMode="auto">
          <a:xfrm>
            <a:off x="214282" y="4456113"/>
            <a:ext cx="2000264" cy="424732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Significante</a:t>
            </a:r>
            <a:endParaRPr lang="en-US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66" name="Oval 2054"/>
          <p:cNvSpPr>
            <a:spLocks noChangeArrowheads="1"/>
          </p:cNvSpPr>
          <p:nvPr/>
        </p:nvSpPr>
        <p:spPr bwMode="auto">
          <a:xfrm>
            <a:off x="2895600" y="2667000"/>
            <a:ext cx="304800" cy="228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67" name="Oval 2055"/>
          <p:cNvSpPr>
            <a:spLocks noChangeArrowheads="1"/>
          </p:cNvSpPr>
          <p:nvPr/>
        </p:nvSpPr>
        <p:spPr bwMode="auto">
          <a:xfrm>
            <a:off x="6172200" y="2667000"/>
            <a:ext cx="304800" cy="228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68" name="Oval 2056"/>
          <p:cNvSpPr>
            <a:spLocks noChangeArrowheads="1"/>
          </p:cNvSpPr>
          <p:nvPr/>
        </p:nvSpPr>
        <p:spPr bwMode="auto">
          <a:xfrm>
            <a:off x="4495800" y="2667000"/>
            <a:ext cx="304800" cy="2286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69" name="Oval 2057"/>
          <p:cNvSpPr>
            <a:spLocks noChangeArrowheads="1"/>
          </p:cNvSpPr>
          <p:nvPr/>
        </p:nvSpPr>
        <p:spPr bwMode="auto">
          <a:xfrm>
            <a:off x="35814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70" name="Oval 2058"/>
          <p:cNvSpPr>
            <a:spLocks noChangeArrowheads="1"/>
          </p:cNvSpPr>
          <p:nvPr/>
        </p:nvSpPr>
        <p:spPr bwMode="auto">
          <a:xfrm>
            <a:off x="50292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71" name="Oval 2059"/>
          <p:cNvSpPr>
            <a:spLocks noChangeArrowheads="1"/>
          </p:cNvSpPr>
          <p:nvPr/>
        </p:nvSpPr>
        <p:spPr bwMode="auto">
          <a:xfrm>
            <a:off x="65532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92172" name="Oval 2060"/>
          <p:cNvSpPr>
            <a:spLocks noChangeArrowheads="1"/>
          </p:cNvSpPr>
          <p:nvPr/>
        </p:nvSpPr>
        <p:spPr bwMode="auto">
          <a:xfrm>
            <a:off x="2514600" y="4495800"/>
            <a:ext cx="304800" cy="228600"/>
          </a:xfrm>
          <a:prstGeom prst="ellips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2061"/>
          <p:cNvGrpSpPr>
            <a:grpSpLocks/>
          </p:cNvGrpSpPr>
          <p:nvPr/>
        </p:nvGrpSpPr>
        <p:grpSpPr bwMode="auto">
          <a:xfrm>
            <a:off x="4756151" y="2862263"/>
            <a:ext cx="2117726" cy="1666875"/>
            <a:chOff x="2996" y="1803"/>
            <a:chExt cx="1334" cy="1050"/>
          </a:xfrm>
        </p:grpSpPr>
        <p:cxnSp>
          <p:nvCxnSpPr>
            <p:cNvPr id="92174" name="AutoShape 2062"/>
            <p:cNvCxnSpPr>
              <a:cxnSpLocks noChangeShapeType="1"/>
              <a:stCxn id="92171" idx="1"/>
              <a:endCxn id="92168" idx="5"/>
            </p:cNvCxnSpPr>
            <p:nvPr/>
          </p:nvCxnSpPr>
          <p:spPr bwMode="auto">
            <a:xfrm flipH="1" flipV="1">
              <a:off x="2996" y="1803"/>
              <a:ext cx="1160" cy="1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175" name="AutoShape 2063"/>
            <p:cNvCxnSpPr>
              <a:cxnSpLocks noChangeShapeType="1"/>
              <a:stCxn id="92171" idx="1"/>
              <a:endCxn id="92167" idx="4"/>
            </p:cNvCxnSpPr>
            <p:nvPr/>
          </p:nvCxnSpPr>
          <p:spPr bwMode="auto">
            <a:xfrm flipH="1" flipV="1">
              <a:off x="3984" y="1824"/>
              <a:ext cx="172" cy="102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176" name="Text Box 2064"/>
            <p:cNvSpPr txBox="1">
              <a:spLocks noChangeArrowheads="1"/>
            </p:cNvSpPr>
            <p:nvPr/>
          </p:nvSpPr>
          <p:spPr bwMode="auto">
            <a:xfrm>
              <a:off x="3467" y="2448"/>
              <a:ext cx="863" cy="26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rIns="0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b="1" dirty="0" err="1" smtClean="0"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Ambiguità</a:t>
              </a:r>
              <a:endParaRPr lang="en-US" sz="2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grpSp>
        <p:nvGrpSpPr>
          <p:cNvPr id="3" name="Group 2065"/>
          <p:cNvGrpSpPr>
            <a:grpSpLocks/>
          </p:cNvGrpSpPr>
          <p:nvPr/>
        </p:nvGrpSpPr>
        <p:grpSpPr bwMode="auto">
          <a:xfrm>
            <a:off x="2209800" y="2895600"/>
            <a:ext cx="2863850" cy="1633538"/>
            <a:chOff x="1392" y="1824"/>
            <a:chExt cx="1804" cy="1029"/>
          </a:xfrm>
        </p:grpSpPr>
        <p:cxnSp>
          <p:nvCxnSpPr>
            <p:cNvPr id="92178" name="AutoShape 2066"/>
            <p:cNvCxnSpPr>
              <a:cxnSpLocks noChangeShapeType="1"/>
              <a:stCxn id="92166" idx="4"/>
              <a:endCxn id="92169" idx="0"/>
            </p:cNvCxnSpPr>
            <p:nvPr/>
          </p:nvCxnSpPr>
          <p:spPr bwMode="auto">
            <a:xfrm>
              <a:off x="1920" y="1824"/>
              <a:ext cx="432" cy="100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179" name="AutoShape 2067"/>
            <p:cNvCxnSpPr>
              <a:cxnSpLocks noChangeShapeType="1"/>
              <a:stCxn id="92166" idx="4"/>
              <a:endCxn id="92172" idx="0"/>
            </p:cNvCxnSpPr>
            <p:nvPr/>
          </p:nvCxnSpPr>
          <p:spPr bwMode="auto">
            <a:xfrm flipH="1">
              <a:off x="1680" y="1824"/>
              <a:ext cx="240" cy="1008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2180" name="AutoShape 2068"/>
            <p:cNvCxnSpPr>
              <a:cxnSpLocks noChangeShapeType="1"/>
              <a:stCxn id="92166" idx="4"/>
              <a:endCxn id="92170" idx="1"/>
            </p:cNvCxnSpPr>
            <p:nvPr/>
          </p:nvCxnSpPr>
          <p:spPr bwMode="auto">
            <a:xfrm>
              <a:off x="1920" y="1824"/>
              <a:ext cx="1276" cy="1029"/>
            </a:xfrm>
            <a:prstGeom prst="straightConnector1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181" name="Text Box 2069"/>
            <p:cNvSpPr txBox="1">
              <a:spLocks noChangeArrowheads="1"/>
            </p:cNvSpPr>
            <p:nvPr/>
          </p:nvSpPr>
          <p:spPr bwMode="auto">
            <a:xfrm>
              <a:off x="1392" y="2016"/>
              <a:ext cx="1584" cy="2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50000"/>
                </a:spcBef>
              </a:pPr>
              <a:r>
                <a:rPr lang="en-US" sz="1800" b="1" dirty="0" err="1" smtClean="0">
                  <a:solidFill>
                    <a:srgbClr val="0000FF"/>
                  </a:solidFill>
                  <a:latin typeface="Arial Unicode MS" pitchFamily="34" charset="-128"/>
                </a:rPr>
                <a:t>Ricchezza</a:t>
              </a:r>
              <a:r>
                <a:rPr lang="en-US" sz="1800" b="1" dirty="0" smtClean="0">
                  <a:solidFill>
                    <a:srgbClr val="0000FF"/>
                  </a:solidFill>
                  <a:latin typeface="Arial Unicode MS" pitchFamily="34" charset="-128"/>
                </a:rPr>
                <a:t> </a:t>
              </a:r>
              <a:r>
                <a:rPr lang="en-US" sz="1800" b="1" dirty="0" err="1" smtClean="0">
                  <a:solidFill>
                    <a:srgbClr val="0000FF"/>
                  </a:solidFill>
                  <a:latin typeface="Arial Unicode MS" pitchFamily="34" charset="-128"/>
                </a:rPr>
                <a:t>Espressiva</a:t>
              </a:r>
              <a:endParaRPr lang="en-US" sz="1800" b="1" dirty="0">
                <a:solidFill>
                  <a:srgbClr val="0000FF"/>
                </a:solidFill>
                <a:latin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Rappresentazione: tipi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smtClean="0"/>
              <a:t>Cosa vedremo nelle lezioni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Mattoni base</a:t>
            </a:r>
          </a:p>
          <a:p>
            <a:pPr lvl="1" eaLnBrk="1" hangingPunct="1"/>
            <a:r>
              <a:rPr lang="it-IT" sz="2000" smtClean="0"/>
              <a:t>Algoritmo, modello per risolvere problemi</a:t>
            </a:r>
          </a:p>
          <a:p>
            <a:pPr lvl="1" eaLnBrk="1" hangingPunct="1"/>
            <a:r>
              <a:rPr lang="it-IT" sz="2800" b="1" smtClean="0">
                <a:solidFill>
                  <a:srgbClr val="FF0000"/>
                </a:solidFill>
              </a:rPr>
              <a:t>Rappresentazione dell’informazione</a:t>
            </a:r>
          </a:p>
          <a:p>
            <a:pPr lvl="1" eaLnBrk="1" hangingPunct="1"/>
            <a:r>
              <a:rPr lang="it-IT" sz="2000" smtClean="0"/>
              <a:t>Architettura del calcolatore</a:t>
            </a:r>
          </a:p>
          <a:p>
            <a:pPr eaLnBrk="1" hangingPunct="1"/>
            <a:r>
              <a:rPr lang="it-IT" sz="2400" smtClean="0"/>
              <a:t>Costruzioni sovrastanti</a:t>
            </a:r>
          </a:p>
          <a:p>
            <a:pPr lvl="1" eaLnBrk="1" hangingPunct="1"/>
            <a:r>
              <a:rPr lang="it-IT" sz="2000" smtClean="0"/>
              <a:t>Sistema operativo</a:t>
            </a:r>
          </a:p>
          <a:p>
            <a:pPr lvl="1" eaLnBrk="1" hangingPunct="1"/>
            <a:r>
              <a:rPr lang="it-IT" sz="2000" smtClean="0"/>
              <a:t>Reti di calcolatori e WWW</a:t>
            </a:r>
          </a:p>
          <a:p>
            <a:pPr lvl="1" eaLnBrk="1" hangingPunct="1"/>
            <a:r>
              <a:rPr lang="it-IT" sz="2000" smtClean="0"/>
              <a:t>Programmi applicativi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 di Rappresentazione</a:t>
            </a:r>
          </a:p>
        </p:txBody>
      </p:sp>
      <p:sp>
        <p:nvSpPr>
          <p:cNvPr id="573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In genere:</a:t>
            </a:r>
          </a:p>
          <a:p>
            <a:pPr eaLnBrk="1" hangingPunct="1"/>
            <a:r>
              <a:rPr lang="it-IT" smtClean="0"/>
              <a:t>Iconica </a:t>
            </a:r>
          </a:p>
          <a:p>
            <a:pPr eaLnBrk="1" hangingPunct="1"/>
            <a:r>
              <a:rPr lang="it-IT" smtClean="0"/>
              <a:t>Simbolica</a:t>
            </a:r>
          </a:p>
          <a:p>
            <a:pPr eaLnBrk="1" hangingPunct="1">
              <a:buFontTx/>
              <a:buNone/>
            </a:pPr>
            <a:r>
              <a:rPr lang="it-IT" smtClean="0"/>
              <a:t>In informatica:</a:t>
            </a:r>
          </a:p>
          <a:p>
            <a:pPr eaLnBrk="1" hangingPunct="1"/>
            <a:r>
              <a:rPr lang="it-IT" smtClean="0"/>
              <a:t>Analogica</a:t>
            </a:r>
          </a:p>
          <a:p>
            <a:pPr eaLnBrk="1" hangingPunct="1"/>
            <a:r>
              <a:rPr lang="it-IT" smtClean="0"/>
              <a:t>Digitale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 di Rappresentazione: iconica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6629400" y="2924175"/>
          <a:ext cx="1514475" cy="2533650"/>
        </p:xfrm>
        <a:graphic>
          <a:graphicData uri="http://schemas.openxmlformats.org/presentationml/2006/ole">
            <p:oleObj spid="_x0000_s5122" name="Clip" r:id="rId3" imgW="1514520" imgH="2533680" progId="">
              <p:embed/>
            </p:oleObj>
          </a:graphicData>
        </a:graphic>
      </p:graphicFrame>
      <p:sp>
        <p:nvSpPr>
          <p:cNvPr id="512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990600" y="2362200"/>
          <a:ext cx="3657600" cy="3657600"/>
        </p:xfrm>
        <a:graphic>
          <a:graphicData uri="http://schemas.openxmlformats.org/presentationml/2006/ole">
            <p:oleObj spid="_x0000_s5123" name="Clip" r:id="rId4" imgW="714286" imgH="714286" progId="">
              <p:embed/>
            </p:oleObj>
          </a:graphicData>
        </a:graphic>
      </p:graphicFrame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4876800" y="41910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15000" y="4203700"/>
            <a:ext cx="2781300" cy="2044700"/>
            <a:chOff x="3672" y="536"/>
            <a:chExt cx="1752" cy="1288"/>
          </a:xfrm>
        </p:grpSpPr>
        <p:grpSp>
          <p:nvGrpSpPr>
            <p:cNvPr id="6198" name="Group 3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6200" name="Rectangle 4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201" name="Rectangle 5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199" name="Text Box 6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10.00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562600" y="4051300"/>
            <a:ext cx="2781300" cy="2044700"/>
            <a:chOff x="3672" y="536"/>
            <a:chExt cx="1752" cy="1288"/>
          </a:xfrm>
        </p:grpSpPr>
        <p:grpSp>
          <p:nvGrpSpPr>
            <p:cNvPr id="6194" name="Group 8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6196" name="Rectangle 9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97" name="Rectangle 10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195" name="Text Box 11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20.00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5410200" y="3898900"/>
            <a:ext cx="2781300" cy="2044700"/>
            <a:chOff x="3672" y="536"/>
            <a:chExt cx="1752" cy="1288"/>
          </a:xfrm>
        </p:grpSpPr>
        <p:grpSp>
          <p:nvGrpSpPr>
            <p:cNvPr id="6190" name="Group 13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6192" name="Rectangle 14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93" name="Rectangle 15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191" name="Text Box 16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30.00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5257800" y="3746500"/>
            <a:ext cx="2781300" cy="2044700"/>
            <a:chOff x="3672" y="536"/>
            <a:chExt cx="1752" cy="1288"/>
          </a:xfrm>
        </p:grpSpPr>
        <p:grpSp>
          <p:nvGrpSpPr>
            <p:cNvPr id="6186" name="Group 18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6188" name="Rectangle 19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89" name="Rectangle 20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187" name="Text Box 21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60.00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6153" name="Group 22"/>
          <p:cNvGrpSpPr>
            <a:grpSpLocks/>
          </p:cNvGrpSpPr>
          <p:nvPr/>
        </p:nvGrpSpPr>
        <p:grpSpPr bwMode="auto">
          <a:xfrm>
            <a:off x="1295400" y="2286000"/>
            <a:ext cx="6005513" cy="2565400"/>
            <a:chOff x="816" y="1536"/>
            <a:chExt cx="3238" cy="1421"/>
          </a:xfrm>
        </p:grpSpPr>
        <p:grpSp>
          <p:nvGrpSpPr>
            <p:cNvPr id="6163" name="Group 23"/>
            <p:cNvGrpSpPr>
              <a:grpSpLocks/>
            </p:cNvGrpSpPr>
            <p:nvPr/>
          </p:nvGrpSpPr>
          <p:grpSpPr bwMode="auto">
            <a:xfrm>
              <a:off x="816" y="1536"/>
              <a:ext cx="3238" cy="1421"/>
              <a:chOff x="816" y="1536"/>
              <a:chExt cx="3238" cy="1421"/>
            </a:xfrm>
          </p:grpSpPr>
          <p:grpSp>
            <p:nvGrpSpPr>
              <p:cNvPr id="6168" name="Group 24"/>
              <p:cNvGrpSpPr>
                <a:grpSpLocks/>
              </p:cNvGrpSpPr>
              <p:nvPr/>
            </p:nvGrpSpPr>
            <p:grpSpPr bwMode="auto">
              <a:xfrm>
                <a:off x="816" y="1536"/>
                <a:ext cx="3238" cy="1421"/>
                <a:chOff x="904" y="2703"/>
                <a:chExt cx="3162" cy="1215"/>
              </a:xfrm>
            </p:grpSpPr>
            <p:sp>
              <p:nvSpPr>
                <p:cNvPr id="6179" name="Line 25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med" len="med"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180" name="Line 26"/>
                <p:cNvSpPr>
                  <a:spLocks noChangeShapeType="1"/>
                </p:cNvSpPr>
                <p:nvPr/>
              </p:nvSpPr>
              <p:spPr bwMode="auto">
                <a:xfrm>
                  <a:off x="1152" y="3792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18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075" y="3273"/>
                  <a:ext cx="98" cy="2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it-IT"/>
                </a:p>
              </p:txBody>
            </p:sp>
            <p:sp>
              <p:nvSpPr>
                <p:cNvPr id="618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075" y="2818"/>
                  <a:ext cx="98" cy="2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it-IT"/>
                </a:p>
              </p:txBody>
            </p:sp>
            <p:sp>
              <p:nvSpPr>
                <p:cNvPr id="6183" name="Freeform 29"/>
                <p:cNvSpPr>
                  <a:spLocks/>
                </p:cNvSpPr>
                <p:nvPr/>
              </p:nvSpPr>
              <p:spPr bwMode="auto">
                <a:xfrm>
                  <a:off x="1296" y="2928"/>
                  <a:ext cx="1872" cy="864"/>
                </a:xfrm>
                <a:custGeom>
                  <a:avLst/>
                  <a:gdLst>
                    <a:gd name="T0" fmla="*/ 0 w 1392"/>
                    <a:gd name="T1" fmla="*/ 864 h 864"/>
                    <a:gd name="T2" fmla="*/ 144 w 1392"/>
                    <a:gd name="T3" fmla="*/ 816 h 864"/>
                    <a:gd name="T4" fmla="*/ 432 w 1392"/>
                    <a:gd name="T5" fmla="*/ 720 h 864"/>
                    <a:gd name="T6" fmla="*/ 672 w 1392"/>
                    <a:gd name="T7" fmla="*/ 528 h 864"/>
                    <a:gd name="T8" fmla="*/ 1152 w 1392"/>
                    <a:gd name="T9" fmla="*/ 192 h 864"/>
                    <a:gd name="T10" fmla="*/ 1344 w 1392"/>
                    <a:gd name="T11" fmla="*/ 96 h 864"/>
                    <a:gd name="T12" fmla="*/ 1392 w 1392"/>
                    <a:gd name="T13" fmla="*/ 0 h 8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92"/>
                    <a:gd name="T22" fmla="*/ 0 h 864"/>
                    <a:gd name="T23" fmla="*/ 1392 w 1392"/>
                    <a:gd name="T24" fmla="*/ 864 h 8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92" h="864">
                      <a:moveTo>
                        <a:pt x="0" y="864"/>
                      </a:moveTo>
                      <a:cubicBezTo>
                        <a:pt x="36" y="852"/>
                        <a:pt x="72" y="840"/>
                        <a:pt x="144" y="816"/>
                      </a:cubicBezTo>
                      <a:cubicBezTo>
                        <a:pt x="216" y="792"/>
                        <a:pt x="344" y="768"/>
                        <a:pt x="432" y="720"/>
                      </a:cubicBezTo>
                      <a:cubicBezTo>
                        <a:pt x="520" y="672"/>
                        <a:pt x="552" y="616"/>
                        <a:pt x="672" y="528"/>
                      </a:cubicBezTo>
                      <a:cubicBezTo>
                        <a:pt x="792" y="440"/>
                        <a:pt x="1040" y="264"/>
                        <a:pt x="1152" y="192"/>
                      </a:cubicBezTo>
                      <a:cubicBezTo>
                        <a:pt x="1264" y="120"/>
                        <a:pt x="1304" y="128"/>
                        <a:pt x="1344" y="96"/>
                      </a:cubicBezTo>
                      <a:cubicBezTo>
                        <a:pt x="1384" y="64"/>
                        <a:pt x="1388" y="32"/>
                        <a:pt x="139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618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36" y="3744"/>
                  <a:ext cx="13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i="1"/>
                    <a:t>t</a:t>
                  </a:r>
                  <a:endParaRPr lang="en-US"/>
                </a:p>
              </p:txBody>
            </p:sp>
            <p:sp>
              <p:nvSpPr>
                <p:cNvPr id="618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04" y="2703"/>
                  <a:ext cx="341" cy="15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1" i="1"/>
                    <a:t>Km/h</a:t>
                  </a:r>
                  <a:endParaRPr lang="en-US"/>
                </a:p>
              </p:txBody>
            </p:sp>
          </p:grpSp>
          <p:sp>
            <p:nvSpPr>
              <p:cNvPr id="6169" name="Rectangle 32"/>
              <p:cNvSpPr>
                <a:spLocks noChangeArrowheads="1"/>
              </p:cNvSpPr>
              <p:nvPr/>
            </p:nvSpPr>
            <p:spPr bwMode="auto">
              <a:xfrm>
                <a:off x="1430" y="2753"/>
                <a:ext cx="197" cy="5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0" name="Rectangle 33"/>
              <p:cNvSpPr>
                <a:spLocks noChangeArrowheads="1"/>
              </p:cNvSpPr>
              <p:nvPr/>
            </p:nvSpPr>
            <p:spPr bwMode="auto">
              <a:xfrm>
                <a:off x="1762" y="2659"/>
                <a:ext cx="283" cy="14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1" name="Rectangle 34"/>
              <p:cNvSpPr>
                <a:spLocks noChangeArrowheads="1"/>
              </p:cNvSpPr>
              <p:nvPr/>
            </p:nvSpPr>
            <p:spPr bwMode="auto">
              <a:xfrm>
                <a:off x="2049" y="2490"/>
                <a:ext cx="282" cy="3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2" name="Rectangle 35"/>
              <p:cNvSpPr>
                <a:spLocks noChangeArrowheads="1"/>
              </p:cNvSpPr>
              <p:nvPr/>
            </p:nvSpPr>
            <p:spPr bwMode="auto">
              <a:xfrm>
                <a:off x="2335" y="2322"/>
                <a:ext cx="283" cy="48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3" name="Line 36"/>
              <p:cNvSpPr>
                <a:spLocks noChangeShapeType="1"/>
              </p:cNvSpPr>
              <p:nvPr/>
            </p:nvSpPr>
            <p:spPr bwMode="auto">
              <a:xfrm flipH="1">
                <a:off x="1226" y="2757"/>
                <a:ext cx="196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4" name="Line 37"/>
              <p:cNvSpPr>
                <a:spLocks noChangeShapeType="1"/>
              </p:cNvSpPr>
              <p:nvPr/>
            </p:nvSpPr>
            <p:spPr bwMode="auto">
              <a:xfrm flipH="1">
                <a:off x="1209" y="2659"/>
                <a:ext cx="541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5" name="Line 38"/>
              <p:cNvSpPr>
                <a:spLocks noChangeShapeType="1"/>
              </p:cNvSpPr>
              <p:nvPr/>
            </p:nvSpPr>
            <p:spPr bwMode="auto">
              <a:xfrm flipH="1" flipV="1">
                <a:off x="1217" y="2490"/>
                <a:ext cx="807" cy="5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6" name="Line 39"/>
              <p:cNvSpPr>
                <a:spLocks noChangeShapeType="1"/>
              </p:cNvSpPr>
              <p:nvPr/>
            </p:nvSpPr>
            <p:spPr bwMode="auto">
              <a:xfrm flipH="1" flipV="1">
                <a:off x="1209" y="2322"/>
                <a:ext cx="1102" cy="9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177" name="Text Box 40"/>
              <p:cNvSpPr txBox="1">
                <a:spLocks noChangeArrowheads="1"/>
              </p:cNvSpPr>
              <p:nvPr/>
            </p:nvSpPr>
            <p:spPr bwMode="auto">
              <a:xfrm>
                <a:off x="1592" y="2632"/>
                <a:ext cx="182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1"/>
                    </a:solidFill>
                  </a:rPr>
                  <a:t>...</a:t>
                </a:r>
                <a:endParaRPr lang="en-US"/>
              </a:p>
            </p:txBody>
          </p:sp>
          <p:sp>
            <p:nvSpPr>
              <p:cNvPr id="6178" name="Text Box 41"/>
              <p:cNvSpPr txBox="1">
                <a:spLocks noChangeArrowheads="1"/>
              </p:cNvSpPr>
              <p:nvPr/>
            </p:nvSpPr>
            <p:spPr bwMode="auto">
              <a:xfrm>
                <a:off x="2584" y="2632"/>
                <a:ext cx="181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1"/>
                    </a:solidFill>
                  </a:rPr>
                  <a:t>...</a:t>
                </a:r>
                <a:endParaRPr lang="en-US"/>
              </a:p>
            </p:txBody>
          </p:sp>
        </p:grpSp>
        <p:grpSp>
          <p:nvGrpSpPr>
            <p:cNvPr id="6164" name="Group 42"/>
            <p:cNvGrpSpPr>
              <a:grpSpLocks/>
            </p:cNvGrpSpPr>
            <p:nvPr/>
          </p:nvGrpSpPr>
          <p:grpSpPr bwMode="auto">
            <a:xfrm>
              <a:off x="1052" y="2241"/>
              <a:ext cx="182" cy="574"/>
              <a:chOff x="1032" y="2241"/>
              <a:chExt cx="182" cy="574"/>
            </a:xfrm>
          </p:grpSpPr>
          <p:sp>
            <p:nvSpPr>
              <p:cNvPr id="85035" name="Text Box 43"/>
              <p:cNvSpPr txBox="1">
                <a:spLocks noChangeArrowheads="1"/>
              </p:cNvSpPr>
              <p:nvPr/>
            </p:nvSpPr>
            <p:spPr bwMode="auto">
              <a:xfrm>
                <a:off x="1032" y="2663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85036" name="Text Box 44"/>
              <p:cNvSpPr txBox="1">
                <a:spLocks noChangeArrowheads="1"/>
              </p:cNvSpPr>
              <p:nvPr/>
            </p:nvSpPr>
            <p:spPr bwMode="auto">
              <a:xfrm>
                <a:off x="1032" y="2577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85037" name="Text Box 45"/>
              <p:cNvSpPr txBox="1">
                <a:spLocks noChangeArrowheads="1"/>
              </p:cNvSpPr>
              <p:nvPr/>
            </p:nvSpPr>
            <p:spPr bwMode="auto">
              <a:xfrm>
                <a:off x="1032" y="2241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60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6154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 di Rappresentazione: simbolica</a:t>
            </a:r>
          </a:p>
        </p:txBody>
      </p:sp>
      <p:sp>
        <p:nvSpPr>
          <p:cNvPr id="6155" name="Rectangle 4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762000" y="5029200"/>
            <a:ext cx="3505200" cy="1003300"/>
            <a:chOff x="528" y="1872"/>
            <a:chExt cx="2208" cy="632"/>
          </a:xfrm>
        </p:grpSpPr>
        <p:graphicFrame>
          <p:nvGraphicFramePr>
            <p:cNvPr id="6148" name="Object 49"/>
            <p:cNvGraphicFramePr>
              <a:graphicFrameLocks noChangeAspect="1"/>
            </p:cNvGraphicFramePr>
            <p:nvPr/>
          </p:nvGraphicFramePr>
          <p:xfrm>
            <a:off x="816" y="1872"/>
            <a:ext cx="1920" cy="632"/>
          </p:xfrm>
          <a:graphic>
            <a:graphicData uri="http://schemas.openxmlformats.org/presentationml/2006/ole">
              <p:oleObj spid="_x0000_s6148" name="Clip" r:id="rId3" imgW="809640" imgH="266760" progId="">
                <p:embed/>
              </p:oleObj>
            </a:graphicData>
          </a:graphic>
        </p:graphicFrame>
        <p:sp>
          <p:nvSpPr>
            <p:cNvPr id="6158" name="Line 50"/>
            <p:cNvSpPr>
              <a:spLocks noChangeShapeType="1"/>
            </p:cNvSpPr>
            <p:nvPr/>
          </p:nvSpPr>
          <p:spPr bwMode="auto">
            <a:xfrm flipH="1">
              <a:off x="528" y="230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59" name="Line 51"/>
            <p:cNvSpPr>
              <a:spLocks noChangeShapeType="1"/>
            </p:cNvSpPr>
            <p:nvPr/>
          </p:nvSpPr>
          <p:spPr bwMode="auto">
            <a:xfrm flipH="1">
              <a:off x="624" y="21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0" name="Line 52"/>
            <p:cNvSpPr>
              <a:spLocks noChangeShapeType="1"/>
            </p:cNvSpPr>
            <p:nvPr/>
          </p:nvSpPr>
          <p:spPr bwMode="auto">
            <a:xfrm flipH="1">
              <a:off x="912" y="204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1" name="Line 53"/>
            <p:cNvSpPr>
              <a:spLocks noChangeShapeType="1"/>
            </p:cNvSpPr>
            <p:nvPr/>
          </p:nvSpPr>
          <p:spPr bwMode="auto">
            <a:xfrm flipH="1">
              <a:off x="984" y="195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162" name="Line 54"/>
            <p:cNvSpPr>
              <a:spLocks noChangeShapeType="1"/>
            </p:cNvSpPr>
            <p:nvPr/>
          </p:nvSpPr>
          <p:spPr bwMode="auto">
            <a:xfrm flipH="1">
              <a:off x="1392" y="18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aphicFrame>
        <p:nvGraphicFramePr>
          <p:cNvPr id="6146" name="Rectangle 5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6" name="Clip" r:id="rId4" imgW="0" imgH="0" progId="">
              <p:embed/>
            </p:oleObj>
          </a:graphicData>
        </a:graphic>
      </p:graphicFrame>
      <p:sp>
        <p:nvSpPr>
          <p:cNvPr id="85048" name="Text Box 56"/>
          <p:cNvSpPr txBox="1">
            <a:spLocks noChangeArrowheads="1"/>
          </p:cNvSpPr>
          <p:nvPr/>
        </p:nvSpPr>
        <p:spPr bwMode="auto">
          <a:xfrm>
            <a:off x="4860925" y="5124450"/>
            <a:ext cx="4010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(0, 10,…, 20,…, 60,…)</a:t>
            </a:r>
            <a:endParaRPr lang="en-US"/>
          </a:p>
        </p:txBody>
      </p:sp>
      <p:graphicFrame>
        <p:nvGraphicFramePr>
          <p:cNvPr id="6147" name="Rectangle 5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6147" name="Clip" r:id="rId5" imgW="0" imgH="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4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 di Rappresentazione: analogica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7174" name="Group 4"/>
          <p:cNvGrpSpPr>
            <a:grpSpLocks/>
          </p:cNvGrpSpPr>
          <p:nvPr/>
        </p:nvGrpSpPr>
        <p:grpSpPr bwMode="auto">
          <a:xfrm>
            <a:off x="838200" y="2870200"/>
            <a:ext cx="3505200" cy="1003300"/>
            <a:chOff x="528" y="1872"/>
            <a:chExt cx="2208" cy="632"/>
          </a:xfrm>
        </p:grpSpPr>
        <p:graphicFrame>
          <p:nvGraphicFramePr>
            <p:cNvPr id="7171" name="Object 5"/>
            <p:cNvGraphicFramePr>
              <a:graphicFrameLocks noChangeAspect="1"/>
            </p:cNvGraphicFramePr>
            <p:nvPr/>
          </p:nvGraphicFramePr>
          <p:xfrm>
            <a:off x="816" y="1872"/>
            <a:ext cx="1920" cy="632"/>
          </p:xfrm>
          <a:graphic>
            <a:graphicData uri="http://schemas.openxmlformats.org/presentationml/2006/ole">
              <p:oleObj spid="_x0000_s7171" name="Clip" r:id="rId3" imgW="809640" imgH="266760" progId="">
                <p:embed/>
              </p:oleObj>
            </a:graphicData>
          </a:graphic>
        </p:graphicFrame>
        <p:sp>
          <p:nvSpPr>
            <p:cNvPr id="7198" name="Line 6"/>
            <p:cNvSpPr>
              <a:spLocks noChangeShapeType="1"/>
            </p:cNvSpPr>
            <p:nvPr/>
          </p:nvSpPr>
          <p:spPr bwMode="auto">
            <a:xfrm flipH="1">
              <a:off x="528" y="230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99" name="Line 7"/>
            <p:cNvSpPr>
              <a:spLocks noChangeShapeType="1"/>
            </p:cNvSpPr>
            <p:nvPr/>
          </p:nvSpPr>
          <p:spPr bwMode="auto">
            <a:xfrm flipH="1">
              <a:off x="624" y="21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00" name="Line 8"/>
            <p:cNvSpPr>
              <a:spLocks noChangeShapeType="1"/>
            </p:cNvSpPr>
            <p:nvPr/>
          </p:nvSpPr>
          <p:spPr bwMode="auto">
            <a:xfrm flipH="1">
              <a:off x="912" y="204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01" name="Line 9"/>
            <p:cNvSpPr>
              <a:spLocks noChangeShapeType="1"/>
            </p:cNvSpPr>
            <p:nvPr/>
          </p:nvSpPr>
          <p:spPr bwMode="auto">
            <a:xfrm flipH="1">
              <a:off x="984" y="195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202" name="Line 10"/>
            <p:cNvSpPr>
              <a:spLocks noChangeShapeType="1"/>
            </p:cNvSpPr>
            <p:nvPr/>
          </p:nvSpPr>
          <p:spPr bwMode="auto">
            <a:xfrm flipH="1">
              <a:off x="1392" y="18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aphicFrame>
        <p:nvGraphicFramePr>
          <p:cNvPr id="7170" name="Rectangle 1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7170" name="Clip" r:id="rId4" imgW="0" imgH="0" progId="">
              <p:embed/>
            </p:oleObj>
          </a:graphicData>
        </a:graphic>
      </p:graphicFrame>
      <p:grpSp>
        <p:nvGrpSpPr>
          <p:cNvPr id="7175" name="Group 12"/>
          <p:cNvGrpSpPr>
            <a:grpSpLocks/>
          </p:cNvGrpSpPr>
          <p:nvPr/>
        </p:nvGrpSpPr>
        <p:grpSpPr bwMode="auto">
          <a:xfrm>
            <a:off x="5105400" y="2438400"/>
            <a:ext cx="2590800" cy="1866900"/>
            <a:chOff x="3216" y="1576"/>
            <a:chExt cx="1632" cy="1176"/>
          </a:xfrm>
        </p:grpSpPr>
        <p:sp>
          <p:nvSpPr>
            <p:cNvPr id="7184" name="Oval 13"/>
            <p:cNvSpPr>
              <a:spLocks noChangeArrowheads="1"/>
            </p:cNvSpPr>
            <p:nvPr/>
          </p:nvSpPr>
          <p:spPr bwMode="auto">
            <a:xfrm>
              <a:off x="3216" y="1576"/>
              <a:ext cx="1632" cy="117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7185" name="Oval 14"/>
            <p:cNvSpPr>
              <a:spLocks noChangeArrowheads="1"/>
            </p:cNvSpPr>
            <p:nvPr/>
          </p:nvSpPr>
          <p:spPr bwMode="auto">
            <a:xfrm>
              <a:off x="3264" y="1608"/>
              <a:ext cx="1536" cy="11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it-IT"/>
            </a:p>
          </p:txBody>
        </p:sp>
        <p:sp>
          <p:nvSpPr>
            <p:cNvPr id="7186" name="Line 15"/>
            <p:cNvSpPr>
              <a:spLocks noChangeShapeType="1"/>
            </p:cNvSpPr>
            <p:nvPr/>
          </p:nvSpPr>
          <p:spPr bwMode="auto">
            <a:xfrm flipH="1">
              <a:off x="3744" y="2160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7" name="Line 16"/>
            <p:cNvSpPr>
              <a:spLocks noChangeShapeType="1"/>
            </p:cNvSpPr>
            <p:nvPr/>
          </p:nvSpPr>
          <p:spPr bwMode="auto">
            <a:xfrm flipH="1">
              <a:off x="3648" y="2160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 flipH="1">
              <a:off x="3600" y="21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9" name="Line 18"/>
            <p:cNvSpPr>
              <a:spLocks noChangeShapeType="1"/>
            </p:cNvSpPr>
            <p:nvPr/>
          </p:nvSpPr>
          <p:spPr bwMode="auto">
            <a:xfrm flipH="1" flipV="1">
              <a:off x="3552" y="2064"/>
              <a:ext cx="480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90" name="Line 19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528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91" name="Rectangle 20"/>
            <p:cNvSpPr>
              <a:spLocks noChangeArrowheads="1"/>
            </p:cNvSpPr>
            <p:nvPr/>
          </p:nvSpPr>
          <p:spPr bwMode="auto">
            <a:xfrm>
              <a:off x="3431" y="2340"/>
              <a:ext cx="1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0</a:t>
              </a:r>
            </a:p>
          </p:txBody>
        </p:sp>
        <p:sp>
          <p:nvSpPr>
            <p:cNvPr id="7192" name="Rectangle 21"/>
            <p:cNvSpPr>
              <a:spLocks noChangeArrowheads="1"/>
            </p:cNvSpPr>
            <p:nvPr/>
          </p:nvSpPr>
          <p:spPr bwMode="auto">
            <a:xfrm>
              <a:off x="3264" y="2000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30</a:t>
              </a:r>
            </a:p>
          </p:txBody>
        </p:sp>
        <p:sp>
          <p:nvSpPr>
            <p:cNvPr id="7193" name="Rectangle 22"/>
            <p:cNvSpPr>
              <a:spLocks noChangeArrowheads="1"/>
            </p:cNvSpPr>
            <p:nvPr/>
          </p:nvSpPr>
          <p:spPr bwMode="auto">
            <a:xfrm>
              <a:off x="3384" y="1736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60</a:t>
              </a:r>
            </a:p>
          </p:txBody>
        </p:sp>
        <p:sp>
          <p:nvSpPr>
            <p:cNvPr id="7194" name="Rectangle 23"/>
            <p:cNvSpPr>
              <a:spLocks noChangeArrowheads="1"/>
            </p:cNvSpPr>
            <p:nvPr/>
          </p:nvSpPr>
          <p:spPr bwMode="auto">
            <a:xfrm>
              <a:off x="3866" y="1584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100</a:t>
              </a:r>
            </a:p>
          </p:txBody>
        </p:sp>
        <p:sp>
          <p:nvSpPr>
            <p:cNvPr id="7195" name="Rectangle 24"/>
            <p:cNvSpPr>
              <a:spLocks noChangeArrowheads="1"/>
            </p:cNvSpPr>
            <p:nvPr/>
          </p:nvSpPr>
          <p:spPr bwMode="auto">
            <a:xfrm>
              <a:off x="4368" y="2240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200</a:t>
              </a:r>
            </a:p>
          </p:txBody>
        </p:sp>
        <p:sp>
          <p:nvSpPr>
            <p:cNvPr id="7196" name="Rectangle 25"/>
            <p:cNvSpPr>
              <a:spLocks noChangeArrowheads="1"/>
            </p:cNvSpPr>
            <p:nvPr/>
          </p:nvSpPr>
          <p:spPr bwMode="auto">
            <a:xfrm>
              <a:off x="4344" y="1720"/>
              <a:ext cx="3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130</a:t>
              </a:r>
            </a:p>
          </p:txBody>
        </p:sp>
        <p:sp>
          <p:nvSpPr>
            <p:cNvPr id="7197" name="Rectangle 26"/>
            <p:cNvSpPr>
              <a:spLocks noChangeArrowheads="1"/>
            </p:cNvSpPr>
            <p:nvPr/>
          </p:nvSpPr>
          <p:spPr bwMode="auto">
            <a:xfrm>
              <a:off x="3838" y="2431"/>
              <a:ext cx="3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/>
                <a:t>Km/h</a:t>
              </a:r>
              <a:endParaRPr lang="en-US" sz="1800" b="1"/>
            </a:p>
          </p:txBody>
        </p:sp>
      </p:grpSp>
      <p:sp>
        <p:nvSpPr>
          <p:cNvPr id="110619" name="Freeform 27"/>
          <p:cNvSpPr>
            <a:spLocks/>
          </p:cNvSpPr>
          <p:nvPr/>
        </p:nvSpPr>
        <p:spPr bwMode="auto">
          <a:xfrm>
            <a:off x="2057400" y="4648200"/>
            <a:ext cx="2971800" cy="1371600"/>
          </a:xfrm>
          <a:custGeom>
            <a:avLst/>
            <a:gdLst>
              <a:gd name="T0" fmla="*/ 0 w 1392"/>
              <a:gd name="T1" fmla="*/ 864 h 864"/>
              <a:gd name="T2" fmla="*/ 144 w 1392"/>
              <a:gd name="T3" fmla="*/ 816 h 864"/>
              <a:gd name="T4" fmla="*/ 432 w 1392"/>
              <a:gd name="T5" fmla="*/ 720 h 864"/>
              <a:gd name="T6" fmla="*/ 672 w 1392"/>
              <a:gd name="T7" fmla="*/ 528 h 864"/>
              <a:gd name="T8" fmla="*/ 1152 w 1392"/>
              <a:gd name="T9" fmla="*/ 192 h 864"/>
              <a:gd name="T10" fmla="*/ 1344 w 1392"/>
              <a:gd name="T11" fmla="*/ 96 h 864"/>
              <a:gd name="T12" fmla="*/ 1392 w 1392"/>
              <a:gd name="T13" fmla="*/ 0 h 8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92"/>
              <a:gd name="T22" fmla="*/ 0 h 864"/>
              <a:gd name="T23" fmla="*/ 1392 w 1392"/>
              <a:gd name="T24" fmla="*/ 864 h 8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92" h="864">
                <a:moveTo>
                  <a:pt x="0" y="864"/>
                </a:moveTo>
                <a:cubicBezTo>
                  <a:pt x="36" y="852"/>
                  <a:pt x="72" y="840"/>
                  <a:pt x="144" y="816"/>
                </a:cubicBezTo>
                <a:cubicBezTo>
                  <a:pt x="216" y="792"/>
                  <a:pt x="344" y="768"/>
                  <a:pt x="432" y="720"/>
                </a:cubicBezTo>
                <a:cubicBezTo>
                  <a:pt x="520" y="672"/>
                  <a:pt x="552" y="616"/>
                  <a:pt x="672" y="528"/>
                </a:cubicBezTo>
                <a:cubicBezTo>
                  <a:pt x="792" y="440"/>
                  <a:pt x="1040" y="264"/>
                  <a:pt x="1152" y="192"/>
                </a:cubicBezTo>
                <a:cubicBezTo>
                  <a:pt x="1264" y="120"/>
                  <a:pt x="1304" y="128"/>
                  <a:pt x="1344" y="96"/>
                </a:cubicBezTo>
                <a:cubicBezTo>
                  <a:pt x="1384" y="64"/>
                  <a:pt x="1388" y="32"/>
                  <a:pt x="13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435100" y="4291013"/>
            <a:ext cx="5060950" cy="2019300"/>
            <a:chOff x="904" y="2703"/>
            <a:chExt cx="3188" cy="1272"/>
          </a:xfrm>
        </p:grpSpPr>
        <p:sp>
          <p:nvSpPr>
            <p:cNvPr id="7178" name="Line 29"/>
            <p:cNvSpPr>
              <a:spLocks noChangeShapeType="1"/>
            </p:cNvSpPr>
            <p:nvPr/>
          </p:nvSpPr>
          <p:spPr bwMode="auto">
            <a:xfrm>
              <a:off x="1296" y="2784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79" name="Line 30"/>
            <p:cNvSpPr>
              <a:spLocks noChangeShapeType="1"/>
            </p:cNvSpPr>
            <p:nvPr/>
          </p:nvSpPr>
          <p:spPr bwMode="auto">
            <a:xfrm>
              <a:off x="1152" y="3792"/>
              <a:ext cx="27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80" name="Text Box 31"/>
            <p:cNvSpPr txBox="1">
              <a:spLocks noChangeArrowheads="1"/>
            </p:cNvSpPr>
            <p:nvPr/>
          </p:nvSpPr>
          <p:spPr bwMode="auto">
            <a:xfrm>
              <a:off x="1075" y="332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30</a:t>
              </a:r>
              <a:endParaRPr lang="en-US"/>
            </a:p>
          </p:txBody>
        </p:sp>
        <p:sp>
          <p:nvSpPr>
            <p:cNvPr id="7181" name="Text Box 32"/>
            <p:cNvSpPr txBox="1">
              <a:spLocks noChangeArrowheads="1"/>
            </p:cNvSpPr>
            <p:nvPr/>
          </p:nvSpPr>
          <p:spPr bwMode="auto">
            <a:xfrm>
              <a:off x="1075" y="2865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/>
                <a:t>60</a:t>
              </a:r>
              <a:endParaRPr lang="en-US"/>
            </a:p>
          </p:txBody>
        </p:sp>
        <p:sp>
          <p:nvSpPr>
            <p:cNvPr id="7182" name="Text Box 33"/>
            <p:cNvSpPr txBox="1">
              <a:spLocks noChangeArrowheads="1"/>
            </p:cNvSpPr>
            <p:nvPr/>
          </p:nvSpPr>
          <p:spPr bwMode="auto">
            <a:xfrm>
              <a:off x="3936" y="3744"/>
              <a:ext cx="1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1" i="1"/>
                <a:t>t</a:t>
              </a:r>
              <a:endParaRPr lang="en-US"/>
            </a:p>
          </p:txBody>
        </p:sp>
        <p:sp>
          <p:nvSpPr>
            <p:cNvPr id="7183" name="Text Box 34"/>
            <p:cNvSpPr txBox="1">
              <a:spLocks noChangeArrowheads="1"/>
            </p:cNvSpPr>
            <p:nvPr/>
          </p:nvSpPr>
          <p:spPr bwMode="auto">
            <a:xfrm>
              <a:off x="904" y="2703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 i="1"/>
                <a:t>Km/h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15000" y="4203700"/>
            <a:ext cx="2781300" cy="2044700"/>
            <a:chOff x="3672" y="536"/>
            <a:chExt cx="1752" cy="1288"/>
          </a:xfrm>
        </p:grpSpPr>
        <p:grpSp>
          <p:nvGrpSpPr>
            <p:cNvPr id="8246" name="Group 3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8248" name="Rectangle 4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49" name="Rectangle 5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247" name="Text Box 6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10.00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562600" y="4051300"/>
            <a:ext cx="2781300" cy="2044700"/>
            <a:chOff x="3672" y="536"/>
            <a:chExt cx="1752" cy="1288"/>
          </a:xfrm>
        </p:grpSpPr>
        <p:grpSp>
          <p:nvGrpSpPr>
            <p:cNvPr id="8242" name="Group 8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8244" name="Rectangle 9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45" name="Rectangle 10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243" name="Text Box 11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20.00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5410200" y="3898900"/>
            <a:ext cx="2781300" cy="2044700"/>
            <a:chOff x="3672" y="536"/>
            <a:chExt cx="1752" cy="1288"/>
          </a:xfrm>
        </p:grpSpPr>
        <p:grpSp>
          <p:nvGrpSpPr>
            <p:cNvPr id="8238" name="Group 13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8240" name="Rectangle 14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41" name="Rectangle 15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239" name="Text Box 16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30.00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5257800" y="3746500"/>
            <a:ext cx="2781300" cy="2044700"/>
            <a:chOff x="3672" y="536"/>
            <a:chExt cx="1752" cy="1288"/>
          </a:xfrm>
        </p:grpSpPr>
        <p:grpSp>
          <p:nvGrpSpPr>
            <p:cNvPr id="8234" name="Group 18"/>
            <p:cNvGrpSpPr>
              <a:grpSpLocks/>
            </p:cNvGrpSpPr>
            <p:nvPr/>
          </p:nvGrpSpPr>
          <p:grpSpPr bwMode="auto">
            <a:xfrm>
              <a:off x="3672" y="536"/>
              <a:ext cx="1752" cy="1288"/>
              <a:chOff x="3672" y="536"/>
              <a:chExt cx="1404" cy="960"/>
            </a:xfrm>
          </p:grpSpPr>
          <p:sp>
            <p:nvSpPr>
              <p:cNvPr id="8236" name="Rectangle 19"/>
              <p:cNvSpPr>
                <a:spLocks noChangeArrowheads="1"/>
              </p:cNvSpPr>
              <p:nvPr/>
            </p:nvSpPr>
            <p:spPr bwMode="auto">
              <a:xfrm>
                <a:off x="3672" y="536"/>
                <a:ext cx="1404" cy="960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37" name="Rectangle 20"/>
              <p:cNvSpPr>
                <a:spLocks noChangeArrowheads="1"/>
              </p:cNvSpPr>
              <p:nvPr/>
            </p:nvSpPr>
            <p:spPr bwMode="auto">
              <a:xfrm>
                <a:off x="3738" y="584"/>
                <a:ext cx="1272" cy="864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8235" name="Text Box 21"/>
            <p:cNvSpPr txBox="1">
              <a:spLocks noChangeArrowheads="1"/>
            </p:cNvSpPr>
            <p:nvPr/>
          </p:nvSpPr>
          <p:spPr bwMode="auto">
            <a:xfrm>
              <a:off x="3829" y="834"/>
              <a:ext cx="1439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6600" b="1">
                  <a:solidFill>
                    <a:srgbClr val="FFFF00"/>
                  </a:solidFill>
                  <a:latin typeface="Arial" pitchFamily="34" charset="0"/>
                </a:rPr>
                <a:t>60.00</a:t>
              </a:r>
              <a:endParaRPr lang="en-US">
                <a:solidFill>
                  <a:srgbClr val="FFFF00"/>
                </a:solidFill>
                <a:latin typeface="Arial" pitchFamily="34" charset="0"/>
              </a:endParaRPr>
            </a:p>
          </p:txBody>
        </p:sp>
      </p:grpSp>
      <p:grpSp>
        <p:nvGrpSpPr>
          <p:cNvPr id="8201" name="Group 22"/>
          <p:cNvGrpSpPr>
            <a:grpSpLocks/>
          </p:cNvGrpSpPr>
          <p:nvPr/>
        </p:nvGrpSpPr>
        <p:grpSpPr bwMode="auto">
          <a:xfrm>
            <a:off x="1295400" y="2286000"/>
            <a:ext cx="6005513" cy="2565400"/>
            <a:chOff x="816" y="1536"/>
            <a:chExt cx="3238" cy="1421"/>
          </a:xfrm>
        </p:grpSpPr>
        <p:grpSp>
          <p:nvGrpSpPr>
            <p:cNvPr id="8211" name="Group 23"/>
            <p:cNvGrpSpPr>
              <a:grpSpLocks/>
            </p:cNvGrpSpPr>
            <p:nvPr/>
          </p:nvGrpSpPr>
          <p:grpSpPr bwMode="auto">
            <a:xfrm>
              <a:off x="816" y="1536"/>
              <a:ext cx="3238" cy="1421"/>
              <a:chOff x="816" y="1536"/>
              <a:chExt cx="3238" cy="1421"/>
            </a:xfrm>
          </p:grpSpPr>
          <p:grpSp>
            <p:nvGrpSpPr>
              <p:cNvPr id="8216" name="Group 24"/>
              <p:cNvGrpSpPr>
                <a:grpSpLocks/>
              </p:cNvGrpSpPr>
              <p:nvPr/>
            </p:nvGrpSpPr>
            <p:grpSpPr bwMode="auto">
              <a:xfrm>
                <a:off x="816" y="1536"/>
                <a:ext cx="3238" cy="1421"/>
                <a:chOff x="904" y="2703"/>
                <a:chExt cx="3162" cy="1215"/>
              </a:xfrm>
            </p:grpSpPr>
            <p:sp>
              <p:nvSpPr>
                <p:cNvPr id="8227" name="Line 25"/>
                <p:cNvSpPr>
                  <a:spLocks noChangeShapeType="1"/>
                </p:cNvSpPr>
                <p:nvPr/>
              </p:nvSpPr>
              <p:spPr bwMode="auto">
                <a:xfrm>
                  <a:off x="1296" y="2784"/>
                  <a:ext cx="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med" len="med"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228" name="Line 26"/>
                <p:cNvSpPr>
                  <a:spLocks noChangeShapeType="1"/>
                </p:cNvSpPr>
                <p:nvPr/>
              </p:nvSpPr>
              <p:spPr bwMode="auto">
                <a:xfrm>
                  <a:off x="1152" y="3792"/>
                  <a:ext cx="27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22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075" y="3273"/>
                  <a:ext cx="98" cy="21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it-IT"/>
                </a:p>
              </p:txBody>
            </p:sp>
            <p:sp>
              <p:nvSpPr>
                <p:cNvPr id="823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075" y="2818"/>
                  <a:ext cx="98" cy="2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endParaRPr lang="it-IT"/>
                </a:p>
              </p:txBody>
            </p:sp>
            <p:sp>
              <p:nvSpPr>
                <p:cNvPr id="8231" name="Freeform 29"/>
                <p:cNvSpPr>
                  <a:spLocks/>
                </p:cNvSpPr>
                <p:nvPr/>
              </p:nvSpPr>
              <p:spPr bwMode="auto">
                <a:xfrm>
                  <a:off x="1296" y="2928"/>
                  <a:ext cx="1872" cy="864"/>
                </a:xfrm>
                <a:custGeom>
                  <a:avLst/>
                  <a:gdLst>
                    <a:gd name="T0" fmla="*/ 0 w 1392"/>
                    <a:gd name="T1" fmla="*/ 864 h 864"/>
                    <a:gd name="T2" fmla="*/ 144 w 1392"/>
                    <a:gd name="T3" fmla="*/ 816 h 864"/>
                    <a:gd name="T4" fmla="*/ 432 w 1392"/>
                    <a:gd name="T5" fmla="*/ 720 h 864"/>
                    <a:gd name="T6" fmla="*/ 672 w 1392"/>
                    <a:gd name="T7" fmla="*/ 528 h 864"/>
                    <a:gd name="T8" fmla="*/ 1152 w 1392"/>
                    <a:gd name="T9" fmla="*/ 192 h 864"/>
                    <a:gd name="T10" fmla="*/ 1344 w 1392"/>
                    <a:gd name="T11" fmla="*/ 96 h 864"/>
                    <a:gd name="T12" fmla="*/ 1392 w 1392"/>
                    <a:gd name="T13" fmla="*/ 0 h 86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92"/>
                    <a:gd name="T22" fmla="*/ 0 h 864"/>
                    <a:gd name="T23" fmla="*/ 1392 w 1392"/>
                    <a:gd name="T24" fmla="*/ 864 h 86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92" h="864">
                      <a:moveTo>
                        <a:pt x="0" y="864"/>
                      </a:moveTo>
                      <a:cubicBezTo>
                        <a:pt x="36" y="852"/>
                        <a:pt x="72" y="840"/>
                        <a:pt x="144" y="816"/>
                      </a:cubicBezTo>
                      <a:cubicBezTo>
                        <a:pt x="216" y="792"/>
                        <a:pt x="344" y="768"/>
                        <a:pt x="432" y="720"/>
                      </a:cubicBezTo>
                      <a:cubicBezTo>
                        <a:pt x="520" y="672"/>
                        <a:pt x="552" y="616"/>
                        <a:pt x="672" y="528"/>
                      </a:cubicBezTo>
                      <a:cubicBezTo>
                        <a:pt x="792" y="440"/>
                        <a:pt x="1040" y="264"/>
                        <a:pt x="1152" y="192"/>
                      </a:cubicBezTo>
                      <a:cubicBezTo>
                        <a:pt x="1264" y="120"/>
                        <a:pt x="1304" y="128"/>
                        <a:pt x="1344" y="96"/>
                      </a:cubicBezTo>
                      <a:cubicBezTo>
                        <a:pt x="1384" y="64"/>
                        <a:pt x="1388" y="32"/>
                        <a:pt x="1392" y="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23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36" y="3744"/>
                  <a:ext cx="130" cy="1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800" b="1" i="1"/>
                    <a:t>t</a:t>
                  </a:r>
                  <a:endParaRPr lang="en-US"/>
                </a:p>
              </p:txBody>
            </p:sp>
            <p:sp>
              <p:nvSpPr>
                <p:cNvPr id="823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04" y="2703"/>
                  <a:ext cx="341" cy="15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1" i="1"/>
                    <a:t>Km/h</a:t>
                  </a:r>
                  <a:endParaRPr lang="en-US"/>
                </a:p>
              </p:txBody>
            </p:sp>
          </p:grpSp>
          <p:sp>
            <p:nvSpPr>
              <p:cNvPr id="8217" name="Rectangle 32"/>
              <p:cNvSpPr>
                <a:spLocks noChangeArrowheads="1"/>
              </p:cNvSpPr>
              <p:nvPr/>
            </p:nvSpPr>
            <p:spPr bwMode="auto">
              <a:xfrm>
                <a:off x="1430" y="2753"/>
                <a:ext cx="197" cy="5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8" name="Rectangle 33"/>
              <p:cNvSpPr>
                <a:spLocks noChangeArrowheads="1"/>
              </p:cNvSpPr>
              <p:nvPr/>
            </p:nvSpPr>
            <p:spPr bwMode="auto">
              <a:xfrm>
                <a:off x="1762" y="2659"/>
                <a:ext cx="283" cy="14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9" name="Rectangle 34"/>
              <p:cNvSpPr>
                <a:spLocks noChangeArrowheads="1"/>
              </p:cNvSpPr>
              <p:nvPr/>
            </p:nvSpPr>
            <p:spPr bwMode="auto">
              <a:xfrm>
                <a:off x="2049" y="2490"/>
                <a:ext cx="282" cy="3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0" name="Rectangle 35"/>
              <p:cNvSpPr>
                <a:spLocks noChangeArrowheads="1"/>
              </p:cNvSpPr>
              <p:nvPr/>
            </p:nvSpPr>
            <p:spPr bwMode="auto">
              <a:xfrm>
                <a:off x="2335" y="2322"/>
                <a:ext cx="283" cy="48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1" name="Line 36"/>
              <p:cNvSpPr>
                <a:spLocks noChangeShapeType="1"/>
              </p:cNvSpPr>
              <p:nvPr/>
            </p:nvSpPr>
            <p:spPr bwMode="auto">
              <a:xfrm flipH="1">
                <a:off x="1226" y="2757"/>
                <a:ext cx="196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2" name="Line 37"/>
              <p:cNvSpPr>
                <a:spLocks noChangeShapeType="1"/>
              </p:cNvSpPr>
              <p:nvPr/>
            </p:nvSpPr>
            <p:spPr bwMode="auto">
              <a:xfrm flipH="1">
                <a:off x="1209" y="2659"/>
                <a:ext cx="541" cy="0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3" name="Line 38"/>
              <p:cNvSpPr>
                <a:spLocks noChangeShapeType="1"/>
              </p:cNvSpPr>
              <p:nvPr/>
            </p:nvSpPr>
            <p:spPr bwMode="auto">
              <a:xfrm flipH="1" flipV="1">
                <a:off x="1217" y="2490"/>
                <a:ext cx="807" cy="5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4" name="Line 39"/>
              <p:cNvSpPr>
                <a:spLocks noChangeShapeType="1"/>
              </p:cNvSpPr>
              <p:nvPr/>
            </p:nvSpPr>
            <p:spPr bwMode="auto">
              <a:xfrm flipH="1" flipV="1">
                <a:off x="1209" y="2322"/>
                <a:ext cx="1102" cy="9"/>
              </a:xfrm>
              <a:prstGeom prst="line">
                <a:avLst/>
              </a:prstGeom>
              <a:noFill/>
              <a:ln w="9525">
                <a:solidFill>
                  <a:srgbClr val="000099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5" name="Text Box 40"/>
              <p:cNvSpPr txBox="1">
                <a:spLocks noChangeArrowheads="1"/>
              </p:cNvSpPr>
              <p:nvPr/>
            </p:nvSpPr>
            <p:spPr bwMode="auto">
              <a:xfrm>
                <a:off x="1592" y="2632"/>
                <a:ext cx="182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1"/>
                    </a:solidFill>
                  </a:rPr>
                  <a:t>...</a:t>
                </a:r>
                <a:endParaRPr lang="en-US"/>
              </a:p>
            </p:txBody>
          </p:sp>
          <p:sp>
            <p:nvSpPr>
              <p:cNvPr id="8226" name="Text Box 41"/>
              <p:cNvSpPr txBox="1">
                <a:spLocks noChangeArrowheads="1"/>
              </p:cNvSpPr>
              <p:nvPr/>
            </p:nvSpPr>
            <p:spPr bwMode="auto">
              <a:xfrm>
                <a:off x="2584" y="2632"/>
                <a:ext cx="181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600" b="1">
                    <a:solidFill>
                      <a:schemeClr val="accent1"/>
                    </a:solidFill>
                  </a:rPr>
                  <a:t>...</a:t>
                </a:r>
                <a:endParaRPr lang="en-US"/>
              </a:p>
            </p:txBody>
          </p:sp>
        </p:grpSp>
        <p:grpSp>
          <p:nvGrpSpPr>
            <p:cNvPr id="8212" name="Group 42"/>
            <p:cNvGrpSpPr>
              <a:grpSpLocks/>
            </p:cNvGrpSpPr>
            <p:nvPr/>
          </p:nvGrpSpPr>
          <p:grpSpPr bwMode="auto">
            <a:xfrm>
              <a:off x="1052" y="2241"/>
              <a:ext cx="182" cy="574"/>
              <a:chOff x="1032" y="2241"/>
              <a:chExt cx="182" cy="574"/>
            </a:xfrm>
          </p:grpSpPr>
          <p:sp>
            <p:nvSpPr>
              <p:cNvPr id="111659" name="Text Box 43"/>
              <p:cNvSpPr txBox="1">
                <a:spLocks noChangeArrowheads="1"/>
              </p:cNvSpPr>
              <p:nvPr/>
            </p:nvSpPr>
            <p:spPr bwMode="auto">
              <a:xfrm>
                <a:off x="1032" y="2663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1660" name="Text Box 44"/>
              <p:cNvSpPr txBox="1">
                <a:spLocks noChangeArrowheads="1"/>
              </p:cNvSpPr>
              <p:nvPr/>
            </p:nvSpPr>
            <p:spPr bwMode="auto">
              <a:xfrm>
                <a:off x="1032" y="2577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1661" name="Text Box 45"/>
              <p:cNvSpPr txBox="1">
                <a:spLocks noChangeArrowheads="1"/>
              </p:cNvSpPr>
              <p:nvPr/>
            </p:nvSpPr>
            <p:spPr bwMode="auto">
              <a:xfrm>
                <a:off x="1032" y="2241"/>
                <a:ext cx="181" cy="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1200" b="1">
                    <a:solidFill>
                      <a:schemeClr val="accent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60</a:t>
                </a:r>
                <a:endParaRPr lang="en-US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8202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Tipo di Rappresentazione: digitale</a:t>
            </a:r>
          </a:p>
        </p:txBody>
      </p:sp>
      <p:sp>
        <p:nvSpPr>
          <p:cNvPr id="8203" name="Rectangle 4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762000" y="5029200"/>
            <a:ext cx="3505200" cy="1003300"/>
            <a:chOff x="528" y="1872"/>
            <a:chExt cx="2208" cy="632"/>
          </a:xfrm>
        </p:grpSpPr>
        <p:graphicFrame>
          <p:nvGraphicFramePr>
            <p:cNvPr id="8196" name="Object 49"/>
            <p:cNvGraphicFramePr>
              <a:graphicFrameLocks noChangeAspect="1"/>
            </p:cNvGraphicFramePr>
            <p:nvPr/>
          </p:nvGraphicFramePr>
          <p:xfrm>
            <a:off x="816" y="1872"/>
            <a:ext cx="1920" cy="632"/>
          </p:xfrm>
          <a:graphic>
            <a:graphicData uri="http://schemas.openxmlformats.org/presentationml/2006/ole">
              <p:oleObj spid="_x0000_s8196" name="Clip" r:id="rId3" imgW="809640" imgH="266760" progId="">
                <p:embed/>
              </p:oleObj>
            </a:graphicData>
          </a:graphic>
        </p:graphicFrame>
        <p:sp>
          <p:nvSpPr>
            <p:cNvPr id="8206" name="Line 50"/>
            <p:cNvSpPr>
              <a:spLocks noChangeShapeType="1"/>
            </p:cNvSpPr>
            <p:nvPr/>
          </p:nvSpPr>
          <p:spPr bwMode="auto">
            <a:xfrm flipH="1">
              <a:off x="528" y="2304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7" name="Line 51"/>
            <p:cNvSpPr>
              <a:spLocks noChangeShapeType="1"/>
            </p:cNvSpPr>
            <p:nvPr/>
          </p:nvSpPr>
          <p:spPr bwMode="auto">
            <a:xfrm flipH="1">
              <a:off x="624" y="2160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8" name="Line 52"/>
            <p:cNvSpPr>
              <a:spLocks noChangeShapeType="1"/>
            </p:cNvSpPr>
            <p:nvPr/>
          </p:nvSpPr>
          <p:spPr bwMode="auto">
            <a:xfrm flipH="1">
              <a:off x="912" y="204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09" name="Line 53"/>
            <p:cNvSpPr>
              <a:spLocks noChangeShapeType="1"/>
            </p:cNvSpPr>
            <p:nvPr/>
          </p:nvSpPr>
          <p:spPr bwMode="auto">
            <a:xfrm flipH="1">
              <a:off x="984" y="195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0" name="Line 54"/>
            <p:cNvSpPr>
              <a:spLocks noChangeShapeType="1"/>
            </p:cNvSpPr>
            <p:nvPr/>
          </p:nvSpPr>
          <p:spPr bwMode="auto">
            <a:xfrm flipH="1">
              <a:off x="1392" y="1888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aphicFrame>
        <p:nvGraphicFramePr>
          <p:cNvPr id="8194" name="Rectangle 5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4" name="Clip" r:id="rId4" imgW="0" imgH="0" progId="">
              <p:embed/>
            </p:oleObj>
          </a:graphicData>
        </a:graphic>
      </p:graphicFrame>
      <p:sp>
        <p:nvSpPr>
          <p:cNvPr id="111672" name="Text Box 56"/>
          <p:cNvSpPr txBox="1">
            <a:spLocks noChangeArrowheads="1"/>
          </p:cNvSpPr>
          <p:nvPr/>
        </p:nvSpPr>
        <p:spPr bwMode="auto">
          <a:xfrm>
            <a:off x="4860925" y="5124450"/>
            <a:ext cx="4010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(0, 10,…, 20,…, 60,…)</a:t>
            </a:r>
            <a:endParaRPr lang="en-US"/>
          </a:p>
        </p:txBody>
      </p:sp>
      <p:graphicFrame>
        <p:nvGraphicFramePr>
          <p:cNvPr id="8195" name="Rectangle 5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8195" name="Clip" r:id="rId5" imgW="0" imgH="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7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Cosa vogliamo rappresentare</a:t>
            </a:r>
          </a:p>
        </p:txBody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smtClean="0"/>
              <a:t>Cosa ci interessa rappresentare in un algoritmo per produrre una macchina in grado di elaborarlo?</a:t>
            </a:r>
          </a:p>
          <a:p>
            <a:pPr eaLnBrk="1" hangingPunct="1"/>
            <a:endParaRPr lang="it-IT" smtClean="0"/>
          </a:p>
          <a:p>
            <a:pPr eaLnBrk="1" hangingPunct="1"/>
            <a:r>
              <a:rPr lang="it-IT" sz="2400" smtClean="0"/>
              <a:t>Parametri di ingresso</a:t>
            </a:r>
          </a:p>
          <a:p>
            <a:pPr eaLnBrk="1" hangingPunct="1"/>
            <a:r>
              <a:rPr lang="it-IT" sz="2400" smtClean="0"/>
              <a:t>Dati parziali</a:t>
            </a:r>
          </a:p>
          <a:p>
            <a:pPr eaLnBrk="1" hangingPunct="1"/>
            <a:r>
              <a:rPr lang="it-IT" sz="2400" smtClean="0"/>
              <a:t>Azioni/Istruzioni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Simbolica di </a:t>
            </a:r>
            <a:r>
              <a:rPr lang="it-IT" smtClean="0"/>
              <a:t>Informazioni</a:t>
            </a:r>
          </a:p>
        </p:txBody>
      </p:sp>
      <p:sp>
        <p:nvSpPr>
          <p:cNvPr id="593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59396" name="Picture 10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33600"/>
            <a:ext cx="32019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7" name="Picture 1028" descr="D:\WINNT\Profiles\zanzotto\Desktop\Immagini\sum_cu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905000"/>
            <a:ext cx="1757363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10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2895600"/>
            <a:ext cx="404812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Simbolica di Informazioni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Dati Numerici</a:t>
            </a:r>
          </a:p>
          <a:p>
            <a:pPr lvl="1" eaLnBrk="1" hangingPunct="1"/>
            <a:r>
              <a:rPr lang="en-US" smtClean="0"/>
              <a:t>Numeri Naturali</a:t>
            </a:r>
          </a:p>
          <a:p>
            <a:pPr lvl="1" eaLnBrk="1" hangingPunct="1"/>
            <a:r>
              <a:rPr lang="en-US" smtClean="0"/>
              <a:t>Numeri Interi (con segno)</a:t>
            </a:r>
          </a:p>
          <a:p>
            <a:pPr lvl="1" eaLnBrk="1" hangingPunct="1"/>
            <a:r>
              <a:rPr lang="en-US" smtClean="0"/>
              <a:t>Numeri Razionali</a:t>
            </a:r>
          </a:p>
          <a:p>
            <a:pPr eaLnBrk="1" hangingPunct="1"/>
            <a:r>
              <a:rPr lang="en-US" smtClean="0"/>
              <a:t>Dati non Numerici</a:t>
            </a:r>
          </a:p>
          <a:p>
            <a:pPr lvl="1" eaLnBrk="1" hangingPunct="1"/>
            <a:r>
              <a:rPr lang="en-US" smtClean="0"/>
              <a:t>Caratteri</a:t>
            </a:r>
          </a:p>
          <a:p>
            <a:pPr lvl="1" eaLnBrk="1" hangingPunct="1"/>
            <a:r>
              <a:rPr lang="en-US" smtClean="0"/>
              <a:t>Testo</a:t>
            </a:r>
          </a:p>
          <a:p>
            <a:pPr lvl="1" eaLnBrk="1" hangingPunct="1"/>
            <a:r>
              <a:rPr lang="en-US" smtClean="0"/>
              <a:t>Grafica</a:t>
            </a:r>
          </a:p>
          <a:p>
            <a:pPr algn="ctr" eaLnBrk="1" hangingPunct="1">
              <a:buFontTx/>
              <a:buNone/>
            </a:pPr>
            <a:r>
              <a:rPr lang="en-US" i="1" smtClean="0"/>
              <a:t>Dipende dall’alfabeto usato!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71736" y="2857496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3742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00430" y="378619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31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293871" y="3071810"/>
            <a:ext cx="5100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3S</a:t>
            </a:r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 rot="16200000" flipH="1">
            <a:off x="4268179" y="3120976"/>
            <a:ext cx="571504" cy="35719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rot="5400000">
            <a:off x="4232460" y="3085257"/>
            <a:ext cx="642942" cy="35719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785786" y="5214950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sono costituiti da simboli particolari: </a:t>
            </a:r>
          </a:p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{0,1,2,3,4,5,6,7,8,9}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-0.00486 -0.4259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4" grpId="0" animBg="1"/>
      <p:bldP spid="14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143240" y="34290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VII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43108" y="292893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7</a:t>
            </a:r>
            <a:endParaRPr lang="it-IT" dirty="0"/>
          </a:p>
        </p:txBody>
      </p:sp>
      <p:cxnSp>
        <p:nvCxnSpPr>
          <p:cNvPr id="20" name="Connettore 1 19"/>
          <p:cNvCxnSpPr/>
          <p:nvPr/>
        </p:nvCxnSpPr>
        <p:spPr>
          <a:xfrm rot="5400000">
            <a:off x="3107521" y="432197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rot="5400000">
            <a:off x="32599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rot="5400000">
            <a:off x="34123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5400000">
            <a:off x="35647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rot="5400000">
            <a:off x="3749669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3892545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flipV="1">
            <a:off x="3143240" y="4214818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357158" y="5214950"/>
            <a:ext cx="464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(0)))))))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16200000" flipH="1">
            <a:off x="3929058" y="4214818"/>
            <a:ext cx="321471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6715140" y="3714752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7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33" name="Connettore 2 32"/>
          <p:cNvCxnSpPr>
            <a:stCxn id="12" idx="3"/>
            <a:endCxn id="31" idx="1"/>
          </p:cNvCxnSpPr>
          <p:nvPr/>
        </p:nvCxnSpPr>
        <p:spPr>
          <a:xfrm>
            <a:off x="2481662" y="3159767"/>
            <a:ext cx="4233478" cy="769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0" idx="3"/>
            <a:endCxn id="31" idx="1"/>
          </p:cNvCxnSpPr>
          <p:nvPr/>
        </p:nvCxnSpPr>
        <p:spPr>
          <a:xfrm>
            <a:off x="3755908" y="3659833"/>
            <a:ext cx="2959232" cy="269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31" idx="1"/>
          </p:cNvCxnSpPr>
          <p:nvPr/>
        </p:nvCxnSpPr>
        <p:spPr>
          <a:xfrm flipV="1">
            <a:off x="4071934" y="3929066"/>
            <a:ext cx="264320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28" idx="3"/>
            <a:endCxn id="31" idx="1"/>
          </p:cNvCxnSpPr>
          <p:nvPr/>
        </p:nvCxnSpPr>
        <p:spPr>
          <a:xfrm flipV="1">
            <a:off x="5004584" y="3929066"/>
            <a:ext cx="1710556" cy="1516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3714744" y="5286388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hanno </a:t>
            </a:r>
            <a:r>
              <a:rPr lang="it-IT" b="1" dirty="0" smtClean="0"/>
              <a:t>valori </a:t>
            </a:r>
            <a:r>
              <a:rPr lang="it-IT" dirty="0" err="1" smtClean="0"/>
              <a:t>indipendemente</a:t>
            </a:r>
            <a:r>
              <a:rPr lang="it-IT" dirty="0" smtClean="0"/>
              <a:t> da come essi sono rappresentati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8" grpId="0"/>
      <p:bldP spid="31" grpId="0" animBg="1"/>
      <p:bldP spid="42" grpId="0"/>
      <p:bldP spid="43" grpId="0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Rappresentazione dell’Informazione</a:t>
            </a:r>
          </a:p>
        </p:txBody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i="1" dirty="0" smtClean="0"/>
              <a:t>Questioni di rappresentazione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Rappresentazione: essenza (</a:t>
            </a:r>
            <a:r>
              <a:rPr lang="it-IT" dirty="0" err="1" smtClean="0"/>
              <a:t>biettività-arbitrarietà</a:t>
            </a:r>
            <a:r>
              <a:rPr lang="it-IT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Tipi di rappresentazione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Cosa ci interessa rappresentare in un algoritmo per produrre una macchina in grado di elaborarlo?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i="1" dirty="0" smtClean="0"/>
              <a:t>Idee fondamentali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Tutto è un rappresentato da un alfabeto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Tutto è un numero se numerabile</a:t>
            </a:r>
          </a:p>
          <a:p>
            <a:pPr eaLnBrk="1" hangingPunct="1">
              <a:lnSpc>
                <a:spcPct val="90000"/>
              </a:lnSpc>
            </a:pPr>
            <a:r>
              <a:rPr lang="it-IT" dirty="0" smtClean="0"/>
              <a:t>Importanza strategica della rappresentazione binaria</a:t>
            </a:r>
          </a:p>
          <a:p>
            <a:pPr eaLnBrk="1" hangingPunct="1">
              <a:lnSpc>
                <a:spcPct val="90000"/>
              </a:lnSpc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71472" y="2571744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sono costituiti da simboli particolari: </a:t>
            </a:r>
          </a:p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{0,1,2,3,4,5,6,7,8,9}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714744" y="5286388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hanno </a:t>
            </a:r>
            <a:r>
              <a:rPr lang="it-IT" b="1" dirty="0" smtClean="0"/>
              <a:t>valori </a:t>
            </a:r>
            <a:r>
              <a:rPr lang="it-IT" dirty="0" err="1" smtClean="0"/>
              <a:t>indipendetemente</a:t>
            </a:r>
            <a:r>
              <a:rPr lang="it-IT" dirty="0" smtClean="0"/>
              <a:t> da come essi sono rappresentati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-0.34879 -0.226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-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2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143240" y="34290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VII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43108" y="292893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7</a:t>
            </a:r>
            <a:endParaRPr lang="it-IT" dirty="0"/>
          </a:p>
        </p:txBody>
      </p:sp>
      <p:cxnSp>
        <p:nvCxnSpPr>
          <p:cNvPr id="20" name="Connettore 1 19"/>
          <p:cNvCxnSpPr/>
          <p:nvPr/>
        </p:nvCxnSpPr>
        <p:spPr>
          <a:xfrm rot="5400000">
            <a:off x="3107521" y="432197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rot="5400000">
            <a:off x="32599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rot="5400000">
            <a:off x="34123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5400000">
            <a:off x="35647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rot="5400000">
            <a:off x="3749669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3892545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flipV="1">
            <a:off x="3143240" y="4214818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357158" y="5214950"/>
            <a:ext cx="464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(0)))))))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16200000" flipH="1">
            <a:off x="3929058" y="4214818"/>
            <a:ext cx="321471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6715140" y="3714752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7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33" name="Connettore 2 32"/>
          <p:cNvCxnSpPr>
            <a:stCxn id="12" idx="3"/>
            <a:endCxn id="31" idx="1"/>
          </p:cNvCxnSpPr>
          <p:nvPr/>
        </p:nvCxnSpPr>
        <p:spPr>
          <a:xfrm>
            <a:off x="2481662" y="3159767"/>
            <a:ext cx="4233478" cy="7692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0" idx="3"/>
            <a:endCxn id="31" idx="1"/>
          </p:cNvCxnSpPr>
          <p:nvPr/>
        </p:nvCxnSpPr>
        <p:spPr>
          <a:xfrm>
            <a:off x="3755908" y="3659833"/>
            <a:ext cx="2959232" cy="269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>
            <a:endCxn id="31" idx="1"/>
          </p:cNvCxnSpPr>
          <p:nvPr/>
        </p:nvCxnSpPr>
        <p:spPr>
          <a:xfrm flipV="1">
            <a:off x="4071934" y="3929066"/>
            <a:ext cx="264320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28" idx="3"/>
            <a:endCxn id="31" idx="1"/>
          </p:cNvCxnSpPr>
          <p:nvPr/>
        </p:nvCxnSpPr>
        <p:spPr>
          <a:xfrm flipV="1">
            <a:off x="5004584" y="3929066"/>
            <a:ext cx="1710556" cy="1516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3714744" y="5286388"/>
            <a:ext cx="521497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dirty="0" err="1" smtClean="0"/>
              <a:t>…hanno</a:t>
            </a:r>
            <a:r>
              <a:rPr lang="it-IT" dirty="0" smtClean="0"/>
              <a:t> un modo, che chiamiamo </a:t>
            </a:r>
            <a:r>
              <a:rPr lang="it-IT" b="1" dirty="0" smtClean="0"/>
              <a:t>funzione</a:t>
            </a:r>
            <a:r>
              <a:rPr lang="it-IT" dirty="0" smtClean="0"/>
              <a:t>, per passare dal simbolo al valore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71472" y="2571744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sono costituiti da simboli particolari: </a:t>
            </a:r>
          </a:p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{0,1,2,3,4,5,6,7,8,9}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1472" y="3643314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hanno </a:t>
            </a:r>
            <a:r>
              <a:rPr lang="it-IT" b="1" dirty="0" smtClean="0"/>
              <a:t>valori </a:t>
            </a:r>
            <a:r>
              <a:rPr lang="it-IT" dirty="0" smtClean="0"/>
              <a:t>indipendentemente da come essi sono rappresentati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714744" y="5286388"/>
            <a:ext cx="521497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dirty="0" err="1" smtClean="0"/>
              <a:t>…hanno</a:t>
            </a:r>
            <a:r>
              <a:rPr lang="it-IT" dirty="0" smtClean="0"/>
              <a:t> un modo, che chiamiamo </a:t>
            </a:r>
            <a:r>
              <a:rPr lang="it-IT" b="1" dirty="0" smtClean="0"/>
              <a:t>funzione</a:t>
            </a:r>
            <a:r>
              <a:rPr lang="it-IT" dirty="0" smtClean="0"/>
              <a:t>, per passare dal simbolo al valore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34097 -0.085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" y="-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 in itinere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571472" y="1230515"/>
            <a:ext cx="7858180" cy="2062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3200" dirty="0" smtClean="0"/>
              <a:t>Il professore non riesce a spiegare in modo comprensibile e semplificato ciò che fa parte del programma, da le cose per scontate anche se non tutti lo comprendono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00034" y="3573852"/>
            <a:ext cx="7929618" cy="15696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Il professore cerca di essere molto chiaro, ma spesso semplifica fin troppo le lezioni, facciamo lettere, NON SIAMO EBETI!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28596" y="5214950"/>
            <a:ext cx="7903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 smtClean="0"/>
              <a:t>Quale delle due ci rappresenta?</a:t>
            </a:r>
            <a:endParaRPr lang="it-IT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5726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Domanda: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>
              <a:buNone/>
            </a:pPr>
            <a:r>
              <a:rPr lang="it-IT" dirty="0" smtClean="0"/>
              <a:t>Chiamiamo la funzione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</a:t>
            </a:r>
            <a:r>
              <a:rPr lang="it-IT" dirty="0" smtClean="0"/>
              <a:t>. 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143240" y="3429000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VII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43108" y="2928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37</a:t>
            </a:r>
            <a:endParaRPr lang="it-IT" dirty="0"/>
          </a:p>
        </p:txBody>
      </p:sp>
      <p:cxnSp>
        <p:nvCxnSpPr>
          <p:cNvPr id="20" name="Connettore 1 19"/>
          <p:cNvCxnSpPr/>
          <p:nvPr/>
        </p:nvCxnSpPr>
        <p:spPr>
          <a:xfrm rot="5400000">
            <a:off x="3107521" y="4321975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rot="5400000">
            <a:off x="32599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rot="5400000">
            <a:off x="34123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rot="5400000">
            <a:off x="3564721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rot="5400000">
            <a:off x="3749669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rot="5400000">
            <a:off x="3892545" y="432118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>
          <a:xfrm flipV="1">
            <a:off x="3143240" y="4214818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357158" y="5214950"/>
            <a:ext cx="464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(0)))))))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16200000" flipH="1">
            <a:off x="3929058" y="4214818"/>
            <a:ext cx="321471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tangolo 30"/>
          <p:cNvSpPr/>
          <p:nvPr/>
        </p:nvSpPr>
        <p:spPr>
          <a:xfrm>
            <a:off x="6715140" y="5214950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7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33" name="Connettore 2 32"/>
          <p:cNvCxnSpPr>
            <a:stCxn id="12" idx="3"/>
          </p:cNvCxnSpPr>
          <p:nvPr/>
        </p:nvCxnSpPr>
        <p:spPr>
          <a:xfrm flipV="1">
            <a:off x="2635551" y="3143248"/>
            <a:ext cx="4079589" cy="1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0" idx="3"/>
          </p:cNvCxnSpPr>
          <p:nvPr/>
        </p:nvCxnSpPr>
        <p:spPr>
          <a:xfrm flipV="1">
            <a:off x="3755908" y="3643314"/>
            <a:ext cx="2959232" cy="1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>
            <a:stCxn id="28" idx="3"/>
            <a:endCxn id="31" idx="1"/>
          </p:cNvCxnSpPr>
          <p:nvPr/>
        </p:nvCxnSpPr>
        <p:spPr>
          <a:xfrm flipV="1">
            <a:off x="5004584" y="5429264"/>
            <a:ext cx="1710556" cy="1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29" name="Rettangolo 28"/>
          <p:cNvSpPr/>
          <p:nvPr/>
        </p:nvSpPr>
        <p:spPr>
          <a:xfrm>
            <a:off x="6715140" y="292893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37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786314" y="4929198"/>
            <a:ext cx="1928826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Conta i </a:t>
            </a:r>
            <a:r>
              <a:rPr lang="it-IT" i="1" dirty="0" err="1" smtClean="0"/>
              <a:t>suc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41" name="Rettangolo 40"/>
          <p:cNvSpPr/>
          <p:nvPr/>
        </p:nvSpPr>
        <p:spPr>
          <a:xfrm>
            <a:off x="6715140" y="3429000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7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45" name="Rettangolo 44"/>
          <p:cNvSpPr/>
          <p:nvPr/>
        </p:nvSpPr>
        <p:spPr>
          <a:xfrm>
            <a:off x="6715140" y="4071942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7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46" name="Connettore 2 45"/>
          <p:cNvCxnSpPr>
            <a:endCxn id="45" idx="1"/>
          </p:cNvCxnSpPr>
          <p:nvPr/>
        </p:nvCxnSpPr>
        <p:spPr>
          <a:xfrm>
            <a:off x="4143372" y="4286256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tangolo 48"/>
          <p:cNvSpPr/>
          <p:nvPr/>
        </p:nvSpPr>
        <p:spPr>
          <a:xfrm>
            <a:off x="4000496" y="3786190"/>
            <a:ext cx="2571768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Regola del naufrago!</a:t>
            </a:r>
            <a:endParaRPr lang="it-IT" sz="2000" dirty="0"/>
          </a:p>
        </p:txBody>
      </p:sp>
      <p:sp>
        <p:nvSpPr>
          <p:cNvPr id="50" name="Rettangolo 49"/>
          <p:cNvSpPr/>
          <p:nvPr/>
        </p:nvSpPr>
        <p:spPr>
          <a:xfrm>
            <a:off x="3929058" y="3214686"/>
            <a:ext cx="2571768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Regole romane!!!</a:t>
            </a:r>
            <a:endParaRPr lang="it-IT" sz="2000" dirty="0"/>
          </a:p>
        </p:txBody>
      </p:sp>
      <p:sp>
        <p:nvSpPr>
          <p:cNvPr id="51" name="Rettangolo 50"/>
          <p:cNvSpPr/>
          <p:nvPr/>
        </p:nvSpPr>
        <p:spPr>
          <a:xfrm>
            <a:off x="4000496" y="2714620"/>
            <a:ext cx="2571768" cy="4286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smtClean="0"/>
              <a:t>Boh?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9" grpId="0" animBg="1"/>
      <p:bldP spid="50" grpId="0" animBg="1"/>
      <p:bldP spid="5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5726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Domanda: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>
              <a:buNone/>
            </a:pPr>
            <a:r>
              <a:rPr lang="it-IT" dirty="0" smtClean="0"/>
              <a:t>Per questi numeri </a:t>
            </a:r>
            <a:r>
              <a:rPr lang="it-IT" i="1" dirty="0" smtClean="0"/>
              <a:t>normali</a:t>
            </a:r>
            <a:r>
              <a:rPr lang="it-IT" dirty="0" smtClean="0"/>
              <a:t>??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43108" y="2928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37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5400000">
            <a:off x="5036347" y="3107529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2" idx="3"/>
          </p:cNvCxnSpPr>
          <p:nvPr/>
        </p:nvCxnSpPr>
        <p:spPr>
          <a:xfrm flipV="1">
            <a:off x="2635551" y="3143248"/>
            <a:ext cx="4079589" cy="1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29" name="Rettangolo 28"/>
          <p:cNvSpPr/>
          <p:nvPr/>
        </p:nvSpPr>
        <p:spPr>
          <a:xfrm>
            <a:off x="6715140" y="292893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37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14348" y="3857628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unità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714348" y="4253219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decine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714348" y="4681847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centinaia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714348" y="5143512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migliaia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739045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47" name="CasellaDiTesto 46"/>
          <p:cNvSpPr txBox="1"/>
          <p:nvPr/>
        </p:nvSpPr>
        <p:spPr>
          <a:xfrm>
            <a:off x="1985831" y="3857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1985831" y="425321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</a:t>
            </a:r>
          </a:p>
        </p:txBody>
      </p:sp>
      <p:sp>
        <p:nvSpPr>
          <p:cNvPr id="52" name="CasellaDiTesto 51"/>
          <p:cNvSpPr txBox="1"/>
          <p:nvPr/>
        </p:nvSpPr>
        <p:spPr>
          <a:xfrm>
            <a:off x="1985831" y="4681847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100</a:t>
            </a:r>
          </a:p>
        </p:txBody>
      </p:sp>
      <p:sp>
        <p:nvSpPr>
          <p:cNvPr id="53" name="CasellaDiTesto 52"/>
          <p:cNvSpPr txBox="1"/>
          <p:nvPr/>
        </p:nvSpPr>
        <p:spPr>
          <a:xfrm>
            <a:off x="1985831" y="514351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1000</a:t>
            </a:r>
          </a:p>
        </p:txBody>
      </p:sp>
      <p:sp>
        <p:nvSpPr>
          <p:cNvPr id="54" name="CasellaDiTesto 53"/>
          <p:cNvSpPr txBox="1"/>
          <p:nvPr/>
        </p:nvSpPr>
        <p:spPr>
          <a:xfrm>
            <a:off x="2010528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3376190" y="3857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3376190" y="42532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2857488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857488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3857020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3857020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4286248" y="4286256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37</a:t>
            </a:r>
            <a:endParaRPr lang="it-IT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5726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Domanda: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>
              <a:buNone/>
            </a:pPr>
            <a:r>
              <a:rPr lang="it-IT" dirty="0" smtClean="0"/>
              <a:t>Per questi numeri </a:t>
            </a:r>
            <a:r>
              <a:rPr lang="it-IT" i="1" dirty="0" smtClean="0"/>
              <a:t>normali</a:t>
            </a:r>
            <a:r>
              <a:rPr lang="it-IT" dirty="0" smtClean="0"/>
              <a:t>??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143108" y="292893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37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5400000">
            <a:off x="5036347" y="3107529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2" idx="3"/>
          </p:cNvCxnSpPr>
          <p:nvPr/>
        </p:nvCxnSpPr>
        <p:spPr>
          <a:xfrm flipV="1">
            <a:off x="2635551" y="3143248"/>
            <a:ext cx="4079589" cy="16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29" name="Rettangolo 28"/>
          <p:cNvSpPr/>
          <p:nvPr/>
        </p:nvSpPr>
        <p:spPr>
          <a:xfrm>
            <a:off x="6715140" y="292893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37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14348" y="3857628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unità</a:t>
            </a:r>
          </a:p>
        </p:txBody>
      </p:sp>
      <p:sp>
        <p:nvSpPr>
          <p:cNvPr id="36" name="CasellaDiTesto 35"/>
          <p:cNvSpPr txBox="1"/>
          <p:nvPr/>
        </p:nvSpPr>
        <p:spPr>
          <a:xfrm>
            <a:off x="714348" y="4253219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decine</a:t>
            </a:r>
          </a:p>
        </p:txBody>
      </p:sp>
      <p:sp>
        <p:nvSpPr>
          <p:cNvPr id="37" name="CasellaDiTesto 36"/>
          <p:cNvSpPr txBox="1"/>
          <p:nvPr/>
        </p:nvSpPr>
        <p:spPr>
          <a:xfrm>
            <a:off x="714348" y="4681847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centinaia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714348" y="5143512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migliaia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739045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47" name="CasellaDiTesto 46"/>
          <p:cNvSpPr txBox="1"/>
          <p:nvPr/>
        </p:nvSpPr>
        <p:spPr>
          <a:xfrm>
            <a:off x="1985831" y="3857628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</a:t>
            </a:r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48" name="CasellaDiTesto 47"/>
          <p:cNvSpPr txBox="1"/>
          <p:nvPr/>
        </p:nvSpPr>
        <p:spPr>
          <a:xfrm>
            <a:off x="1985831" y="4253219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</a:t>
            </a:r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52" name="CasellaDiTesto 51"/>
          <p:cNvSpPr txBox="1"/>
          <p:nvPr/>
        </p:nvSpPr>
        <p:spPr>
          <a:xfrm>
            <a:off x="1985831" y="4681847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</a:t>
            </a:r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53" name="CasellaDiTesto 52"/>
          <p:cNvSpPr txBox="1"/>
          <p:nvPr/>
        </p:nvSpPr>
        <p:spPr>
          <a:xfrm>
            <a:off x="1985831" y="5143512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10</a:t>
            </a:r>
            <a:r>
              <a:rPr lang="it-IT" baseline="30000" dirty="0" smtClean="0"/>
              <a:t>3</a:t>
            </a:r>
            <a:endParaRPr lang="it-IT" dirty="0" smtClean="0"/>
          </a:p>
        </p:txBody>
      </p:sp>
      <p:sp>
        <p:nvSpPr>
          <p:cNvPr id="54" name="CasellaDiTesto 53"/>
          <p:cNvSpPr txBox="1"/>
          <p:nvPr/>
        </p:nvSpPr>
        <p:spPr>
          <a:xfrm>
            <a:off x="2010528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3376190" y="3857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3376190" y="42532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2857488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857488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3857020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3857020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4286248" y="4286256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37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28" name="Connettore 1 27"/>
          <p:cNvCxnSpPr/>
          <p:nvPr/>
        </p:nvCxnSpPr>
        <p:spPr>
          <a:xfrm>
            <a:off x="1714480" y="335756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2312878" y="333797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32" name="CasellaDiTesto 31"/>
          <p:cNvSpPr txBox="1"/>
          <p:nvPr/>
        </p:nvSpPr>
        <p:spPr>
          <a:xfrm>
            <a:off x="2187652" y="334411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35" name="CasellaDiTesto 34"/>
          <p:cNvSpPr txBox="1"/>
          <p:nvPr/>
        </p:nvSpPr>
        <p:spPr>
          <a:xfrm>
            <a:off x="2040573" y="334411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38" name="CasellaDiTesto 37"/>
          <p:cNvSpPr txBox="1"/>
          <p:nvPr/>
        </p:nvSpPr>
        <p:spPr>
          <a:xfrm>
            <a:off x="2571736" y="3357562"/>
            <a:ext cx="96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/>
              <a:t>posizione</a:t>
            </a:r>
            <a:endParaRPr lang="it-IT" i="1" dirty="0"/>
          </a:p>
        </p:txBody>
      </p:sp>
      <p:sp>
        <p:nvSpPr>
          <p:cNvPr id="39" name="Rettangolo 38"/>
          <p:cNvSpPr/>
          <p:nvPr/>
        </p:nvSpPr>
        <p:spPr>
          <a:xfrm>
            <a:off x="4214810" y="5429264"/>
            <a:ext cx="4430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{0,1,2,3,4,5,6,7,8,9}</a:t>
            </a:r>
            <a:endParaRPr lang="it-IT" dirty="0"/>
          </a:p>
        </p:txBody>
      </p:sp>
      <p:sp>
        <p:nvSpPr>
          <p:cNvPr id="41" name="Fumetto 4 40"/>
          <p:cNvSpPr/>
          <p:nvPr/>
        </p:nvSpPr>
        <p:spPr>
          <a:xfrm>
            <a:off x="6286512" y="3857628"/>
            <a:ext cx="2071702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Sono 10 cifre!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2" grpId="0"/>
      <p:bldP spid="53" grpId="0"/>
      <p:bldP spid="54" grpId="0"/>
      <p:bldP spid="31" grpId="0"/>
      <p:bldP spid="32" grpId="0"/>
      <p:bldP spid="35" grpId="0"/>
      <p:bldP spid="39" grpId="0"/>
      <p:bldP spid="4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5726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Domanda: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>
              <a:buNone/>
            </a:pPr>
            <a:r>
              <a:rPr lang="it-IT" dirty="0" smtClean="0"/>
              <a:t>Per questi numeri </a:t>
            </a:r>
            <a:r>
              <a:rPr lang="it-IT" i="1" dirty="0" smtClean="0"/>
              <a:t>normali</a:t>
            </a:r>
            <a:r>
              <a:rPr lang="it-IT" dirty="0" smtClean="0"/>
              <a:t>??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000232" y="2928934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101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5400000">
            <a:off x="5036347" y="3107529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2" idx="3"/>
          </p:cNvCxnSpPr>
          <p:nvPr/>
        </p:nvCxnSpPr>
        <p:spPr>
          <a:xfrm flipV="1">
            <a:off x="2714612" y="3143249"/>
            <a:ext cx="3929090" cy="16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29" name="Rettangolo 28"/>
          <p:cNvSpPr/>
          <p:nvPr/>
        </p:nvSpPr>
        <p:spPr>
          <a:xfrm>
            <a:off x="6715140" y="292893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5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1985831" y="3857628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48" name="CasellaDiTesto 47"/>
          <p:cNvSpPr txBox="1"/>
          <p:nvPr/>
        </p:nvSpPr>
        <p:spPr>
          <a:xfrm>
            <a:off x="1985831" y="4253219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52" name="CasellaDiTesto 51"/>
          <p:cNvSpPr txBox="1"/>
          <p:nvPr/>
        </p:nvSpPr>
        <p:spPr>
          <a:xfrm>
            <a:off x="1985831" y="468184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53" name="CasellaDiTesto 52"/>
          <p:cNvSpPr txBox="1"/>
          <p:nvPr/>
        </p:nvSpPr>
        <p:spPr>
          <a:xfrm>
            <a:off x="1985831" y="514351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  <a:r>
              <a:rPr lang="it-IT" baseline="30000" dirty="0" smtClean="0"/>
              <a:t>3</a:t>
            </a:r>
            <a:endParaRPr lang="it-IT" dirty="0" smtClean="0"/>
          </a:p>
        </p:txBody>
      </p:sp>
      <p:sp>
        <p:nvSpPr>
          <p:cNvPr id="54" name="CasellaDiTesto 53"/>
          <p:cNvSpPr txBox="1"/>
          <p:nvPr/>
        </p:nvSpPr>
        <p:spPr>
          <a:xfrm>
            <a:off x="2010528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3376190" y="385762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CasellaDiTesto 55"/>
          <p:cNvSpPr txBox="1"/>
          <p:nvPr/>
        </p:nvSpPr>
        <p:spPr>
          <a:xfrm>
            <a:off x="3376190" y="42532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60" name="CasellaDiTesto 59"/>
          <p:cNvSpPr txBox="1"/>
          <p:nvPr/>
        </p:nvSpPr>
        <p:spPr>
          <a:xfrm>
            <a:off x="2857488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857488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3857020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3857020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cxnSp>
        <p:nvCxnSpPr>
          <p:cNvPr id="28" name="Connettore 1 27"/>
          <p:cNvCxnSpPr/>
          <p:nvPr/>
        </p:nvCxnSpPr>
        <p:spPr>
          <a:xfrm>
            <a:off x="1714480" y="335756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2312878" y="333797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32" name="CasellaDiTesto 31"/>
          <p:cNvSpPr txBox="1"/>
          <p:nvPr/>
        </p:nvSpPr>
        <p:spPr>
          <a:xfrm>
            <a:off x="2187652" y="334411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35" name="CasellaDiTesto 34"/>
          <p:cNvSpPr txBox="1"/>
          <p:nvPr/>
        </p:nvSpPr>
        <p:spPr>
          <a:xfrm>
            <a:off x="2040573" y="3344115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38" name="CasellaDiTesto 37"/>
          <p:cNvSpPr txBox="1"/>
          <p:nvPr/>
        </p:nvSpPr>
        <p:spPr>
          <a:xfrm>
            <a:off x="2571736" y="3357562"/>
            <a:ext cx="96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/>
              <a:t>posizione</a:t>
            </a:r>
            <a:endParaRPr lang="it-IT" i="1" dirty="0"/>
          </a:p>
        </p:txBody>
      </p:sp>
      <p:sp>
        <p:nvSpPr>
          <p:cNvPr id="39" name="Rettangolo 38"/>
          <p:cNvSpPr/>
          <p:nvPr/>
        </p:nvSpPr>
        <p:spPr>
          <a:xfrm>
            <a:off x="4214810" y="5429264"/>
            <a:ext cx="25834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{0,1}</a:t>
            </a:r>
            <a:endParaRPr lang="it-IT" dirty="0"/>
          </a:p>
        </p:txBody>
      </p:sp>
      <p:sp>
        <p:nvSpPr>
          <p:cNvPr id="41" name="Fumetto 4 40"/>
          <p:cNvSpPr/>
          <p:nvPr/>
        </p:nvSpPr>
        <p:spPr>
          <a:xfrm>
            <a:off x="6286512" y="3857628"/>
            <a:ext cx="2071702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 usassimo 2 cifre?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3376190" y="46818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2857488" y="468184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57" name="CasellaDiTesto 56"/>
          <p:cNvSpPr txBox="1"/>
          <p:nvPr/>
        </p:nvSpPr>
        <p:spPr>
          <a:xfrm>
            <a:off x="3857020" y="468184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4214810" y="4714884"/>
            <a:ext cx="71438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5</a:t>
            </a:r>
            <a:endParaRPr lang="it-IT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05726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Domanda: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funziona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funzione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</a:p>
          <a:p>
            <a:pPr>
              <a:buNone/>
            </a:pPr>
            <a:r>
              <a:rPr lang="it-IT" dirty="0" smtClean="0"/>
              <a:t>Per questi numeri </a:t>
            </a:r>
            <a:r>
              <a:rPr lang="it-IT" i="1" dirty="0" smtClean="0"/>
              <a:t>normali</a:t>
            </a:r>
            <a:r>
              <a:rPr lang="it-IT" dirty="0" smtClean="0"/>
              <a:t>??</a:t>
            </a:r>
            <a:endParaRPr lang="it-IT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857356" y="292893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</a:t>
            </a:r>
            <a:r>
              <a:rPr lang="it-IT" baseline="-25000" dirty="0" smtClean="0"/>
              <a:t>2</a:t>
            </a:r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endParaRPr lang="it-IT" dirty="0"/>
          </a:p>
        </p:txBody>
      </p:sp>
      <p:cxnSp>
        <p:nvCxnSpPr>
          <p:cNvPr id="30" name="Connettore 1 29"/>
          <p:cNvCxnSpPr/>
          <p:nvPr/>
        </p:nvCxnSpPr>
        <p:spPr>
          <a:xfrm rot="5400000">
            <a:off x="5036347" y="3107529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12" idx="3"/>
          </p:cNvCxnSpPr>
          <p:nvPr/>
        </p:nvCxnSpPr>
        <p:spPr>
          <a:xfrm flipV="1">
            <a:off x="3071802" y="3143249"/>
            <a:ext cx="3571900" cy="16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sellaDiTesto 41"/>
          <p:cNvSpPr txBox="1"/>
          <p:nvPr/>
        </p:nvSpPr>
        <p:spPr>
          <a:xfrm>
            <a:off x="2214546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43" name="CasellaDiTesto 42"/>
          <p:cNvSpPr txBox="1"/>
          <p:nvPr/>
        </p:nvSpPr>
        <p:spPr>
          <a:xfrm>
            <a:off x="6454711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29" name="Rettangolo 28"/>
          <p:cNvSpPr/>
          <p:nvPr/>
        </p:nvSpPr>
        <p:spPr>
          <a:xfrm>
            <a:off x="6715140" y="2928934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val(</a:t>
            </a:r>
            <a:r>
              <a:rPr lang="it-IT" dirty="0" smtClean="0"/>
              <a:t>a</a:t>
            </a:r>
            <a:r>
              <a:rPr lang="it-IT" baseline="-25000" dirty="0" smtClean="0"/>
              <a:t>2</a:t>
            </a:r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r>
              <a:rPr lang="it-IT" dirty="0" smtClean="0">
                <a:latin typeface="Arial Black" pitchFamily="34" charset="0"/>
              </a:rPr>
              <a:t>)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47" name="CasellaDiTesto 46"/>
          <p:cNvSpPr txBox="1"/>
          <p:nvPr/>
        </p:nvSpPr>
        <p:spPr>
          <a:xfrm>
            <a:off x="1985831" y="38576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</a:t>
            </a:r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48" name="CasellaDiTesto 47"/>
          <p:cNvSpPr txBox="1"/>
          <p:nvPr/>
        </p:nvSpPr>
        <p:spPr>
          <a:xfrm>
            <a:off x="1985831" y="425321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</a:t>
            </a:r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52" name="CasellaDiTesto 51"/>
          <p:cNvSpPr txBox="1"/>
          <p:nvPr/>
        </p:nvSpPr>
        <p:spPr>
          <a:xfrm>
            <a:off x="1985831" y="468184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</a:t>
            </a:r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53" name="CasellaDiTesto 52"/>
          <p:cNvSpPr txBox="1"/>
          <p:nvPr/>
        </p:nvSpPr>
        <p:spPr>
          <a:xfrm>
            <a:off x="1985831" y="514351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</a:t>
            </a:r>
            <a:r>
              <a:rPr lang="it-IT" baseline="30000" dirty="0" smtClean="0"/>
              <a:t>3</a:t>
            </a:r>
            <a:endParaRPr lang="it-IT" dirty="0" smtClean="0"/>
          </a:p>
        </p:txBody>
      </p:sp>
      <p:sp>
        <p:nvSpPr>
          <p:cNvPr id="54" name="CasellaDiTesto 53"/>
          <p:cNvSpPr txBox="1"/>
          <p:nvPr/>
        </p:nvSpPr>
        <p:spPr>
          <a:xfrm>
            <a:off x="2010528" y="5681979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3376190" y="385762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56" name="CasellaDiTesto 55"/>
          <p:cNvSpPr txBox="1"/>
          <p:nvPr/>
        </p:nvSpPr>
        <p:spPr>
          <a:xfrm>
            <a:off x="3376190" y="4253219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60" name="CasellaDiTesto 59"/>
          <p:cNvSpPr txBox="1"/>
          <p:nvPr/>
        </p:nvSpPr>
        <p:spPr>
          <a:xfrm>
            <a:off x="2857488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1" name="CasellaDiTesto 60"/>
          <p:cNvSpPr txBox="1"/>
          <p:nvPr/>
        </p:nvSpPr>
        <p:spPr>
          <a:xfrm>
            <a:off x="2857488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62" name="CasellaDiTesto 61"/>
          <p:cNvSpPr txBox="1"/>
          <p:nvPr/>
        </p:nvSpPr>
        <p:spPr>
          <a:xfrm>
            <a:off x="3857020" y="3857628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63" name="CasellaDiTesto 62"/>
          <p:cNvSpPr txBox="1"/>
          <p:nvPr/>
        </p:nvSpPr>
        <p:spPr>
          <a:xfrm>
            <a:off x="3857020" y="4253219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+</a:t>
            </a:r>
          </a:p>
        </p:txBody>
      </p:sp>
      <p:cxnSp>
        <p:nvCxnSpPr>
          <p:cNvPr id="28" name="Connettore 1 27"/>
          <p:cNvCxnSpPr/>
          <p:nvPr/>
        </p:nvCxnSpPr>
        <p:spPr>
          <a:xfrm>
            <a:off x="1714480" y="3357562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2357422" y="333991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0</a:t>
            </a:r>
            <a:endParaRPr lang="it-IT" dirty="0" smtClean="0"/>
          </a:p>
        </p:txBody>
      </p:sp>
      <p:sp>
        <p:nvSpPr>
          <p:cNvPr id="32" name="CasellaDiTesto 31"/>
          <p:cNvSpPr txBox="1"/>
          <p:nvPr/>
        </p:nvSpPr>
        <p:spPr>
          <a:xfrm>
            <a:off x="2143108" y="335756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1</a:t>
            </a:r>
            <a:endParaRPr lang="it-IT" dirty="0" smtClean="0"/>
          </a:p>
        </p:txBody>
      </p:sp>
      <p:sp>
        <p:nvSpPr>
          <p:cNvPr id="35" name="CasellaDiTesto 34"/>
          <p:cNvSpPr txBox="1"/>
          <p:nvPr/>
        </p:nvSpPr>
        <p:spPr>
          <a:xfrm>
            <a:off x="1857356" y="335756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aseline="30000" dirty="0" smtClean="0"/>
              <a:t>2</a:t>
            </a:r>
            <a:endParaRPr lang="it-IT" dirty="0" smtClean="0"/>
          </a:p>
        </p:txBody>
      </p:sp>
      <p:sp>
        <p:nvSpPr>
          <p:cNvPr id="38" name="CasellaDiTesto 37"/>
          <p:cNvSpPr txBox="1"/>
          <p:nvPr/>
        </p:nvSpPr>
        <p:spPr>
          <a:xfrm>
            <a:off x="2571736" y="3357562"/>
            <a:ext cx="9621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 smtClean="0"/>
              <a:t>posizione</a:t>
            </a:r>
            <a:endParaRPr lang="it-IT" i="1" dirty="0"/>
          </a:p>
        </p:txBody>
      </p:sp>
      <p:sp>
        <p:nvSpPr>
          <p:cNvPr id="39" name="Rettangolo 38"/>
          <p:cNvSpPr/>
          <p:nvPr/>
        </p:nvSpPr>
        <p:spPr>
          <a:xfrm>
            <a:off x="5857884" y="5500702"/>
            <a:ext cx="17306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l’Alfabeto A</a:t>
            </a:r>
            <a:endParaRPr lang="it-IT" dirty="0"/>
          </a:p>
        </p:txBody>
      </p:sp>
      <p:sp>
        <p:nvSpPr>
          <p:cNvPr id="41" name="Fumetto 4 40"/>
          <p:cNvSpPr/>
          <p:nvPr/>
        </p:nvSpPr>
        <p:spPr>
          <a:xfrm>
            <a:off x="6286512" y="3857628"/>
            <a:ext cx="2071702" cy="142876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Se usassimo B cifre?</a:t>
            </a:r>
            <a:endParaRPr lang="it-IT" dirty="0"/>
          </a:p>
        </p:txBody>
      </p:sp>
      <p:sp>
        <p:nvSpPr>
          <p:cNvPr id="50" name="CasellaDiTesto 49"/>
          <p:cNvSpPr txBox="1"/>
          <p:nvPr/>
        </p:nvSpPr>
        <p:spPr>
          <a:xfrm>
            <a:off x="3376190" y="4681847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</a:t>
            </a:r>
            <a:r>
              <a:rPr lang="it-IT" baseline="-25000" dirty="0" smtClean="0"/>
              <a:t>2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2857488" y="468184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57" name="CasellaDiTesto 56"/>
          <p:cNvSpPr txBox="1"/>
          <p:nvPr/>
        </p:nvSpPr>
        <p:spPr>
          <a:xfrm>
            <a:off x="3857020" y="4681847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58" name="Rettangolo 57"/>
          <p:cNvSpPr/>
          <p:nvPr/>
        </p:nvSpPr>
        <p:spPr>
          <a:xfrm>
            <a:off x="4214810" y="4714884"/>
            <a:ext cx="164307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val(</a:t>
            </a:r>
            <a:r>
              <a:rPr lang="it-IT" dirty="0" smtClean="0"/>
              <a:t>a</a:t>
            </a:r>
            <a:r>
              <a:rPr lang="it-IT" baseline="-25000" dirty="0" smtClean="0"/>
              <a:t>2</a:t>
            </a:r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r>
              <a:rPr lang="it-IT" dirty="0" smtClean="0">
                <a:latin typeface="Arial Black" pitchFamily="34" charset="0"/>
              </a:rPr>
              <a:t>)</a:t>
            </a:r>
            <a:endParaRPr lang="it-IT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685800" y="1371600"/>
            <a:ext cx="7772400" cy="105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Domanda: 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Come </a:t>
            </a: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funziona 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it-IT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funzione</a:t>
            </a: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 questi numeri </a:t>
            </a:r>
            <a:r>
              <a:rPr kumimoji="0" lang="it-IT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normali.</a:t>
            </a:r>
            <a:r>
              <a:rPr kumimoji="0" lang="it-IT" sz="28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it-IT" sz="2800" kern="0" dirty="0" smtClean="0">
                <a:latin typeface="+mn-lt"/>
              </a:rPr>
              <a:t>In generale ….</a:t>
            </a:r>
            <a:endParaRPr kumimoji="0" lang="it-IT" sz="2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14348" y="2714620"/>
            <a:ext cx="70150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val(a</a:t>
            </a:r>
            <a:r>
              <a:rPr lang="it-IT" baseline="-25000" dirty="0" smtClean="0"/>
              <a:t>n</a:t>
            </a:r>
            <a:r>
              <a:rPr lang="it-IT" dirty="0" smtClean="0"/>
              <a:t>a</a:t>
            </a:r>
            <a:r>
              <a:rPr lang="it-IT" baseline="-25000" dirty="0" smtClean="0"/>
              <a:t>n-1</a:t>
            </a:r>
            <a:r>
              <a:rPr lang="it-IT" dirty="0" smtClean="0"/>
              <a:t>... a</a:t>
            </a:r>
            <a:r>
              <a:rPr lang="it-IT" baseline="-25000" dirty="0" smtClean="0"/>
              <a:t>2</a:t>
            </a:r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r>
              <a:rPr lang="it-IT" dirty="0" smtClean="0"/>
              <a:t>) = a</a:t>
            </a:r>
            <a:r>
              <a:rPr lang="it-IT" baseline="-25000" dirty="0" smtClean="0"/>
              <a:t>n</a:t>
            </a:r>
            <a:r>
              <a:rPr lang="it-IT" dirty="0" smtClean="0"/>
              <a:t>B</a:t>
            </a:r>
            <a:r>
              <a:rPr lang="it-IT" baseline="30000" dirty="0" smtClean="0"/>
              <a:t>n</a:t>
            </a:r>
            <a:r>
              <a:rPr lang="it-IT" dirty="0" smtClean="0"/>
              <a:t>+a</a:t>
            </a:r>
            <a:r>
              <a:rPr lang="it-IT" baseline="-25000" dirty="0" smtClean="0"/>
              <a:t>n-1</a:t>
            </a:r>
            <a:r>
              <a:rPr lang="it-IT" dirty="0" smtClean="0"/>
              <a:t>B</a:t>
            </a:r>
            <a:r>
              <a:rPr lang="it-IT" baseline="30000" dirty="0" smtClean="0"/>
              <a:t>n-1</a:t>
            </a:r>
            <a:r>
              <a:rPr lang="it-IT" dirty="0" smtClean="0"/>
              <a:t>+…+a</a:t>
            </a:r>
            <a:r>
              <a:rPr lang="it-IT" baseline="-25000" dirty="0" smtClean="0"/>
              <a:t>2</a:t>
            </a:r>
            <a:r>
              <a:rPr lang="it-IT" dirty="0" smtClean="0"/>
              <a:t>B</a:t>
            </a:r>
            <a:r>
              <a:rPr lang="it-IT" baseline="30000" dirty="0" smtClean="0"/>
              <a:t>2</a:t>
            </a:r>
            <a:r>
              <a:rPr lang="it-IT" dirty="0" smtClean="0"/>
              <a:t>+a</a:t>
            </a:r>
            <a:r>
              <a:rPr lang="it-IT" baseline="-25000" dirty="0" smtClean="0"/>
              <a:t>1</a:t>
            </a:r>
            <a:r>
              <a:rPr lang="it-IT" dirty="0" smtClean="0"/>
              <a:t>B</a:t>
            </a:r>
            <a:r>
              <a:rPr lang="it-IT" baseline="30000" dirty="0" smtClean="0"/>
              <a:t>1</a:t>
            </a:r>
            <a:r>
              <a:rPr lang="it-IT" dirty="0" smtClean="0"/>
              <a:t>+a</a:t>
            </a:r>
            <a:r>
              <a:rPr lang="it-IT" baseline="-25000" dirty="0" smtClean="0"/>
              <a:t>0</a:t>
            </a:r>
            <a:r>
              <a:rPr lang="it-IT" dirty="0" smtClean="0"/>
              <a:t>B</a:t>
            </a:r>
            <a:r>
              <a:rPr lang="it-IT" baseline="30000" dirty="0" smtClean="0"/>
              <a:t>0</a:t>
            </a:r>
            <a:endParaRPr lang="it-IT" baseline="-25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15834" y="4302775"/>
            <a:ext cx="268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val(a</a:t>
            </a:r>
            <a:r>
              <a:rPr lang="it-IT" baseline="-25000" dirty="0" smtClean="0"/>
              <a:t>n</a:t>
            </a:r>
            <a:r>
              <a:rPr lang="it-IT" dirty="0" smtClean="0"/>
              <a:t>a</a:t>
            </a:r>
            <a:r>
              <a:rPr lang="it-IT" baseline="-25000" dirty="0" smtClean="0"/>
              <a:t>n-1</a:t>
            </a:r>
            <a:r>
              <a:rPr lang="it-IT" dirty="0" smtClean="0"/>
              <a:t>... a</a:t>
            </a:r>
            <a:r>
              <a:rPr lang="it-IT" baseline="-25000" dirty="0" smtClean="0"/>
              <a:t>2</a:t>
            </a:r>
            <a:r>
              <a:rPr lang="it-IT" dirty="0" smtClean="0"/>
              <a:t>a</a:t>
            </a:r>
            <a:r>
              <a:rPr lang="it-IT" baseline="-25000" dirty="0" smtClean="0"/>
              <a:t>1</a:t>
            </a:r>
            <a:r>
              <a:rPr lang="it-IT" dirty="0" smtClean="0"/>
              <a:t>a</a:t>
            </a:r>
            <a:r>
              <a:rPr lang="it-IT" baseline="-25000" dirty="0" smtClean="0"/>
              <a:t>0</a:t>
            </a:r>
            <a:r>
              <a:rPr lang="it-IT" dirty="0" smtClean="0"/>
              <a:t>) =</a:t>
            </a:r>
            <a:endParaRPr lang="it-IT" baseline="-25000" dirty="0"/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6072198" y="4302775"/>
            <a:ext cx="641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</a:t>
            </a:r>
            <a:r>
              <a:rPr lang="it-IT" baseline="-25000" dirty="0" err="1" smtClean="0"/>
              <a:t>i</a:t>
            </a:r>
            <a:r>
              <a:rPr lang="it-IT" dirty="0" err="1" smtClean="0"/>
              <a:t>B</a:t>
            </a:r>
            <a:r>
              <a:rPr lang="it-IT" baseline="30000" dirty="0" err="1" smtClean="0"/>
              <a:t>i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3787602" y="4071942"/>
            <a:ext cx="56938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dirty="0" smtClean="0"/>
              <a:t>S</a:t>
            </a:r>
            <a:endParaRPr lang="it-IT" sz="5400" dirty="0"/>
          </a:p>
        </p:txBody>
      </p:sp>
      <p:sp>
        <p:nvSpPr>
          <p:cNvPr id="13" name="Rettangolo 12"/>
          <p:cNvSpPr/>
          <p:nvPr/>
        </p:nvSpPr>
        <p:spPr>
          <a:xfrm>
            <a:off x="5500694" y="4610409"/>
            <a:ext cx="5966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i=0</a:t>
            </a:r>
            <a:endParaRPr lang="it-IT" dirty="0"/>
          </a:p>
        </p:txBody>
      </p:sp>
      <p:sp>
        <p:nvSpPr>
          <p:cNvPr id="14" name="Rettangolo 13"/>
          <p:cNvSpPr/>
          <p:nvPr/>
        </p:nvSpPr>
        <p:spPr>
          <a:xfrm>
            <a:off x="5500694" y="403890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n</a:t>
            </a:r>
            <a:endParaRPr lang="it-IT" dirty="0"/>
          </a:p>
        </p:txBody>
      </p:sp>
      <p:sp>
        <p:nvSpPr>
          <p:cNvPr id="15" name="Rettangolo 14"/>
          <p:cNvSpPr/>
          <p:nvPr/>
        </p:nvSpPr>
        <p:spPr>
          <a:xfrm>
            <a:off x="4144792" y="4241220"/>
            <a:ext cx="15087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 smtClean="0"/>
              <a:t>OMMA</a:t>
            </a:r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3786182" y="4071942"/>
            <a:ext cx="59503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dirty="0" smtClean="0">
                <a:latin typeface="Symbol" pitchFamily="18" charset="2"/>
              </a:rPr>
              <a:t>S</a:t>
            </a:r>
            <a:endParaRPr lang="it-IT" sz="5400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16771 0.0039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-0.14201 0.0041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6 L -0.14358 0.0034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9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dell’Informazione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A fine lezione saremo:</a:t>
            </a:r>
          </a:p>
          <a:p>
            <a:r>
              <a:rPr lang="it-IT" dirty="0" smtClean="0"/>
              <a:t>In grado di rispondere alla domanda: “Perché i numeri romani sono caduti in disuso?”</a:t>
            </a:r>
          </a:p>
          <a:p>
            <a:r>
              <a:rPr lang="it-IT" dirty="0" smtClean="0"/>
              <a:t>Convinti che 2+2=11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200144"/>
          </a:xfrm>
        </p:spPr>
        <p:txBody>
          <a:bodyPr/>
          <a:lstStyle/>
          <a:p>
            <a:pPr algn="ctr">
              <a:buNone/>
            </a:pPr>
            <a:r>
              <a:rPr lang="it-IT" b="1" i="1" dirty="0" smtClean="0"/>
              <a:t>Osserviamo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… i numeri che conosciamo …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71472" y="2571744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sono costituiti da simboli particolari: </a:t>
            </a:r>
          </a:p>
          <a:p>
            <a:r>
              <a:rPr lang="it-IT" dirty="0" smtClean="0"/>
              <a:t>l’Alfabeto </a:t>
            </a:r>
            <a:r>
              <a:rPr lang="it-IT" dirty="0" err="1" smtClean="0"/>
              <a:t>A=</a:t>
            </a:r>
            <a:r>
              <a:rPr lang="it-IT" dirty="0" smtClean="0"/>
              <a:t>{0,1,2,3,4,5,6,7,8,9}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71472" y="3643314"/>
            <a:ext cx="5214974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… hanno </a:t>
            </a:r>
            <a:r>
              <a:rPr lang="it-IT" b="1" dirty="0" smtClean="0"/>
              <a:t>valori </a:t>
            </a:r>
            <a:r>
              <a:rPr lang="it-IT" dirty="0" smtClean="0"/>
              <a:t>indipendentemente da come essi sono rappresentati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71472" y="4572008"/>
            <a:ext cx="5214974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 </a:t>
            </a:r>
            <a:r>
              <a:rPr lang="it-IT" dirty="0" err="1" smtClean="0"/>
              <a:t>…hanno</a:t>
            </a:r>
            <a:r>
              <a:rPr lang="it-IT" dirty="0" smtClean="0"/>
              <a:t> un modo, che chiamiamo </a:t>
            </a:r>
            <a:r>
              <a:rPr lang="it-IT" b="1" dirty="0" smtClean="0"/>
              <a:t>funzione</a:t>
            </a:r>
            <a:r>
              <a:rPr lang="it-IT" dirty="0" smtClean="0"/>
              <a:t>, per passare dal simbolo al valore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e 17"/>
          <p:cNvSpPr/>
          <p:nvPr/>
        </p:nvSpPr>
        <p:spPr>
          <a:xfrm>
            <a:off x="6215074" y="2214554"/>
            <a:ext cx="2857520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1071538" y="2214554"/>
            <a:ext cx="2643206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Ricapitoliamo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57356" y="292893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a</a:t>
            </a:r>
            <a:r>
              <a:rPr lang="it-IT" i="1" baseline="-25000" dirty="0" smtClean="0"/>
              <a:t>2</a:t>
            </a:r>
            <a:r>
              <a:rPr lang="it-IT" i="1" dirty="0" smtClean="0"/>
              <a:t>a</a:t>
            </a:r>
            <a:r>
              <a:rPr lang="it-IT" i="1" baseline="-25000" dirty="0" smtClean="0"/>
              <a:t>1</a:t>
            </a:r>
            <a:r>
              <a:rPr lang="it-IT" i="1" dirty="0" smtClean="0"/>
              <a:t>a</a:t>
            </a:r>
            <a:r>
              <a:rPr lang="it-IT" i="1" baseline="-25000" dirty="0" smtClean="0"/>
              <a:t>0</a:t>
            </a:r>
            <a:endParaRPr lang="it-IT" i="1" dirty="0"/>
          </a:p>
        </p:txBody>
      </p:sp>
      <p:cxnSp>
        <p:nvCxnSpPr>
          <p:cNvPr id="6" name="Connettore 2 5"/>
          <p:cNvCxnSpPr>
            <a:stCxn id="4" idx="3"/>
          </p:cNvCxnSpPr>
          <p:nvPr/>
        </p:nvCxnSpPr>
        <p:spPr>
          <a:xfrm flipV="1">
            <a:off x="3071802" y="3143249"/>
            <a:ext cx="3571900" cy="16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643042" y="2324393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948156" y="2252955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9" name="Rettangolo 8"/>
          <p:cNvSpPr/>
          <p:nvPr/>
        </p:nvSpPr>
        <p:spPr>
          <a:xfrm>
            <a:off x="6715140" y="2928934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val(</a:t>
            </a:r>
            <a:r>
              <a:rPr lang="it-IT" i="1" dirty="0" smtClean="0"/>
              <a:t>a</a:t>
            </a:r>
            <a:r>
              <a:rPr lang="it-IT" i="1" baseline="-25000" dirty="0" smtClean="0"/>
              <a:t>2</a:t>
            </a:r>
            <a:r>
              <a:rPr lang="it-IT" i="1" dirty="0" smtClean="0"/>
              <a:t>a</a:t>
            </a:r>
            <a:r>
              <a:rPr lang="it-IT" i="1" baseline="-25000" dirty="0" smtClean="0"/>
              <a:t>1</a:t>
            </a:r>
            <a:r>
              <a:rPr lang="it-IT" i="1" dirty="0" smtClean="0"/>
              <a:t>a</a:t>
            </a:r>
            <a:r>
              <a:rPr lang="it-IT" i="1" baseline="-25000" dirty="0" smtClean="0"/>
              <a:t>0</a:t>
            </a:r>
            <a:r>
              <a:rPr lang="it-IT" dirty="0" smtClean="0">
                <a:latin typeface="Arial Black" pitchFamily="34" charset="0"/>
              </a:rPr>
              <a:t>)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000496" y="2714620"/>
            <a:ext cx="171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funzione </a:t>
            </a:r>
            <a:r>
              <a:rPr lang="it-IT" b="1" i="1" dirty="0" smtClean="0"/>
              <a:t>val</a:t>
            </a:r>
            <a:endParaRPr lang="it-IT" b="1" i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0" y="3357562"/>
            <a:ext cx="589841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dove </a:t>
            </a:r>
          </a:p>
          <a:p>
            <a:r>
              <a:rPr lang="it-IT" i="1" dirty="0" smtClean="0"/>
              <a:t>- a</a:t>
            </a:r>
            <a:r>
              <a:rPr lang="it-IT" i="1" baseline="-25000" dirty="0" smtClean="0"/>
              <a:t>i</a:t>
            </a:r>
            <a:r>
              <a:rPr lang="it-IT" dirty="0" smtClean="0"/>
              <a:t> appartiene all’Alfabeto </a:t>
            </a:r>
            <a:r>
              <a:rPr lang="it-IT" i="1" dirty="0" smtClean="0"/>
              <a:t>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in formule 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  <a:r>
              <a:rPr lang="it-IT" i="1" baseline="-25000" dirty="0" smtClean="0">
                <a:solidFill>
                  <a:srgbClr val="FF0000"/>
                </a:solidFill>
              </a:rPr>
              <a:t>i</a:t>
            </a:r>
            <a:r>
              <a:rPr lang="it-IT" i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it-IT" i="1" dirty="0" smtClean="0"/>
              <a:t> a</a:t>
            </a:r>
            <a:r>
              <a:rPr lang="it-IT" i="1" baseline="-25000" dirty="0" smtClean="0"/>
              <a:t>n-1</a:t>
            </a:r>
            <a:r>
              <a:rPr lang="it-IT" i="1" dirty="0" smtClean="0"/>
              <a:t>…a</a:t>
            </a:r>
            <a:r>
              <a:rPr lang="it-IT" i="1" baseline="-25000" dirty="0" smtClean="0"/>
              <a:t>0</a:t>
            </a:r>
            <a:r>
              <a:rPr lang="it-IT" i="1" dirty="0" smtClean="0"/>
              <a:t> </a:t>
            </a:r>
            <a:r>
              <a:rPr lang="it-IT" dirty="0" smtClean="0"/>
              <a:t>è una sequenza finita di simboli di 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in formule 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  <a:r>
              <a:rPr lang="it-IT" i="1" baseline="-25000" dirty="0" smtClean="0">
                <a:solidFill>
                  <a:srgbClr val="FF0000"/>
                </a:solidFill>
              </a:rPr>
              <a:t>n-1</a:t>
            </a:r>
            <a:r>
              <a:rPr lang="it-IT" i="1" dirty="0" smtClean="0">
                <a:solidFill>
                  <a:srgbClr val="FF0000"/>
                </a:solidFill>
              </a:rPr>
              <a:t>…a</a:t>
            </a:r>
            <a:r>
              <a:rPr lang="it-IT" i="1" baseline="-25000" dirty="0" smtClean="0">
                <a:solidFill>
                  <a:srgbClr val="FF0000"/>
                </a:solidFill>
              </a:rPr>
              <a:t>0</a:t>
            </a:r>
            <a:r>
              <a:rPr lang="it-IT" i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it-IT" i="1" dirty="0" err="1" smtClean="0">
                <a:solidFill>
                  <a:srgbClr val="FF0000"/>
                </a:solidFill>
              </a:rPr>
              <a:t>A*</a:t>
            </a:r>
            <a:endParaRPr lang="it-IT" i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naturali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Naturali</a:t>
            </a:r>
            <a:endParaRPr lang="en-US" dirty="0" smtClean="0"/>
          </a:p>
          <a:p>
            <a:pPr lvl="1" eaLnBrk="1" hangingPunct="1"/>
            <a:r>
              <a:rPr lang="en-US" u="sng" dirty="0" err="1" smtClean="0"/>
              <a:t>Alfabeto</a:t>
            </a:r>
            <a:r>
              <a:rPr lang="en-US" dirty="0" smtClean="0"/>
              <a:t>, </a:t>
            </a:r>
            <a:r>
              <a:rPr lang="en-US" b="1" dirty="0" smtClean="0"/>
              <a:t>A</a:t>
            </a:r>
            <a:endParaRPr lang="en-US" dirty="0" smtClean="0"/>
          </a:p>
          <a:p>
            <a:pPr lvl="2" eaLnBrk="1" hangingPunct="1"/>
            <a:r>
              <a:rPr lang="en-US" dirty="0" smtClean="0"/>
              <a:t>Un </a:t>
            </a: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finito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en-US" dirty="0" err="1" smtClean="0"/>
              <a:t>simboli</a:t>
            </a:r>
            <a:r>
              <a:rPr lang="en-US" dirty="0" smtClean="0"/>
              <a:t>, </a:t>
            </a:r>
            <a:r>
              <a:rPr lang="en-US" i="1" dirty="0" smtClean="0"/>
              <a:t>A={a, b, …. }</a:t>
            </a:r>
            <a:endParaRPr lang="en-US" dirty="0" smtClean="0"/>
          </a:p>
          <a:p>
            <a:pPr lvl="1" eaLnBrk="1" hangingPunct="1"/>
            <a:r>
              <a:rPr lang="en-US" u="sng" dirty="0" err="1" smtClean="0"/>
              <a:t>Sequenze</a:t>
            </a:r>
            <a:r>
              <a:rPr lang="en-US" dirty="0" smtClean="0"/>
              <a:t> o </a:t>
            </a:r>
            <a:r>
              <a:rPr lang="en-US" u="sng" dirty="0" err="1" smtClean="0"/>
              <a:t>Stringhe</a:t>
            </a:r>
            <a:r>
              <a:rPr lang="en-US" u="sng" dirty="0" smtClean="0"/>
              <a:t> in A, </a:t>
            </a:r>
            <a:r>
              <a:rPr lang="en-US" b="1" dirty="0" smtClean="0"/>
              <a:t>A</a:t>
            </a:r>
            <a:r>
              <a:rPr lang="en-US" b="1" baseline="30000" dirty="0" smtClean="0"/>
              <a:t>*</a:t>
            </a:r>
            <a:endParaRPr lang="en-US" dirty="0" smtClean="0"/>
          </a:p>
          <a:p>
            <a:pPr lvl="2" eaLnBrk="1" hangingPunct="1">
              <a:lnSpc>
                <a:spcPct val="150000"/>
              </a:lnSpc>
            </a:pPr>
            <a:r>
              <a:rPr lang="en-US" i="1" dirty="0" smtClean="0"/>
              <a:t>n-</a:t>
            </a:r>
            <a:r>
              <a:rPr lang="en-US" dirty="0" err="1" smtClean="0"/>
              <a:t>ple</a:t>
            </a:r>
            <a:r>
              <a:rPr lang="en-US" dirty="0" smtClean="0"/>
              <a:t>,   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  con  </a:t>
            </a:r>
            <a:r>
              <a:rPr lang="en-US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err="1" smtClean="0">
                <a:sym typeface="Symbol" pitchFamily="18" charset="2"/>
              </a:rPr>
              <a:t></a:t>
            </a:r>
            <a:r>
              <a:rPr lang="en-US" i="1" dirty="0" err="1" smtClean="0"/>
              <a:t>A</a:t>
            </a:r>
            <a:r>
              <a:rPr lang="en-US" i="1" dirty="0" smtClean="0"/>
              <a:t>, </a:t>
            </a:r>
            <a:r>
              <a:rPr lang="en-US" dirty="0" err="1" smtClean="0"/>
              <a:t>ed</a:t>
            </a:r>
            <a:r>
              <a:rPr lang="en-US" i="1" dirty="0" smtClean="0"/>
              <a:t>   n&gt;=0</a:t>
            </a:r>
            <a:endParaRPr lang="en-US" dirty="0" smtClean="0"/>
          </a:p>
          <a:p>
            <a:pPr lvl="1" eaLnBrk="1" hangingPunct="1"/>
            <a:r>
              <a:rPr lang="en-US" u="sng" dirty="0" err="1" smtClean="0"/>
              <a:t>Valore</a:t>
            </a:r>
            <a:r>
              <a:rPr lang="en-US" dirty="0" smtClean="0"/>
              <a:t>, </a:t>
            </a:r>
            <a:r>
              <a:rPr lang="en-US" dirty="0" err="1" smtClean="0"/>
              <a:t>cioe</a:t>
            </a:r>
            <a:r>
              <a:rPr lang="en-US" dirty="0" smtClean="0"/>
              <a:t>’ la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rappresentazione</a:t>
            </a:r>
            <a:r>
              <a:rPr lang="en-US" dirty="0" smtClean="0"/>
              <a:t>:</a:t>
            </a:r>
          </a:p>
          <a:p>
            <a:pPr lvl="2" eaLnBrk="1" hangingPunct="1">
              <a:buFontTx/>
              <a:buNone/>
            </a:pPr>
            <a:r>
              <a:rPr lang="en-US" i="1" dirty="0" smtClean="0"/>
              <a:t>                    </a:t>
            </a:r>
            <a:r>
              <a:rPr lang="en-US" i="1" dirty="0" err="1" smtClean="0"/>
              <a:t>val</a:t>
            </a:r>
            <a:r>
              <a:rPr lang="en-US" dirty="0" smtClean="0"/>
              <a:t> : A</a:t>
            </a:r>
            <a:r>
              <a:rPr lang="en-US" baseline="30000" dirty="0" smtClean="0"/>
              <a:t>*</a:t>
            </a:r>
            <a:r>
              <a:rPr lang="en-US" b="1" baseline="30000" dirty="0" smtClean="0"/>
              <a:t>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b="1" dirty="0" smtClean="0">
                <a:sym typeface="Symbol" pitchFamily="18" charset="2"/>
              </a:rPr>
              <a:t> N</a:t>
            </a:r>
          </a:p>
          <a:p>
            <a:pPr lvl="2" eaLnBrk="1" hangingPunct="1">
              <a:buFontTx/>
              <a:buNone/>
            </a:pPr>
            <a:r>
              <a:rPr lang="en-US" dirty="0" smtClean="0">
                <a:sym typeface="Symbol" pitchFamily="18" charset="2"/>
              </a:rPr>
              <a:t>data </a:t>
            </a:r>
            <a:r>
              <a:rPr lang="en-US" dirty="0" err="1" smtClean="0">
                <a:sym typeface="Symbol" pitchFamily="18" charset="2"/>
              </a:rPr>
              <a:t>da</a:t>
            </a:r>
            <a:r>
              <a:rPr lang="en-US" dirty="0" smtClean="0">
                <a:sym typeface="Symbol" pitchFamily="18" charset="2"/>
              </a:rPr>
              <a:t>:  </a:t>
            </a: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   </a:t>
            </a:r>
          </a:p>
          <a:p>
            <a:pPr lvl="1" eaLnBrk="1" hangingPunct="1">
              <a:lnSpc>
                <a:spcPct val="50000"/>
              </a:lnSpc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B e’ </a:t>
            </a:r>
            <a:r>
              <a:rPr lang="en-US" dirty="0" err="1" smtClean="0">
                <a:solidFill>
                  <a:schemeClr val="accent2"/>
                </a:solidFill>
              </a:rPr>
              <a:t>detta</a:t>
            </a:r>
            <a:r>
              <a:rPr lang="en-US" dirty="0" smtClean="0">
                <a:solidFill>
                  <a:schemeClr val="accent2"/>
                </a:solidFill>
              </a:rPr>
              <a:t> Base</a:t>
            </a:r>
            <a:endParaRPr lang="en-US" dirty="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4724400" y="4267200"/>
          <a:ext cx="1219200" cy="1062038"/>
        </p:xfrm>
        <a:graphic>
          <a:graphicData uri="http://schemas.openxmlformats.org/presentationml/2006/ole">
            <p:oleObj spid="_x0000_s9218" name="Equazione" r:id="rId3" imgW="495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Alfabeti e Stringhe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752600"/>
            <a:ext cx="8128000" cy="4114800"/>
          </a:xfrm>
        </p:spPr>
        <p:txBody>
          <a:bodyPr/>
          <a:lstStyle/>
          <a:p>
            <a:pPr algn="just" eaLnBrk="1" hangingPunct="1"/>
            <a:r>
              <a:rPr lang="it-IT" b="1" smtClean="0">
                <a:latin typeface="Helvetica" pitchFamily="34" charset="0"/>
              </a:rPr>
              <a:t>Esempio: Alfabeto A </a:t>
            </a:r>
            <a:endParaRPr lang="it-IT" smtClean="0">
              <a:latin typeface="Helvetica" pitchFamily="34" charset="0"/>
            </a:endParaRP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A = {a}</a:t>
            </a: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A* = {a, aa, aaa, aaaa, aaaaa, … };</a:t>
            </a: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oppure:</a:t>
            </a: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A = {a, b}</a:t>
            </a:r>
          </a:p>
          <a:p>
            <a:pPr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A* = {a, b, aa, ab, ba, bb, aaa, aab, aba, </a:t>
            </a:r>
          </a:p>
          <a:p>
            <a:pPr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               baa, abb, … }</a:t>
            </a:r>
            <a:endParaRPr lang="en-US" smtClean="0">
              <a:latin typeface="Helvetic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come funzione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Sia </a:t>
            </a:r>
            <a:r>
              <a:rPr lang="it-IT" b="1" smtClean="0">
                <a:latin typeface="Chicago"/>
              </a:rPr>
              <a:t>N</a:t>
            </a:r>
            <a:r>
              <a:rPr lang="it-IT" smtClean="0">
                <a:latin typeface="Helvetica" pitchFamily="34" charset="0"/>
              </a:rPr>
              <a:t> l’insieme dei numeri naturali {0, 1, 2, … }. </a:t>
            </a:r>
          </a:p>
          <a:p>
            <a:pPr algn="just" eaLnBrk="1" hangingPunct="1"/>
            <a:r>
              <a:rPr lang="it-IT" smtClean="0">
                <a:latin typeface="Helvetica" pitchFamily="34" charset="0"/>
              </a:rPr>
              <a:t>Una </a:t>
            </a:r>
            <a:r>
              <a:rPr lang="it-IT" i="1" smtClean="0">
                <a:latin typeface="Helvetica" pitchFamily="34" charset="0"/>
              </a:rPr>
              <a:t>rappresentazione</a:t>
            </a:r>
            <a:r>
              <a:rPr lang="it-IT" smtClean="0">
                <a:latin typeface="Helvetica" pitchFamily="34" charset="0"/>
              </a:rPr>
              <a:t> di </a:t>
            </a:r>
            <a:r>
              <a:rPr lang="it-IT" b="1" smtClean="0">
                <a:latin typeface="Chicago"/>
              </a:rPr>
              <a:t>N</a:t>
            </a:r>
            <a:r>
              <a:rPr lang="it-IT" smtClean="0">
                <a:latin typeface="Helvetica" pitchFamily="34" charset="0"/>
              </a:rPr>
              <a:t> è una funzione </a:t>
            </a:r>
            <a:r>
              <a:rPr lang="it-IT" u="sng" smtClean="0">
                <a:latin typeface="Helvetica" pitchFamily="34" charset="0"/>
              </a:rPr>
              <a:t>iniettiva</a:t>
            </a:r>
            <a:endParaRPr lang="it-IT" smtClean="0">
              <a:latin typeface="Helvetica" pitchFamily="34" charset="0"/>
            </a:endParaRP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		r : </a:t>
            </a:r>
            <a:r>
              <a:rPr lang="it-IT" b="1" smtClean="0">
                <a:latin typeface="Chicago"/>
              </a:rPr>
              <a:t>N</a:t>
            </a:r>
            <a:r>
              <a:rPr lang="it-IT" smtClean="0"/>
              <a:t> </a:t>
            </a:r>
            <a:r>
              <a:rPr lang="it-IT" smtClean="0">
                <a:latin typeface="Symbol" pitchFamily="18" charset="2"/>
                <a:sym typeface="Symbol" pitchFamily="18" charset="2"/>
              </a:rPr>
              <a:t></a:t>
            </a:r>
            <a:r>
              <a:rPr lang="it-IT" smtClean="0">
                <a:latin typeface="Helvetica" pitchFamily="34" charset="0"/>
              </a:rPr>
              <a:t> A*</a:t>
            </a:r>
          </a:p>
          <a:p>
            <a:pPr algn="just" eaLnBrk="1" hangingPunct="1"/>
            <a:r>
              <a:rPr lang="it-IT" smtClean="0">
                <a:latin typeface="Helvetica" pitchFamily="34" charset="0"/>
              </a:rPr>
              <a:t>che possiede la funzione inversa (</a:t>
            </a:r>
            <a:r>
              <a:rPr lang="it-IT" i="1" smtClean="0">
                <a:latin typeface="Helvetica" pitchFamily="34" charset="0"/>
              </a:rPr>
              <a:t>valore</a:t>
            </a:r>
            <a:r>
              <a:rPr lang="it-IT" smtClean="0">
                <a:latin typeface="Helvetica" pitchFamily="34" charset="0"/>
              </a:rPr>
              <a:t>)</a:t>
            </a:r>
          </a:p>
          <a:p>
            <a:pPr algn="just" eaLnBrk="1" hangingPunct="1">
              <a:buFontTx/>
              <a:buNone/>
            </a:pPr>
            <a:r>
              <a:rPr lang="it-IT" smtClean="0">
                <a:latin typeface="Helvetica" pitchFamily="34" charset="0"/>
              </a:rPr>
              <a:t>			val : A* </a:t>
            </a:r>
            <a:r>
              <a:rPr lang="it-IT" smtClean="0">
                <a:latin typeface="Symbol" pitchFamily="18" charset="2"/>
                <a:sym typeface="Symbol" pitchFamily="18" charset="2"/>
              </a:rPr>
              <a:t> </a:t>
            </a:r>
            <a:r>
              <a:rPr lang="it-IT" smtClean="0"/>
              <a:t> </a:t>
            </a:r>
            <a:r>
              <a:rPr lang="it-IT" b="1" smtClean="0">
                <a:latin typeface="Chicago"/>
              </a:rPr>
              <a:t>N</a:t>
            </a:r>
            <a:endParaRPr lang="it-IT" smtClean="0"/>
          </a:p>
          <a:p>
            <a:pPr algn="just" eaLnBrk="1" hangingPunct="1"/>
            <a:r>
              <a:rPr lang="it-IT" smtClean="0"/>
              <a:t>t</a:t>
            </a:r>
            <a:r>
              <a:rPr lang="it-IT" smtClean="0">
                <a:latin typeface="Helvetica" pitchFamily="34" charset="0"/>
              </a:rPr>
              <a:t>ale che, data</a:t>
            </a:r>
            <a:r>
              <a:rPr lang="it-IT" smtClean="0"/>
              <a:t> </a:t>
            </a:r>
            <a:r>
              <a:rPr lang="it-IT" smtClean="0">
                <a:latin typeface="Symbol" pitchFamily="18" charset="2"/>
              </a:rPr>
              <a:t>s</a:t>
            </a:r>
            <a:r>
              <a:rPr lang="it-IT" smtClean="0">
                <a:latin typeface="Symbol" pitchFamily="18" charset="2"/>
                <a:sym typeface="Symbol" pitchFamily="18" charset="2"/>
              </a:rPr>
              <a:t></a:t>
            </a:r>
            <a:r>
              <a:rPr lang="it-IT" smtClean="0">
                <a:latin typeface="Helvetica" pitchFamily="34" charset="0"/>
              </a:rPr>
              <a:t>A*,</a:t>
            </a:r>
          </a:p>
          <a:p>
            <a:pPr algn="just" eaLnBrk="1" hangingPunct="1">
              <a:spcBef>
                <a:spcPct val="80000"/>
              </a:spcBef>
              <a:buFontTx/>
              <a:buNone/>
            </a:pPr>
            <a:r>
              <a:rPr lang="it-IT" smtClean="0"/>
              <a:t>			val(</a:t>
            </a:r>
            <a:r>
              <a:rPr lang="it-IT" smtClean="0">
                <a:latin typeface="Symbol" pitchFamily="18" charset="2"/>
              </a:rPr>
              <a:t>s</a:t>
            </a:r>
            <a:r>
              <a:rPr lang="it-IT" smtClean="0"/>
              <a:t>)</a:t>
            </a:r>
            <a:r>
              <a:rPr lang="it-IT" smtClean="0">
                <a:latin typeface="Helvetica" pitchFamily="34" charset="0"/>
              </a:rPr>
              <a:t> = </a:t>
            </a:r>
            <a:endParaRPr lang="it-IT" smtClean="0"/>
          </a:p>
          <a:p>
            <a:pPr eaLnBrk="1" hangingPunct="1"/>
            <a:endParaRPr lang="en-US" sz="320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4044950" y="4876800"/>
          <a:ext cx="3346450" cy="1100138"/>
        </p:xfrm>
        <a:graphic>
          <a:graphicData uri="http://schemas.openxmlformats.org/presentationml/2006/ole">
            <p:oleObj spid="_x0000_s10242" name="Equazione" r:id="rId3" imgW="130788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naturali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Numeri Naturali - Base 10</a:t>
            </a:r>
          </a:p>
          <a:p>
            <a:pPr lvl="1" eaLnBrk="1" hangingPunct="1"/>
            <a:r>
              <a:rPr lang="en-US" u="sng" smtClean="0"/>
              <a:t>Alfabeto</a:t>
            </a:r>
            <a:r>
              <a:rPr lang="en-US" smtClean="0"/>
              <a:t>, </a:t>
            </a:r>
            <a:r>
              <a:rPr lang="en-US" b="1" smtClean="0"/>
              <a:t>A</a:t>
            </a:r>
            <a:r>
              <a:rPr lang="en-US" smtClean="0"/>
              <a:t>={0,1,2,3,…,9}</a:t>
            </a:r>
          </a:p>
          <a:p>
            <a:pPr lvl="1" eaLnBrk="1" hangingPunct="1"/>
            <a:r>
              <a:rPr lang="en-US" u="sng" smtClean="0"/>
              <a:t>Sequenze</a:t>
            </a:r>
            <a:r>
              <a:rPr lang="en-US" smtClean="0"/>
              <a:t> o </a:t>
            </a:r>
            <a:r>
              <a:rPr lang="en-US" u="sng" smtClean="0"/>
              <a:t>Stringhe in A, </a:t>
            </a:r>
            <a:r>
              <a:rPr lang="en-US" b="1" smtClean="0"/>
              <a:t>A</a:t>
            </a:r>
            <a:r>
              <a:rPr lang="en-US" b="1" baseline="30000" smtClean="0"/>
              <a:t>* </a:t>
            </a:r>
            <a:endParaRPr lang="en-US" smtClean="0"/>
          </a:p>
          <a:p>
            <a:pPr lvl="2" eaLnBrk="1" hangingPunct="1">
              <a:lnSpc>
                <a:spcPct val="150000"/>
              </a:lnSpc>
            </a:pPr>
            <a:r>
              <a:rPr lang="en-US" i="1" smtClean="0"/>
              <a:t>es. (197) = 197,    (1389) = 1389</a:t>
            </a:r>
            <a:endParaRPr lang="en-US" smtClean="0"/>
          </a:p>
          <a:p>
            <a:pPr lvl="1" eaLnBrk="1" hangingPunct="1">
              <a:spcBef>
                <a:spcPct val="80000"/>
              </a:spcBef>
            </a:pPr>
            <a:r>
              <a:rPr lang="en-US" u="sng" smtClean="0"/>
              <a:t>Valore, 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i="1" smtClean="0">
                <a:sym typeface="Symbol" pitchFamily="18" charset="2"/>
              </a:rPr>
              <a:t>val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/>
              <a:t>(a</a:t>
            </a:r>
            <a:r>
              <a:rPr lang="en-US" i="1" baseline="-25000" smtClean="0"/>
              <a:t>n-1</a:t>
            </a:r>
            <a:r>
              <a:rPr lang="en-US" i="1" smtClean="0"/>
              <a:t>, …, a</a:t>
            </a:r>
            <a:r>
              <a:rPr lang="en-US" i="1" baseline="-25000" smtClean="0"/>
              <a:t>0</a:t>
            </a:r>
            <a:r>
              <a:rPr lang="en-US" i="1" smtClean="0"/>
              <a:t>)</a:t>
            </a:r>
            <a:r>
              <a:rPr lang="en-US" smtClean="0"/>
              <a:t>) = 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es. val(197)= 7*10</a:t>
            </a:r>
            <a:r>
              <a:rPr lang="en-US" baseline="30000" smtClean="0">
                <a:solidFill>
                  <a:schemeClr val="accent2"/>
                </a:solidFill>
              </a:rPr>
              <a:t>0 </a:t>
            </a:r>
            <a:r>
              <a:rPr lang="en-US" smtClean="0">
                <a:solidFill>
                  <a:schemeClr val="accent2"/>
                </a:solidFill>
              </a:rPr>
              <a:t>+ 9*10</a:t>
            </a:r>
            <a:r>
              <a:rPr lang="en-US" baseline="30000" smtClean="0">
                <a:solidFill>
                  <a:schemeClr val="accent2"/>
                </a:solidFill>
              </a:rPr>
              <a:t>1</a:t>
            </a:r>
            <a:r>
              <a:rPr lang="en-US" smtClean="0">
                <a:solidFill>
                  <a:schemeClr val="accent2"/>
                </a:solidFill>
              </a:rPr>
              <a:t> +1*10</a:t>
            </a:r>
            <a:r>
              <a:rPr lang="en-US" baseline="30000" smtClean="0">
                <a:solidFill>
                  <a:schemeClr val="accent2"/>
                </a:solidFill>
              </a:rPr>
              <a:t>2</a:t>
            </a:r>
          </a:p>
          <a:p>
            <a:pPr lvl="1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     val(1389)= 9*10</a:t>
            </a:r>
            <a:r>
              <a:rPr lang="en-US" baseline="30000" smtClean="0">
                <a:solidFill>
                  <a:schemeClr val="accent2"/>
                </a:solidFill>
              </a:rPr>
              <a:t>0 </a:t>
            </a:r>
            <a:r>
              <a:rPr lang="en-US" smtClean="0">
                <a:solidFill>
                  <a:schemeClr val="accent2"/>
                </a:solidFill>
              </a:rPr>
              <a:t>+ 8*10</a:t>
            </a:r>
            <a:r>
              <a:rPr lang="en-US" baseline="30000" smtClean="0">
                <a:solidFill>
                  <a:schemeClr val="accent2"/>
                </a:solidFill>
              </a:rPr>
              <a:t>1</a:t>
            </a:r>
            <a:r>
              <a:rPr lang="en-US" smtClean="0">
                <a:solidFill>
                  <a:schemeClr val="accent2"/>
                </a:solidFill>
              </a:rPr>
              <a:t> +3*10</a:t>
            </a:r>
            <a:r>
              <a:rPr lang="en-US" baseline="30000" smtClean="0">
                <a:solidFill>
                  <a:schemeClr val="accent2"/>
                </a:solidFill>
              </a:rPr>
              <a:t>2 </a:t>
            </a:r>
            <a:r>
              <a:rPr lang="en-US" smtClean="0">
                <a:solidFill>
                  <a:schemeClr val="accent2"/>
                </a:solidFill>
              </a:rPr>
              <a:t>+1*10</a:t>
            </a:r>
            <a:r>
              <a:rPr lang="en-US" baseline="30000" smtClean="0">
                <a:solidFill>
                  <a:schemeClr val="accent2"/>
                </a:solidFill>
              </a:rPr>
              <a:t>3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5010150" y="3352800"/>
          <a:ext cx="1314450" cy="1062038"/>
        </p:xfrm>
        <a:graphic>
          <a:graphicData uri="http://schemas.openxmlformats.org/presentationml/2006/ole">
            <p:oleObj spid="_x0000_s11266" name="Equazione" r:id="rId3" imgW="53316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naturali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1148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Numeri</a:t>
            </a:r>
            <a:r>
              <a:rPr lang="en-US" sz="2400" dirty="0" smtClean="0"/>
              <a:t> </a:t>
            </a:r>
            <a:r>
              <a:rPr lang="en-US" sz="2400" dirty="0" err="1" smtClean="0"/>
              <a:t>Naturali</a:t>
            </a:r>
            <a:r>
              <a:rPr lang="en-US" sz="2400" dirty="0" smtClean="0"/>
              <a:t> - Base 8</a:t>
            </a:r>
          </a:p>
          <a:p>
            <a:pPr lvl="1" eaLnBrk="1" hangingPunct="1"/>
            <a:r>
              <a:rPr lang="en-US" sz="2000" u="sng" dirty="0" err="1" smtClean="0"/>
              <a:t>Alfabeto</a:t>
            </a:r>
            <a:r>
              <a:rPr lang="en-US" sz="2000" dirty="0" smtClean="0"/>
              <a:t>, </a:t>
            </a:r>
            <a:r>
              <a:rPr lang="en-US" sz="2000" b="1" dirty="0" smtClean="0"/>
              <a:t>A</a:t>
            </a:r>
            <a:r>
              <a:rPr lang="en-US" sz="2000" dirty="0" smtClean="0"/>
              <a:t>={0,1,2,3,…,7}</a:t>
            </a:r>
          </a:p>
          <a:p>
            <a:pPr lvl="1" eaLnBrk="1" hangingPunct="1"/>
            <a:r>
              <a:rPr lang="en-US" sz="2000" u="sng" dirty="0" err="1" smtClean="0"/>
              <a:t>Sequenze</a:t>
            </a:r>
            <a:r>
              <a:rPr lang="en-US" sz="2000" dirty="0" smtClean="0"/>
              <a:t> o </a:t>
            </a:r>
            <a:r>
              <a:rPr lang="en-US" sz="2000" u="sng" dirty="0" err="1" smtClean="0"/>
              <a:t>Stringhe</a:t>
            </a:r>
            <a:r>
              <a:rPr lang="en-US" sz="2000" u="sng" dirty="0" smtClean="0"/>
              <a:t> in A, </a:t>
            </a:r>
            <a:r>
              <a:rPr lang="en-US" sz="2000" b="1" dirty="0" smtClean="0"/>
              <a:t>A</a:t>
            </a:r>
            <a:r>
              <a:rPr lang="en-US" sz="2000" b="1" baseline="30000" dirty="0" smtClean="0"/>
              <a:t>* </a:t>
            </a:r>
            <a:endParaRPr lang="en-US" sz="2000" dirty="0" smtClean="0"/>
          </a:p>
          <a:p>
            <a:pPr lvl="2" eaLnBrk="1" hangingPunct="1">
              <a:lnSpc>
                <a:spcPct val="150000"/>
              </a:lnSpc>
            </a:pPr>
            <a:r>
              <a:rPr lang="en-US" sz="1800" i="1" dirty="0" err="1" smtClean="0"/>
              <a:t>es</a:t>
            </a:r>
            <a:r>
              <a:rPr lang="en-US" sz="1800" i="1" dirty="0" smtClean="0"/>
              <a:t>. (127),   (13),  (183) e’  NON VALIDA!!</a:t>
            </a:r>
            <a:endParaRPr lang="en-US" sz="1800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sz="2000" u="sng" dirty="0" err="1" smtClean="0"/>
              <a:t>Valore</a:t>
            </a:r>
            <a:r>
              <a:rPr lang="en-US" sz="2000" u="sng" dirty="0" smtClean="0"/>
              <a:t>, 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err="1" smtClean="0">
                <a:sym typeface="Symbol" pitchFamily="18" charset="2"/>
              </a:rPr>
              <a:t>val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i="1" dirty="0" smtClean="0"/>
              <a:t>(a</a:t>
            </a:r>
            <a:r>
              <a:rPr lang="en-US" sz="2000" i="1" baseline="-25000" dirty="0" smtClean="0"/>
              <a:t>n-1</a:t>
            </a:r>
            <a:r>
              <a:rPr lang="en-US" sz="2000" i="1" dirty="0" smtClean="0"/>
              <a:t>, …, a</a:t>
            </a:r>
            <a:r>
              <a:rPr lang="en-US" sz="2000" i="1" baseline="-25000" dirty="0" smtClean="0"/>
              <a:t>0</a:t>
            </a:r>
            <a:r>
              <a:rPr lang="en-US" sz="2000" i="1" dirty="0" smtClean="0"/>
              <a:t>)</a:t>
            </a:r>
            <a:r>
              <a:rPr lang="en-US" sz="2000" dirty="0" smtClean="0"/>
              <a:t>) = 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endParaRPr lang="en-US" sz="2000" dirty="0" smtClean="0">
              <a:solidFill>
                <a:schemeClr val="accent2"/>
              </a:solidFill>
            </a:endParaRP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sz="2000" dirty="0" err="1" smtClean="0">
                <a:solidFill>
                  <a:schemeClr val="accent2"/>
                </a:solidFill>
              </a:rPr>
              <a:t>es</a:t>
            </a:r>
            <a:r>
              <a:rPr lang="en-US" sz="2000" dirty="0" smtClean="0">
                <a:solidFill>
                  <a:schemeClr val="accent2"/>
                </a:solidFill>
              </a:rPr>
              <a:t>. </a:t>
            </a:r>
            <a:r>
              <a:rPr lang="en-US" sz="2000" dirty="0" err="1" smtClean="0">
                <a:solidFill>
                  <a:schemeClr val="accent2"/>
                </a:solidFill>
              </a:rPr>
              <a:t>val</a:t>
            </a:r>
            <a:r>
              <a:rPr lang="en-US" sz="2000" dirty="0" smtClean="0">
                <a:solidFill>
                  <a:schemeClr val="accent2"/>
                </a:solidFill>
              </a:rPr>
              <a:t>(127)= 7*8</a:t>
            </a:r>
            <a:r>
              <a:rPr lang="en-US" sz="2000" baseline="30000" dirty="0" smtClean="0">
                <a:solidFill>
                  <a:schemeClr val="accent2"/>
                </a:solidFill>
              </a:rPr>
              <a:t>0 </a:t>
            </a:r>
            <a:r>
              <a:rPr lang="en-US" sz="2000" dirty="0" smtClean="0">
                <a:solidFill>
                  <a:schemeClr val="accent2"/>
                </a:solidFill>
              </a:rPr>
              <a:t>+ 2*8</a:t>
            </a:r>
            <a:r>
              <a:rPr lang="en-US" sz="2000" baseline="30000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>
                <a:solidFill>
                  <a:schemeClr val="accent2"/>
                </a:solidFill>
              </a:rPr>
              <a:t> +1*8</a:t>
            </a:r>
            <a:r>
              <a:rPr lang="en-US" sz="2000" baseline="30000" dirty="0" smtClean="0">
                <a:solidFill>
                  <a:schemeClr val="accent2"/>
                </a:solidFill>
              </a:rPr>
              <a:t>2</a:t>
            </a:r>
            <a:r>
              <a:rPr lang="en-US" sz="2000" dirty="0" smtClean="0">
                <a:solidFill>
                  <a:schemeClr val="accent2"/>
                </a:solidFill>
              </a:rPr>
              <a:t>=7+16+64=</a:t>
            </a:r>
            <a:r>
              <a:rPr lang="en-US" sz="2000" b="1" dirty="0" smtClean="0">
                <a:solidFill>
                  <a:schemeClr val="accent2"/>
                </a:solidFill>
              </a:rPr>
              <a:t>87</a:t>
            </a:r>
            <a:endParaRPr lang="en-US" sz="2000" baseline="30000" dirty="0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     </a:t>
            </a:r>
            <a:r>
              <a:rPr lang="en-US" sz="2000" dirty="0" err="1" smtClean="0">
                <a:solidFill>
                  <a:schemeClr val="accent2"/>
                </a:solidFill>
              </a:rPr>
              <a:t>val</a:t>
            </a:r>
            <a:r>
              <a:rPr lang="en-US" sz="2000" dirty="0" smtClean="0">
                <a:solidFill>
                  <a:schemeClr val="accent2"/>
                </a:solidFill>
              </a:rPr>
              <a:t>(13)= 3*8</a:t>
            </a:r>
            <a:r>
              <a:rPr lang="en-US" sz="2000" baseline="30000" dirty="0" smtClean="0">
                <a:solidFill>
                  <a:schemeClr val="accent2"/>
                </a:solidFill>
              </a:rPr>
              <a:t>0 </a:t>
            </a:r>
            <a:r>
              <a:rPr lang="en-US" sz="2000" dirty="0" smtClean="0">
                <a:solidFill>
                  <a:schemeClr val="accent2"/>
                </a:solidFill>
              </a:rPr>
              <a:t>+ 1*8</a:t>
            </a:r>
            <a:r>
              <a:rPr lang="en-US" sz="2000" baseline="30000" dirty="0" smtClean="0">
                <a:solidFill>
                  <a:schemeClr val="accent2"/>
                </a:solidFill>
              </a:rPr>
              <a:t>1</a:t>
            </a:r>
            <a:r>
              <a:rPr lang="en-US" sz="2000" dirty="0" smtClean="0">
                <a:solidFill>
                  <a:schemeClr val="accent2"/>
                </a:solidFill>
              </a:rPr>
              <a:t> = </a:t>
            </a:r>
            <a:r>
              <a:rPr lang="en-US" sz="2000" b="1" dirty="0" smtClean="0">
                <a:solidFill>
                  <a:schemeClr val="accent2"/>
                </a:solidFill>
              </a:rPr>
              <a:t>11  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sz="2000" b="1" dirty="0" smtClean="0">
                <a:solidFill>
                  <a:schemeClr val="accent2"/>
                </a:solidFill>
              </a:rPr>
              <a:t>           (127)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8</a:t>
            </a:r>
            <a:r>
              <a:rPr lang="en-US" sz="2000" b="1" dirty="0" smtClean="0">
                <a:solidFill>
                  <a:schemeClr val="accent2"/>
                </a:solidFill>
              </a:rPr>
              <a:t>=(87)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10           </a:t>
            </a:r>
            <a:r>
              <a:rPr lang="en-US" sz="2000" b="1" dirty="0" smtClean="0">
                <a:solidFill>
                  <a:schemeClr val="accent2"/>
                </a:solidFill>
              </a:rPr>
              <a:t>(13)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8</a:t>
            </a:r>
            <a:r>
              <a:rPr lang="en-US" sz="2000" b="1" dirty="0" smtClean="0">
                <a:solidFill>
                  <a:schemeClr val="accent2"/>
                </a:solidFill>
              </a:rPr>
              <a:t>=(11)</a:t>
            </a:r>
            <a:r>
              <a:rPr lang="en-US" sz="2000" b="1" baseline="-25000" dirty="0" smtClean="0">
                <a:solidFill>
                  <a:schemeClr val="accent2"/>
                </a:solidFill>
              </a:rPr>
              <a:t>10</a:t>
            </a: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4343400" y="3048000"/>
          <a:ext cx="933450" cy="852488"/>
        </p:xfrm>
        <a:graphic>
          <a:graphicData uri="http://schemas.openxmlformats.org/presentationml/2006/ole">
            <p:oleObj spid="_x0000_s12290" name="Equazione" r:id="rId3" imgW="469800" imgH="431640" progId="Equation.3">
              <p:embed/>
            </p:oleObj>
          </a:graphicData>
        </a:graphic>
      </p:graphicFrame>
      <p:sp>
        <p:nvSpPr>
          <p:cNvPr id="56325" name="Oval 5"/>
          <p:cNvSpPr>
            <a:spLocks noChangeArrowheads="1"/>
          </p:cNvSpPr>
          <p:nvPr/>
        </p:nvSpPr>
        <p:spPr bwMode="auto">
          <a:xfrm>
            <a:off x="4648200" y="2667000"/>
            <a:ext cx="2590800" cy="6096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naturali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114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Naturali</a:t>
            </a:r>
            <a:r>
              <a:rPr lang="en-US" dirty="0" smtClean="0"/>
              <a:t> - Base 2</a:t>
            </a:r>
          </a:p>
          <a:p>
            <a:pPr lvl="1" eaLnBrk="1" hangingPunct="1"/>
            <a:r>
              <a:rPr lang="en-US" u="sng" dirty="0" err="1" smtClean="0"/>
              <a:t>Alfabeto</a:t>
            </a:r>
            <a:r>
              <a:rPr lang="en-US" dirty="0" smtClean="0"/>
              <a:t>, </a:t>
            </a:r>
            <a:r>
              <a:rPr lang="en-US" b="1" dirty="0" smtClean="0"/>
              <a:t>A</a:t>
            </a:r>
            <a:r>
              <a:rPr lang="en-US" dirty="0" smtClean="0"/>
              <a:t>={0,1}</a:t>
            </a:r>
          </a:p>
          <a:p>
            <a:pPr lvl="1" eaLnBrk="1" hangingPunct="1"/>
            <a:r>
              <a:rPr lang="en-US" u="sng" dirty="0" err="1" smtClean="0"/>
              <a:t>Sequenze</a:t>
            </a:r>
            <a:r>
              <a:rPr lang="en-US" dirty="0" smtClean="0"/>
              <a:t> o </a:t>
            </a:r>
            <a:r>
              <a:rPr lang="en-US" u="sng" dirty="0" err="1" smtClean="0"/>
              <a:t>Stringhe</a:t>
            </a:r>
            <a:r>
              <a:rPr lang="en-US" u="sng" dirty="0" smtClean="0"/>
              <a:t> in A, </a:t>
            </a:r>
            <a:r>
              <a:rPr lang="en-US" b="1" dirty="0" smtClean="0"/>
              <a:t>A</a:t>
            </a:r>
            <a:r>
              <a:rPr lang="en-US" b="1" baseline="30000" dirty="0" smtClean="0"/>
              <a:t>* </a:t>
            </a:r>
            <a:endParaRPr lang="en-US" dirty="0" smtClean="0"/>
          </a:p>
          <a:p>
            <a:pPr lvl="2" eaLnBrk="1" hangingPunct="1">
              <a:lnSpc>
                <a:spcPct val="150000"/>
              </a:lnSpc>
            </a:pPr>
            <a:r>
              <a:rPr lang="en-US" i="1" dirty="0" err="1" smtClean="0"/>
              <a:t>es</a:t>
            </a:r>
            <a:r>
              <a:rPr lang="en-US" i="1" dirty="0" smtClean="0"/>
              <a:t>. (101),   (10),  (13) e’  NON VALIDA!!</a:t>
            </a:r>
            <a:endParaRPr lang="en-US" dirty="0" smtClean="0"/>
          </a:p>
          <a:p>
            <a:pPr lvl="1" eaLnBrk="1" hangingPunct="1">
              <a:spcBef>
                <a:spcPct val="60000"/>
              </a:spcBef>
            </a:pPr>
            <a:r>
              <a:rPr lang="en-US" u="sng" dirty="0" err="1" smtClean="0"/>
              <a:t>Valore</a:t>
            </a:r>
            <a:r>
              <a:rPr lang="en-US" u="sng" dirty="0" smtClean="0"/>
              <a:t>,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dirty="0" err="1" smtClean="0">
                <a:solidFill>
                  <a:schemeClr val="accent2"/>
                </a:solidFill>
              </a:rPr>
              <a:t>es</a:t>
            </a:r>
            <a:r>
              <a:rPr lang="en-US" dirty="0" smtClean="0">
                <a:solidFill>
                  <a:schemeClr val="accent2"/>
                </a:solidFill>
              </a:rPr>
              <a:t>. </a:t>
            </a:r>
            <a:r>
              <a:rPr lang="en-US" dirty="0" err="1" smtClean="0">
                <a:solidFill>
                  <a:schemeClr val="accent2"/>
                </a:solidFill>
              </a:rPr>
              <a:t>val</a:t>
            </a:r>
            <a:r>
              <a:rPr lang="en-US" dirty="0" smtClean="0">
                <a:solidFill>
                  <a:schemeClr val="accent2"/>
                </a:solidFill>
              </a:rPr>
              <a:t>(101)= 1*2</a:t>
            </a:r>
            <a:r>
              <a:rPr lang="en-US" baseline="30000" dirty="0" smtClean="0">
                <a:solidFill>
                  <a:schemeClr val="accent2"/>
                </a:solidFill>
              </a:rPr>
              <a:t>0 </a:t>
            </a:r>
            <a:r>
              <a:rPr lang="en-US" dirty="0" smtClean="0">
                <a:solidFill>
                  <a:schemeClr val="accent2"/>
                </a:solidFill>
              </a:rPr>
              <a:t>+ 0*2</a:t>
            </a:r>
            <a:r>
              <a:rPr lang="en-US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+1*2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=1+4=</a:t>
            </a:r>
            <a:r>
              <a:rPr lang="en-US" b="1" dirty="0" smtClean="0">
                <a:solidFill>
                  <a:schemeClr val="accent2"/>
                </a:solidFill>
              </a:rPr>
              <a:t>5</a:t>
            </a:r>
            <a:endParaRPr lang="en-US" baseline="30000" dirty="0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</a:t>
            </a:r>
            <a:r>
              <a:rPr lang="en-US" dirty="0" err="1" smtClean="0">
                <a:solidFill>
                  <a:schemeClr val="accent2"/>
                </a:solidFill>
              </a:rPr>
              <a:t>val</a:t>
            </a:r>
            <a:r>
              <a:rPr lang="en-US" dirty="0" smtClean="0">
                <a:solidFill>
                  <a:schemeClr val="accent2"/>
                </a:solidFill>
              </a:rPr>
              <a:t>(10)= 0*2</a:t>
            </a:r>
            <a:r>
              <a:rPr lang="en-US" baseline="30000" dirty="0" smtClean="0">
                <a:solidFill>
                  <a:schemeClr val="accent2"/>
                </a:solidFill>
              </a:rPr>
              <a:t>0 </a:t>
            </a:r>
            <a:r>
              <a:rPr lang="en-US" dirty="0" smtClean="0">
                <a:solidFill>
                  <a:schemeClr val="accent2"/>
                </a:solidFill>
              </a:rPr>
              <a:t>+ 1*2</a:t>
            </a:r>
            <a:r>
              <a:rPr lang="en-US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n-US" b="1" dirty="0" smtClean="0">
                <a:solidFill>
                  <a:schemeClr val="accent2"/>
                </a:solidFill>
              </a:rPr>
              <a:t>2  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   (101)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=(5)</a:t>
            </a:r>
            <a:r>
              <a:rPr lang="en-US" b="1" baseline="-25000" dirty="0" smtClean="0">
                <a:solidFill>
                  <a:schemeClr val="accent2"/>
                </a:solidFill>
              </a:rPr>
              <a:t>10           </a:t>
            </a:r>
            <a:r>
              <a:rPr lang="en-US" b="1" dirty="0" smtClean="0">
                <a:solidFill>
                  <a:schemeClr val="accent2"/>
                </a:solidFill>
              </a:rPr>
              <a:t>(10)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=(2)</a:t>
            </a:r>
            <a:r>
              <a:rPr lang="en-US" b="1" baseline="-25000" dirty="0" smtClean="0">
                <a:solidFill>
                  <a:schemeClr val="accent2"/>
                </a:solidFill>
              </a:rPr>
              <a:t>10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4953000" y="3352800"/>
          <a:ext cx="1038225" cy="925513"/>
        </p:xfrm>
        <a:graphic>
          <a:graphicData uri="http://schemas.openxmlformats.org/presentationml/2006/ole">
            <p:oleObj spid="_x0000_s13314" name="Equazione" r:id="rId3" imgW="482400" imgH="431640" progId="Equation.3">
              <p:embed/>
            </p:oleObj>
          </a:graphicData>
        </a:graphic>
      </p:graphicFrame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3714744" y="2928934"/>
            <a:ext cx="3048000" cy="6096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naturali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Naturali</a:t>
            </a:r>
            <a:r>
              <a:rPr lang="en-US" dirty="0" smtClean="0"/>
              <a:t> - Base 16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err="1" smtClean="0"/>
              <a:t>Alfabeto</a:t>
            </a:r>
            <a:r>
              <a:rPr lang="en-US" dirty="0" smtClean="0"/>
              <a:t>, </a:t>
            </a:r>
            <a:r>
              <a:rPr lang="en-US" b="1" dirty="0" smtClean="0"/>
              <a:t>A</a:t>
            </a:r>
            <a:r>
              <a:rPr lang="en-US" dirty="0" smtClean="0"/>
              <a:t>={0,1, .., 9, A,B,C,D,E,F}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err="1" smtClean="0"/>
              <a:t>Sequenze</a:t>
            </a:r>
            <a:r>
              <a:rPr lang="en-US" dirty="0" smtClean="0"/>
              <a:t> o </a:t>
            </a:r>
            <a:r>
              <a:rPr lang="en-US" u="sng" dirty="0" err="1" smtClean="0"/>
              <a:t>Stringhe</a:t>
            </a:r>
            <a:r>
              <a:rPr lang="en-US" u="sng" dirty="0" smtClean="0"/>
              <a:t> in A, </a:t>
            </a:r>
            <a:r>
              <a:rPr lang="en-US" b="1" dirty="0" smtClean="0"/>
              <a:t>A</a:t>
            </a:r>
            <a:r>
              <a:rPr lang="en-US" b="1" baseline="30000" dirty="0" smtClean="0"/>
              <a:t>* </a:t>
            </a:r>
            <a:endParaRPr lang="en-US" dirty="0" smtClean="0"/>
          </a:p>
          <a:p>
            <a:pPr lvl="2" eaLnBrk="1" hangingPunct="1">
              <a:lnSpc>
                <a:spcPct val="150000"/>
              </a:lnSpc>
            </a:pPr>
            <a:r>
              <a:rPr lang="en-US" i="1" dirty="0" err="1" smtClean="0"/>
              <a:t>es</a:t>
            </a:r>
            <a:r>
              <a:rPr lang="en-US" i="1" dirty="0" smtClean="0"/>
              <a:t>. (10E4)  (1G3)  e’  NON VALIDA!!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u="sng" dirty="0" err="1" smtClean="0"/>
              <a:t>Valore</a:t>
            </a:r>
            <a:r>
              <a:rPr lang="en-US" u="sng" dirty="0" smtClean="0"/>
              <a:t>,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ES. </a:t>
            </a:r>
            <a:r>
              <a:rPr lang="en-US" dirty="0" err="1" smtClean="0">
                <a:solidFill>
                  <a:schemeClr val="accent2"/>
                </a:solidFill>
              </a:rPr>
              <a:t>val</a:t>
            </a:r>
            <a:r>
              <a:rPr lang="en-US" dirty="0" smtClean="0">
                <a:solidFill>
                  <a:schemeClr val="accent2"/>
                </a:solidFill>
              </a:rPr>
              <a:t>(10E4) = 4*16</a:t>
            </a:r>
            <a:r>
              <a:rPr lang="en-US" baseline="30000" dirty="0" smtClean="0">
                <a:solidFill>
                  <a:schemeClr val="accent2"/>
                </a:solidFill>
              </a:rPr>
              <a:t>0 </a:t>
            </a:r>
            <a:r>
              <a:rPr lang="en-US" dirty="0" smtClean="0">
                <a:solidFill>
                  <a:schemeClr val="accent2"/>
                </a:solidFill>
              </a:rPr>
              <a:t>+ 14*16</a:t>
            </a:r>
            <a:r>
              <a:rPr lang="en-US" baseline="300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 +1*16</a:t>
            </a:r>
            <a:r>
              <a:rPr lang="en-US" baseline="30000" dirty="0" smtClean="0">
                <a:solidFill>
                  <a:schemeClr val="accent2"/>
                </a:solidFill>
              </a:rPr>
              <a:t>3</a:t>
            </a:r>
            <a:r>
              <a:rPr lang="en-US" dirty="0" smtClean="0">
                <a:solidFill>
                  <a:schemeClr val="accent2"/>
                </a:solidFill>
              </a:rPr>
              <a:t>=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      = 4+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224 + 4096=4324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   (10E4)</a:t>
            </a:r>
            <a:r>
              <a:rPr lang="en-US" b="1" baseline="-25000" dirty="0" smtClean="0">
                <a:solidFill>
                  <a:schemeClr val="accent2"/>
                </a:solidFill>
              </a:rPr>
              <a:t>16</a:t>
            </a:r>
            <a:r>
              <a:rPr lang="en-US" b="1" dirty="0" smtClean="0">
                <a:solidFill>
                  <a:schemeClr val="accent2"/>
                </a:solidFill>
              </a:rPr>
              <a:t>=(4324)</a:t>
            </a:r>
            <a:r>
              <a:rPr lang="en-US" b="1" baseline="-25000" dirty="0" smtClean="0">
                <a:solidFill>
                  <a:schemeClr val="accent2"/>
                </a:solidFill>
              </a:rPr>
              <a:t>10 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4876800" y="3124200"/>
          <a:ext cx="1317625" cy="1062038"/>
        </p:xfrm>
        <a:graphic>
          <a:graphicData uri="http://schemas.openxmlformats.org/presentationml/2006/ole">
            <p:oleObj spid="_x0000_s14338" name="Equazione" r:id="rId3" imgW="533160" imgH="431640" progId="Equation.3">
              <p:embed/>
            </p:oleObj>
          </a:graphicData>
        </a:graphic>
      </p:graphicFrame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1905000" y="4953000"/>
            <a:ext cx="3048000" cy="6096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dei numeri con la virgola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792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Numeri</a:t>
            </a:r>
            <a:r>
              <a:rPr lang="en-US" dirty="0" smtClean="0"/>
              <a:t> con la </a:t>
            </a:r>
            <a:r>
              <a:rPr lang="en-US" dirty="0" err="1" smtClean="0"/>
              <a:t>virgola</a:t>
            </a:r>
            <a:r>
              <a:rPr lang="en-US" dirty="0" smtClean="0"/>
              <a:t> - Base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err="1" smtClean="0"/>
              <a:t>Alfabeto</a:t>
            </a:r>
            <a:r>
              <a:rPr lang="en-US" dirty="0" smtClean="0"/>
              <a:t>, </a:t>
            </a:r>
            <a:r>
              <a:rPr lang="en-US" b="1" dirty="0" smtClean="0"/>
              <a:t>A</a:t>
            </a:r>
            <a:r>
              <a:rPr lang="en-US" dirty="0" smtClean="0"/>
              <a:t>={0,1}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 err="1" smtClean="0"/>
              <a:t>Sequenze</a:t>
            </a:r>
            <a:r>
              <a:rPr lang="en-US" dirty="0" smtClean="0"/>
              <a:t> o </a:t>
            </a:r>
            <a:r>
              <a:rPr lang="en-US" u="sng" dirty="0" err="1" smtClean="0"/>
              <a:t>Stringhe</a:t>
            </a:r>
            <a:r>
              <a:rPr lang="en-US" u="sng" dirty="0" smtClean="0"/>
              <a:t> in A, </a:t>
            </a:r>
            <a:r>
              <a:rPr lang="en-US" b="1" dirty="0" smtClean="0"/>
              <a:t>A</a:t>
            </a:r>
            <a:r>
              <a:rPr lang="en-US" b="1" baseline="30000" dirty="0" smtClean="0"/>
              <a:t>* </a:t>
            </a:r>
            <a:endParaRPr lang="en-US" dirty="0" smtClean="0"/>
          </a:p>
          <a:p>
            <a:pPr lvl="2" eaLnBrk="1" hangingPunct="1">
              <a:lnSpc>
                <a:spcPct val="150000"/>
              </a:lnSpc>
            </a:pPr>
            <a:r>
              <a:rPr lang="en-US" i="1" dirty="0" err="1" smtClean="0"/>
              <a:t>es</a:t>
            </a:r>
            <a:r>
              <a:rPr lang="en-US" i="1" dirty="0" smtClean="0"/>
              <a:t>. (10.1) , </a:t>
            </a:r>
            <a:r>
              <a:rPr lang="en-US" i="1" dirty="0" err="1" smtClean="0"/>
              <a:t>mentre</a:t>
            </a:r>
            <a:r>
              <a:rPr lang="en-US" i="1" dirty="0" smtClean="0"/>
              <a:t> (10.3 ) e’  NON VALIDA!!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en-US" u="sng" dirty="0" err="1" smtClean="0"/>
              <a:t>Valore</a:t>
            </a:r>
            <a:r>
              <a:rPr lang="en-US" u="sng" dirty="0" smtClean="0"/>
              <a:t>, 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</a:t>
            </a:r>
            <a:r>
              <a:rPr lang="en-US" i="1" dirty="0" smtClean="0"/>
              <a:t>,... a</a:t>
            </a:r>
            <a:r>
              <a:rPr lang="en-US" i="1" baseline="-25000" dirty="0" smtClean="0"/>
              <a:t>0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-m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ES. </a:t>
            </a:r>
            <a:r>
              <a:rPr lang="en-US" dirty="0" err="1" smtClean="0">
                <a:solidFill>
                  <a:schemeClr val="accent2"/>
                </a:solidFill>
              </a:rPr>
              <a:t>val</a:t>
            </a:r>
            <a:r>
              <a:rPr lang="en-US" dirty="0" smtClean="0">
                <a:solidFill>
                  <a:schemeClr val="accent2"/>
                </a:solidFill>
              </a:rPr>
              <a:t>(10.1) = 1*2</a:t>
            </a:r>
            <a:r>
              <a:rPr lang="en-US" baseline="30000" dirty="0" smtClean="0">
                <a:solidFill>
                  <a:schemeClr val="accent2"/>
                </a:solidFill>
              </a:rPr>
              <a:t>-1</a:t>
            </a:r>
            <a:r>
              <a:rPr lang="en-US" dirty="0" smtClean="0">
                <a:solidFill>
                  <a:schemeClr val="accent2"/>
                </a:solidFill>
              </a:rPr>
              <a:t>+ 0*2</a:t>
            </a:r>
            <a:r>
              <a:rPr lang="en-US" baseline="30000" dirty="0" smtClean="0">
                <a:solidFill>
                  <a:schemeClr val="accent2"/>
                </a:solidFill>
              </a:rPr>
              <a:t>0</a:t>
            </a:r>
            <a:r>
              <a:rPr lang="en-US" dirty="0" smtClean="0">
                <a:solidFill>
                  <a:schemeClr val="accent2"/>
                </a:solidFill>
              </a:rPr>
              <a:t> + 1*2</a:t>
            </a:r>
            <a:r>
              <a:rPr lang="en-US" baseline="30000" dirty="0" smtClean="0">
                <a:solidFill>
                  <a:schemeClr val="accent2"/>
                </a:solidFill>
              </a:rPr>
              <a:t>1 </a:t>
            </a:r>
            <a:r>
              <a:rPr lang="en-US" dirty="0" smtClean="0">
                <a:solidFill>
                  <a:schemeClr val="accent2"/>
                </a:solidFill>
              </a:rPr>
              <a:t>=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       = 0.5  +</a:t>
            </a:r>
            <a:r>
              <a:rPr lang="en-US" dirty="0" smtClean="0"/>
              <a:t> 0      +  2 </a:t>
            </a:r>
            <a:r>
              <a:rPr lang="en-US" dirty="0" smtClean="0">
                <a:solidFill>
                  <a:schemeClr val="accent2"/>
                </a:solidFill>
              </a:rPr>
              <a:t>= 2.5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   (10.1)</a:t>
            </a:r>
            <a:r>
              <a:rPr lang="en-US" b="1" baseline="-25000" dirty="0" smtClean="0">
                <a:solidFill>
                  <a:schemeClr val="accent2"/>
                </a:solidFill>
              </a:rPr>
              <a:t>2</a:t>
            </a:r>
            <a:r>
              <a:rPr lang="en-US" b="1" dirty="0" smtClean="0">
                <a:solidFill>
                  <a:schemeClr val="accent2"/>
                </a:solidFill>
              </a:rPr>
              <a:t>=(2.5)</a:t>
            </a:r>
            <a:r>
              <a:rPr lang="en-US" b="1" baseline="-25000" dirty="0" smtClean="0">
                <a:solidFill>
                  <a:schemeClr val="accent2"/>
                </a:solidFill>
              </a:rPr>
              <a:t>10 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5715008" y="3071810"/>
          <a:ext cx="1227138" cy="1062038"/>
        </p:xfrm>
        <a:graphic>
          <a:graphicData uri="http://schemas.openxmlformats.org/presentationml/2006/ole">
            <p:oleObj spid="_x0000_s15362" name="Equazione" r:id="rId3" imgW="495000" imgH="431640" progId="Equation.3">
              <p:embed/>
            </p:oleObj>
          </a:graphicData>
        </a:graphic>
      </p:graphicFrame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1752600" y="4876800"/>
            <a:ext cx="3048000" cy="6096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Rappresentazione: essenza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e 13"/>
          <p:cNvSpPr/>
          <p:nvPr/>
        </p:nvSpPr>
        <p:spPr>
          <a:xfrm>
            <a:off x="6215074" y="2214554"/>
            <a:ext cx="2857520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1071538" y="2214554"/>
            <a:ext cx="2643206" cy="150019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Rappresentazione dei numeri naturali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Domanda: </a:t>
            </a:r>
            <a:r>
              <a:rPr lang="it-IT" b="1" dirty="0" smtClean="0"/>
              <a:t>è vero per tutte le rappresentazioni che abbiamo visto?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57356" y="292893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a</a:t>
            </a:r>
            <a:r>
              <a:rPr lang="it-IT" i="1" baseline="-25000" dirty="0" smtClean="0"/>
              <a:t>2</a:t>
            </a:r>
            <a:r>
              <a:rPr lang="it-IT" i="1" dirty="0" smtClean="0"/>
              <a:t>a</a:t>
            </a:r>
            <a:r>
              <a:rPr lang="it-IT" i="1" baseline="-25000" dirty="0" smtClean="0"/>
              <a:t>1</a:t>
            </a:r>
            <a:r>
              <a:rPr lang="it-IT" i="1" dirty="0" smtClean="0"/>
              <a:t>a</a:t>
            </a:r>
            <a:r>
              <a:rPr lang="it-IT" i="1" baseline="-25000" dirty="0" smtClean="0"/>
              <a:t>0</a:t>
            </a:r>
            <a:endParaRPr lang="it-IT" i="1" dirty="0"/>
          </a:p>
        </p:txBody>
      </p:sp>
      <p:cxnSp>
        <p:nvCxnSpPr>
          <p:cNvPr id="6" name="Connettore 2 5"/>
          <p:cNvCxnSpPr>
            <a:stCxn id="4" idx="3"/>
          </p:cNvCxnSpPr>
          <p:nvPr/>
        </p:nvCxnSpPr>
        <p:spPr>
          <a:xfrm flipV="1">
            <a:off x="3071802" y="3143249"/>
            <a:ext cx="3571900" cy="16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571604" y="2428868"/>
            <a:ext cx="1617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significante</a:t>
            </a:r>
            <a:endParaRPr lang="it-IT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715140" y="2357430"/>
            <a:ext cx="1481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significato</a:t>
            </a:r>
            <a:endParaRPr lang="it-IT" i="1" dirty="0"/>
          </a:p>
        </p:txBody>
      </p:sp>
      <p:sp>
        <p:nvSpPr>
          <p:cNvPr id="9" name="Rettangolo 8"/>
          <p:cNvSpPr/>
          <p:nvPr/>
        </p:nvSpPr>
        <p:spPr>
          <a:xfrm>
            <a:off x="6715140" y="2928934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val(</a:t>
            </a:r>
            <a:r>
              <a:rPr lang="it-IT" i="1" dirty="0" smtClean="0"/>
              <a:t>a</a:t>
            </a:r>
            <a:r>
              <a:rPr lang="it-IT" i="1" baseline="-25000" dirty="0" smtClean="0"/>
              <a:t>2</a:t>
            </a:r>
            <a:r>
              <a:rPr lang="it-IT" i="1" dirty="0" smtClean="0"/>
              <a:t>a</a:t>
            </a:r>
            <a:r>
              <a:rPr lang="it-IT" i="1" baseline="-25000" dirty="0" smtClean="0"/>
              <a:t>1</a:t>
            </a:r>
            <a:r>
              <a:rPr lang="it-IT" i="1" dirty="0" smtClean="0"/>
              <a:t>a</a:t>
            </a:r>
            <a:r>
              <a:rPr lang="it-IT" i="1" baseline="-25000" dirty="0" smtClean="0"/>
              <a:t>0</a:t>
            </a:r>
            <a:r>
              <a:rPr lang="it-IT" dirty="0" smtClean="0">
                <a:latin typeface="Arial Black" pitchFamily="34" charset="0"/>
              </a:rPr>
              <a:t>)</a:t>
            </a:r>
            <a:endParaRPr lang="it-IT" dirty="0">
              <a:latin typeface="Arial Black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000496" y="2714620"/>
            <a:ext cx="1712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funzione </a:t>
            </a:r>
            <a:r>
              <a:rPr lang="it-IT" b="1" i="1" dirty="0" smtClean="0"/>
              <a:t>val</a:t>
            </a:r>
            <a:endParaRPr lang="it-IT" b="1" i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0" y="3357562"/>
            <a:ext cx="58984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dove </a:t>
            </a:r>
          </a:p>
          <a:p>
            <a:r>
              <a:rPr lang="it-IT" i="1" dirty="0" smtClean="0"/>
              <a:t>- a</a:t>
            </a:r>
            <a:r>
              <a:rPr lang="it-IT" i="1" baseline="-25000" dirty="0" smtClean="0"/>
              <a:t>i</a:t>
            </a:r>
            <a:r>
              <a:rPr lang="it-IT" dirty="0" smtClean="0"/>
              <a:t> appartiene all’Alfabeto </a:t>
            </a:r>
            <a:r>
              <a:rPr lang="it-IT" i="1" dirty="0" smtClean="0"/>
              <a:t>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in formule 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  <a:r>
              <a:rPr lang="it-IT" i="1" baseline="-25000" dirty="0" smtClean="0">
                <a:solidFill>
                  <a:srgbClr val="FF0000"/>
                </a:solidFill>
              </a:rPr>
              <a:t>i</a:t>
            </a:r>
            <a:r>
              <a:rPr lang="it-IT" i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it-IT" i="1" dirty="0" smtClean="0"/>
              <a:t> a</a:t>
            </a:r>
            <a:r>
              <a:rPr lang="it-IT" i="1" baseline="-25000" dirty="0" smtClean="0"/>
              <a:t>n-1</a:t>
            </a:r>
            <a:r>
              <a:rPr lang="it-IT" i="1" dirty="0" smtClean="0"/>
              <a:t>…a</a:t>
            </a:r>
            <a:r>
              <a:rPr lang="it-IT" i="1" baseline="-25000" dirty="0" smtClean="0"/>
              <a:t>0</a:t>
            </a:r>
            <a:r>
              <a:rPr lang="it-IT" i="1" dirty="0" smtClean="0"/>
              <a:t> </a:t>
            </a:r>
            <a:r>
              <a:rPr lang="it-IT" dirty="0" smtClean="0"/>
              <a:t>è una sequenza finita di simboli di 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rgbClr val="FF0000"/>
                </a:solidFill>
              </a:rPr>
              <a:t>in formule 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  <a:r>
              <a:rPr lang="it-IT" i="1" baseline="-25000" dirty="0" smtClean="0">
                <a:solidFill>
                  <a:srgbClr val="FF0000"/>
                </a:solidFill>
              </a:rPr>
              <a:t>n-1</a:t>
            </a:r>
            <a:r>
              <a:rPr lang="it-IT" i="1" dirty="0" smtClean="0">
                <a:solidFill>
                  <a:srgbClr val="FF0000"/>
                </a:solidFill>
              </a:rPr>
              <a:t>…a</a:t>
            </a:r>
            <a:r>
              <a:rPr lang="it-IT" i="1" baseline="-25000" dirty="0" smtClean="0">
                <a:solidFill>
                  <a:srgbClr val="FF0000"/>
                </a:solidFill>
              </a:rPr>
              <a:t>0</a:t>
            </a:r>
            <a:r>
              <a:rPr lang="it-IT" i="1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it-IT" i="1" dirty="0" err="1" smtClean="0">
                <a:solidFill>
                  <a:srgbClr val="FF0000"/>
                </a:solidFill>
              </a:rPr>
              <a:t>A*</a:t>
            </a:r>
            <a:endParaRPr lang="it-IT" i="1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  <a:endParaRPr lang="it-IT" dirty="0" smtClean="0"/>
          </a:p>
        </p:txBody>
      </p:sp>
      <p:graphicFrame>
        <p:nvGraphicFramePr>
          <p:cNvPr id="70658" name="Object 4"/>
          <p:cNvGraphicFramePr>
            <a:graphicFrameLocks noChangeAspect="1"/>
          </p:cNvGraphicFramePr>
          <p:nvPr/>
        </p:nvGraphicFramePr>
        <p:xfrm>
          <a:off x="2643174" y="5214950"/>
          <a:ext cx="1219200" cy="1062038"/>
        </p:xfrm>
        <a:graphic>
          <a:graphicData uri="http://schemas.openxmlformats.org/presentationml/2006/ole">
            <p:oleObj spid="_x0000_s70658" name="Equazione" r:id="rId3" imgW="495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Riosserviamo le rappresentazioni dei numeri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142976" y="428625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VII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143108" y="292893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7</a:t>
            </a:r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 rot="5400000">
            <a:off x="2321703" y="4678371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rot="5400000">
            <a:off x="2474103" y="467757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rot="5400000">
            <a:off x="2626503" y="467757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5400000">
            <a:off x="2778903" y="467757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rot="5400000">
            <a:off x="2963851" y="467757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rot="5400000">
            <a:off x="3106727" y="4677577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V="1">
            <a:off x="2357422" y="4571214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57158" y="5214950"/>
            <a:ext cx="46474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</a:t>
            </a:r>
            <a:r>
              <a:rPr lang="it-IT" dirty="0" err="1" smtClean="0"/>
              <a:t>suc</a:t>
            </a:r>
            <a:r>
              <a:rPr lang="it-IT" dirty="0" smtClean="0"/>
              <a:t>(0)))))))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928926" y="1142984"/>
            <a:ext cx="5898410" cy="3046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it-IT" dirty="0" smtClean="0"/>
              <a:t>E’ vero che </a:t>
            </a:r>
          </a:p>
          <a:p>
            <a:r>
              <a:rPr lang="it-IT" i="1" dirty="0" smtClean="0"/>
              <a:t>- a</a:t>
            </a:r>
            <a:r>
              <a:rPr lang="it-IT" i="1" baseline="-25000" dirty="0" smtClean="0"/>
              <a:t>i</a:t>
            </a:r>
            <a:r>
              <a:rPr lang="it-IT" dirty="0" smtClean="0"/>
              <a:t> appartiene all’Alfabeto </a:t>
            </a:r>
            <a:r>
              <a:rPr lang="it-IT" i="1" dirty="0" smtClean="0"/>
              <a:t>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chemeClr val="tx1"/>
                </a:solidFill>
              </a:rPr>
              <a:t>in formule </a:t>
            </a:r>
            <a:r>
              <a:rPr lang="it-IT" i="1" dirty="0" smtClean="0">
                <a:solidFill>
                  <a:schemeClr val="tx1"/>
                </a:solidFill>
              </a:rPr>
              <a:t>a</a:t>
            </a:r>
            <a:r>
              <a:rPr lang="it-IT" i="1" baseline="-25000" dirty="0" smtClean="0">
                <a:solidFill>
                  <a:schemeClr val="tx1"/>
                </a:solidFill>
              </a:rPr>
              <a:t>i</a:t>
            </a:r>
            <a:r>
              <a:rPr lang="it-IT" i="1" dirty="0" smtClean="0">
                <a:solidFill>
                  <a:schemeClr val="tx1"/>
                </a:solidFill>
                <a:sym typeface="Symbol"/>
              </a:rPr>
              <a:t></a:t>
            </a:r>
            <a:r>
              <a:rPr lang="it-IT" i="1" dirty="0" smtClean="0">
                <a:solidFill>
                  <a:schemeClr val="tx1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it-IT" i="1" dirty="0" smtClean="0"/>
              <a:t> a</a:t>
            </a:r>
            <a:r>
              <a:rPr lang="it-IT" i="1" baseline="-25000" dirty="0" smtClean="0"/>
              <a:t>n-1</a:t>
            </a:r>
            <a:r>
              <a:rPr lang="it-IT" i="1" dirty="0" smtClean="0"/>
              <a:t>…a</a:t>
            </a:r>
            <a:r>
              <a:rPr lang="it-IT" i="1" baseline="-25000" dirty="0" smtClean="0"/>
              <a:t>0</a:t>
            </a:r>
            <a:r>
              <a:rPr lang="it-IT" i="1" dirty="0" smtClean="0"/>
              <a:t> </a:t>
            </a:r>
            <a:r>
              <a:rPr lang="it-IT" dirty="0" smtClean="0"/>
              <a:t>è una sequenza finita di simboli di A</a:t>
            </a:r>
          </a:p>
          <a:p>
            <a:r>
              <a:rPr lang="it-IT" dirty="0" smtClean="0"/>
              <a:t>	</a:t>
            </a:r>
            <a:r>
              <a:rPr lang="it-IT" dirty="0" smtClean="0">
                <a:solidFill>
                  <a:schemeClr val="tx1"/>
                </a:solidFill>
              </a:rPr>
              <a:t>in formule </a:t>
            </a:r>
            <a:r>
              <a:rPr lang="it-IT" i="1" dirty="0" smtClean="0">
                <a:solidFill>
                  <a:schemeClr val="tx1"/>
                </a:solidFill>
              </a:rPr>
              <a:t> a</a:t>
            </a:r>
            <a:r>
              <a:rPr lang="it-IT" i="1" baseline="-25000" dirty="0" smtClean="0">
                <a:solidFill>
                  <a:schemeClr val="tx1"/>
                </a:solidFill>
              </a:rPr>
              <a:t>n-1</a:t>
            </a:r>
            <a:r>
              <a:rPr lang="it-IT" i="1" dirty="0" smtClean="0">
                <a:solidFill>
                  <a:schemeClr val="tx1"/>
                </a:solidFill>
              </a:rPr>
              <a:t>…a</a:t>
            </a:r>
            <a:r>
              <a:rPr lang="it-IT" i="1" baseline="-25000" dirty="0" smtClean="0">
                <a:solidFill>
                  <a:schemeClr val="tx1"/>
                </a:solidFill>
              </a:rPr>
              <a:t>0</a:t>
            </a:r>
            <a:r>
              <a:rPr lang="it-IT" i="1" dirty="0" smtClean="0">
                <a:solidFill>
                  <a:schemeClr val="tx1"/>
                </a:solidFill>
                <a:sym typeface="Symbol"/>
              </a:rPr>
              <a:t></a:t>
            </a:r>
            <a:r>
              <a:rPr lang="it-IT" i="1" dirty="0" err="1" smtClean="0">
                <a:solidFill>
                  <a:schemeClr val="tx1"/>
                </a:solidFill>
              </a:rPr>
              <a:t>A*</a:t>
            </a:r>
            <a:endParaRPr lang="it-IT" i="1" dirty="0" smtClean="0">
              <a:solidFill>
                <a:schemeClr val="tx1"/>
              </a:solidFill>
            </a:endParaRPr>
          </a:p>
          <a:p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en-US" i="1" dirty="0" err="1" smtClean="0">
                <a:sym typeface="Symbol" pitchFamily="18" charset="2"/>
              </a:rPr>
              <a:t>val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(a</a:t>
            </a:r>
            <a:r>
              <a:rPr lang="en-US" i="1" baseline="-25000" dirty="0" smtClean="0"/>
              <a:t>n-1</a:t>
            </a:r>
            <a:r>
              <a:rPr lang="en-US" i="1" dirty="0" smtClean="0"/>
              <a:t>, …, a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en-US" dirty="0" smtClean="0"/>
              <a:t>) = </a:t>
            </a:r>
          </a:p>
          <a:p>
            <a:pPr>
              <a:buFontTx/>
              <a:buChar char="-"/>
            </a:pPr>
            <a:endParaRPr lang="it-IT" dirty="0" smtClean="0"/>
          </a:p>
        </p:txBody>
      </p:sp>
      <p:graphicFrame>
        <p:nvGraphicFramePr>
          <p:cNvPr id="71682" name="Object 4"/>
          <p:cNvGraphicFramePr>
            <a:graphicFrameLocks noChangeAspect="1"/>
          </p:cNvGraphicFramePr>
          <p:nvPr/>
        </p:nvGraphicFramePr>
        <p:xfrm>
          <a:off x="5500694" y="3071810"/>
          <a:ext cx="1219200" cy="1062037"/>
        </p:xfrm>
        <a:graphic>
          <a:graphicData uri="http://schemas.openxmlformats.org/presentationml/2006/ole">
            <p:oleObj spid="_x0000_s71682" name="Equazione" r:id="rId3" imgW="495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ttangolo 58"/>
          <p:cNvSpPr/>
          <p:nvPr/>
        </p:nvSpPr>
        <p:spPr>
          <a:xfrm>
            <a:off x="214282" y="2071678"/>
            <a:ext cx="835824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Riosserviamo le rappresentazioni dei numeri</a:t>
            </a:r>
            <a:endParaRPr lang="it-IT" dirty="0"/>
          </a:p>
        </p:txBody>
      </p:sp>
      <p:cxnSp>
        <p:nvCxnSpPr>
          <p:cNvPr id="5" name="Connettore 1 4"/>
          <p:cNvCxnSpPr/>
          <p:nvPr/>
        </p:nvCxnSpPr>
        <p:spPr>
          <a:xfrm rot="5400000">
            <a:off x="-213552" y="3714752"/>
            <a:ext cx="442836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/>
          <p:cNvCxnSpPr/>
          <p:nvPr/>
        </p:nvCxnSpPr>
        <p:spPr>
          <a:xfrm rot="5400000">
            <a:off x="1822431" y="3679033"/>
            <a:ext cx="44998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 rot="5400000">
            <a:off x="4250529" y="3679033"/>
            <a:ext cx="45005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357158" y="2998784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428596" y="4498982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500034" y="5251763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642910" y="2143116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decimale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42910" y="3967467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romano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00034" y="5539103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s(</a:t>
            </a:r>
            <a:r>
              <a:rPr lang="it-IT" dirty="0" err="1" smtClean="0"/>
              <a:t>s</a:t>
            </a:r>
            <a:r>
              <a:rPr lang="it-IT" dirty="0" smtClean="0"/>
              <a:t>(s(0)))</a:t>
            </a:r>
            <a:endParaRPr lang="it-IT" dirty="0"/>
          </a:p>
        </p:txBody>
      </p:sp>
      <p:cxnSp>
        <p:nvCxnSpPr>
          <p:cNvPr id="16" name="Connettore 1 15"/>
          <p:cNvCxnSpPr/>
          <p:nvPr/>
        </p:nvCxnSpPr>
        <p:spPr>
          <a:xfrm rot="5400000">
            <a:off x="2464579" y="4860442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rot="5400000">
            <a:off x="2616979" y="4859648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rot="5400000">
            <a:off x="2769379" y="4859648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>
          <a:xfrm rot="5400000">
            <a:off x="2921779" y="4859648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>
          <a:xfrm rot="5400000">
            <a:off x="3249603" y="4859648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flipV="1">
            <a:off x="2500298" y="4753285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285720" y="1927214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571472" y="1427148"/>
            <a:ext cx="753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Tipo</a:t>
            </a:r>
            <a:endParaRPr lang="it-IT" b="1" i="1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2285984" y="1427148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Alfabeto</a:t>
            </a:r>
            <a:endParaRPr lang="it-IT" b="1" i="1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2214546" y="2143116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{0,1,..,9}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4143372" y="1427148"/>
            <a:ext cx="236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Simboli Ammessi</a:t>
            </a:r>
            <a:endParaRPr lang="it-IT" b="1" i="1" dirty="0"/>
          </a:p>
        </p:txBody>
      </p:sp>
      <p:sp>
        <p:nvSpPr>
          <p:cNvPr id="30" name="Rettangolo 29"/>
          <p:cNvSpPr/>
          <p:nvPr/>
        </p:nvSpPr>
        <p:spPr>
          <a:xfrm>
            <a:off x="4867884" y="2143116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A*</a:t>
            </a:r>
            <a:endParaRPr lang="it-IT" dirty="0"/>
          </a:p>
        </p:txBody>
      </p:sp>
      <p:graphicFrame>
        <p:nvGraphicFramePr>
          <p:cNvPr id="72706" name="Object 4"/>
          <p:cNvGraphicFramePr>
            <a:graphicFrameLocks noChangeAspect="1"/>
          </p:cNvGraphicFramePr>
          <p:nvPr/>
        </p:nvGraphicFramePr>
        <p:xfrm>
          <a:off x="6643702" y="1986288"/>
          <a:ext cx="1000132" cy="871208"/>
        </p:xfrm>
        <a:graphic>
          <a:graphicData uri="http://schemas.openxmlformats.org/presentationml/2006/ole">
            <p:oleObj spid="_x0000_s72706" name="Equazione" r:id="rId3" imgW="495000" imgH="431640" progId="Equation.3">
              <p:embed/>
            </p:oleObj>
          </a:graphicData>
        </a:graphic>
      </p:graphicFrame>
      <p:sp>
        <p:nvSpPr>
          <p:cNvPr id="32" name="CasellaDiTesto 31"/>
          <p:cNvSpPr txBox="1"/>
          <p:nvPr/>
        </p:nvSpPr>
        <p:spPr>
          <a:xfrm>
            <a:off x="6490516" y="1428736"/>
            <a:ext cx="1851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Funzione </a:t>
            </a:r>
            <a:r>
              <a:rPr lang="it-IT" b="1" i="1" dirty="0" smtClean="0"/>
              <a:t>val</a:t>
            </a:r>
            <a:endParaRPr lang="it-IT" b="1" i="1" dirty="0"/>
          </a:p>
        </p:txBody>
      </p:sp>
      <p:cxnSp>
        <p:nvCxnSpPr>
          <p:cNvPr id="39" name="Connettore 1 38"/>
          <p:cNvCxnSpPr/>
          <p:nvPr/>
        </p:nvCxnSpPr>
        <p:spPr>
          <a:xfrm>
            <a:off x="428596" y="3714752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/>
          <p:cNvSpPr txBox="1"/>
          <p:nvPr/>
        </p:nvSpPr>
        <p:spPr>
          <a:xfrm>
            <a:off x="642910" y="3143248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binario</a:t>
            </a:r>
            <a:endParaRPr lang="it-IT" dirty="0"/>
          </a:p>
        </p:txBody>
      </p:sp>
      <p:sp>
        <p:nvSpPr>
          <p:cNvPr id="42" name="CasellaDiTesto 41"/>
          <p:cNvSpPr txBox="1"/>
          <p:nvPr/>
        </p:nvSpPr>
        <p:spPr>
          <a:xfrm>
            <a:off x="2214546" y="3143248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{0,1}</a:t>
            </a:r>
            <a:endParaRPr lang="it-IT" dirty="0"/>
          </a:p>
        </p:txBody>
      </p:sp>
      <p:sp>
        <p:nvSpPr>
          <p:cNvPr id="43" name="Rettangolo 42"/>
          <p:cNvSpPr/>
          <p:nvPr/>
        </p:nvSpPr>
        <p:spPr>
          <a:xfrm>
            <a:off x="4867884" y="3143248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A*</a:t>
            </a:r>
            <a:endParaRPr lang="it-IT" dirty="0"/>
          </a:p>
        </p:txBody>
      </p:sp>
      <p:graphicFrame>
        <p:nvGraphicFramePr>
          <p:cNvPr id="72707" name="Object 4"/>
          <p:cNvGraphicFramePr>
            <a:graphicFrameLocks noChangeAspect="1"/>
          </p:cNvGraphicFramePr>
          <p:nvPr/>
        </p:nvGraphicFramePr>
        <p:xfrm>
          <a:off x="6643702" y="2977211"/>
          <a:ext cx="928694" cy="808979"/>
        </p:xfrm>
        <a:graphic>
          <a:graphicData uri="http://schemas.openxmlformats.org/presentationml/2006/ole">
            <p:oleObj spid="_x0000_s72707" name="Equazione" r:id="rId4" imgW="495000" imgH="431640" progId="Equation.3">
              <p:embed/>
            </p:oleObj>
          </a:graphicData>
        </a:graphic>
      </p:graphicFrame>
      <p:sp>
        <p:nvSpPr>
          <p:cNvPr id="45" name="CasellaDiTesto 44"/>
          <p:cNvSpPr txBox="1"/>
          <p:nvPr/>
        </p:nvSpPr>
        <p:spPr>
          <a:xfrm>
            <a:off x="2214546" y="3896029"/>
            <a:ext cx="187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{M,C,V,I}</a:t>
            </a:r>
            <a:endParaRPr lang="it-IT" dirty="0"/>
          </a:p>
        </p:txBody>
      </p:sp>
      <p:sp>
        <p:nvSpPr>
          <p:cNvPr id="46" name="Rettangolo 45"/>
          <p:cNvSpPr/>
          <p:nvPr/>
        </p:nvSpPr>
        <p:spPr>
          <a:xfrm>
            <a:off x="4214810" y="3714752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Una sottoparte di </a:t>
            </a:r>
            <a:r>
              <a:rPr lang="it-IT" dirty="0" err="1" smtClean="0"/>
              <a:t>A*</a:t>
            </a:r>
            <a:endParaRPr lang="it-IT" dirty="0"/>
          </a:p>
        </p:txBody>
      </p:sp>
      <p:sp>
        <p:nvSpPr>
          <p:cNvPr id="47" name="Rettangolo 46"/>
          <p:cNvSpPr/>
          <p:nvPr/>
        </p:nvSpPr>
        <p:spPr>
          <a:xfrm>
            <a:off x="2000232" y="4643446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</a:t>
            </a:r>
            <a:endParaRPr lang="it-IT" dirty="0"/>
          </a:p>
        </p:txBody>
      </p:sp>
      <p:sp>
        <p:nvSpPr>
          <p:cNvPr id="48" name="Rettangolo 47"/>
          <p:cNvSpPr/>
          <p:nvPr/>
        </p:nvSpPr>
        <p:spPr>
          <a:xfrm>
            <a:off x="3500430" y="4643446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}</a:t>
            </a:r>
            <a:endParaRPr lang="it-IT" dirty="0"/>
          </a:p>
        </p:txBody>
      </p:sp>
      <p:sp>
        <p:nvSpPr>
          <p:cNvPr id="49" name="Rettangolo 48"/>
          <p:cNvSpPr/>
          <p:nvPr/>
        </p:nvSpPr>
        <p:spPr>
          <a:xfrm>
            <a:off x="3143240" y="4643446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51" name="Rettangolo 50"/>
          <p:cNvSpPr/>
          <p:nvPr/>
        </p:nvSpPr>
        <p:spPr>
          <a:xfrm>
            <a:off x="4286248" y="4455391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Una sottoparte di </a:t>
            </a:r>
            <a:r>
              <a:rPr lang="it-IT" dirty="0" err="1" smtClean="0"/>
              <a:t>A*</a:t>
            </a:r>
            <a:endParaRPr lang="it-IT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642910" y="4643446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naufrago</a:t>
            </a:r>
            <a:endParaRPr lang="it-IT" dirty="0"/>
          </a:p>
        </p:txBody>
      </p:sp>
      <p:sp>
        <p:nvSpPr>
          <p:cNvPr id="53" name="CasellaDiTesto 52"/>
          <p:cNvSpPr txBox="1"/>
          <p:nvPr/>
        </p:nvSpPr>
        <p:spPr>
          <a:xfrm>
            <a:off x="6591246" y="3929066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Regole romane</a:t>
            </a:r>
            <a:endParaRPr lang="it-IT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6466664" y="4610409"/>
            <a:ext cx="2677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Regole del naufrago</a:t>
            </a:r>
            <a:endParaRPr lang="it-IT" dirty="0"/>
          </a:p>
        </p:txBody>
      </p:sp>
      <p:sp>
        <p:nvSpPr>
          <p:cNvPr id="55" name="Rettangolo 54"/>
          <p:cNvSpPr/>
          <p:nvPr/>
        </p:nvSpPr>
        <p:spPr>
          <a:xfrm>
            <a:off x="2071670" y="5500702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{s,0,(,)}</a:t>
            </a:r>
            <a:endParaRPr lang="it-IT" dirty="0"/>
          </a:p>
        </p:txBody>
      </p:sp>
      <p:sp>
        <p:nvSpPr>
          <p:cNvPr id="56" name="Rettangolo 55"/>
          <p:cNvSpPr/>
          <p:nvPr/>
        </p:nvSpPr>
        <p:spPr>
          <a:xfrm>
            <a:off x="4286248" y="5241209"/>
            <a:ext cx="221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Una sottoparte di </a:t>
            </a:r>
            <a:r>
              <a:rPr lang="it-IT" dirty="0" err="1" smtClean="0"/>
              <a:t>A*</a:t>
            </a:r>
            <a:endParaRPr lang="it-IT" dirty="0"/>
          </a:p>
        </p:txBody>
      </p:sp>
      <p:sp>
        <p:nvSpPr>
          <p:cNvPr id="57" name="Rettangolo 56"/>
          <p:cNvSpPr/>
          <p:nvPr/>
        </p:nvSpPr>
        <p:spPr>
          <a:xfrm>
            <a:off x="6572264" y="5286388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Contare le </a:t>
            </a:r>
            <a:r>
              <a:rPr lang="it-IT" i="1" dirty="0" smtClean="0"/>
              <a:t>s</a:t>
            </a:r>
            <a:endParaRPr lang="it-IT" i="1" dirty="0"/>
          </a:p>
        </p:txBody>
      </p:sp>
      <p:sp>
        <p:nvSpPr>
          <p:cNvPr id="60" name="Fumetto 4 59"/>
          <p:cNvSpPr/>
          <p:nvPr/>
        </p:nvSpPr>
        <p:spPr>
          <a:xfrm>
            <a:off x="4429124" y="4143380"/>
            <a:ext cx="2714644" cy="1214446"/>
          </a:xfrm>
          <a:prstGeom prst="cloudCallout">
            <a:avLst>
              <a:gd name="adj1" fmla="val -142329"/>
              <a:gd name="adj2" fmla="val -83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Sono simili!!!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Rappresentazioni dei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700078"/>
          </a:xfrm>
        </p:spPr>
        <p:txBody>
          <a:bodyPr/>
          <a:lstStyle/>
          <a:p>
            <a:r>
              <a:rPr lang="it-IT" dirty="0" smtClean="0"/>
              <a:t>E’ possibile dire che una è migliore dell’altra?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43042" y="2285992"/>
            <a:ext cx="5203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Osserviamo gli algoritmi della somma!!!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Algoritmo del pallottoliere</a:t>
            </a:r>
          </a:p>
        </p:txBody>
      </p:sp>
      <p:sp>
        <p:nvSpPr>
          <p:cNvPr id="3891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b="1" dirty="0" smtClean="0"/>
              <a:t>Capacità base</a:t>
            </a:r>
            <a:r>
              <a:rPr lang="it-IT" dirty="0" smtClean="0"/>
              <a:t>: sappiamo sommare e sottrarre una unità al numero</a:t>
            </a:r>
          </a:p>
          <a:p>
            <a:pPr algn="ctr" eaLnBrk="1" hangingPunct="1">
              <a:buFontTx/>
              <a:buNone/>
            </a:pPr>
            <a:r>
              <a:rPr lang="it-IT" b="1" i="1" dirty="0" smtClean="0"/>
              <a:t>Metodo pallottoliere!!!</a:t>
            </a:r>
          </a:p>
          <a:p>
            <a:pPr eaLnBrk="1" hangingPunct="1"/>
            <a:endParaRPr lang="it-IT" dirty="0" smtClean="0"/>
          </a:p>
        </p:txBody>
      </p:sp>
      <p:sp>
        <p:nvSpPr>
          <p:cNvPr id="4" name="Ovale 3"/>
          <p:cNvSpPr/>
          <p:nvPr/>
        </p:nvSpPr>
        <p:spPr>
          <a:xfrm>
            <a:off x="2143125" y="3500438"/>
            <a:ext cx="1714500" cy="2000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4500563" y="3500438"/>
            <a:ext cx="1714500" cy="2000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8918" name="CasellaDiTesto 5"/>
          <p:cNvSpPr txBox="1">
            <a:spLocks noChangeArrowheads="1"/>
          </p:cNvSpPr>
          <p:nvPr/>
        </p:nvSpPr>
        <p:spPr bwMode="auto">
          <a:xfrm>
            <a:off x="2786063" y="2928938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A</a:t>
            </a:r>
          </a:p>
        </p:txBody>
      </p:sp>
      <p:sp>
        <p:nvSpPr>
          <p:cNvPr id="38919" name="CasellaDiTesto 6"/>
          <p:cNvSpPr txBox="1">
            <a:spLocks noChangeArrowheads="1"/>
          </p:cNvSpPr>
          <p:nvPr/>
        </p:nvSpPr>
        <p:spPr bwMode="auto">
          <a:xfrm>
            <a:off x="5143500" y="2928938"/>
            <a:ext cx="428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B</a:t>
            </a:r>
          </a:p>
        </p:txBody>
      </p:sp>
      <p:sp>
        <p:nvSpPr>
          <p:cNvPr id="8" name="Ovale 7"/>
          <p:cNvSpPr/>
          <p:nvPr/>
        </p:nvSpPr>
        <p:spPr>
          <a:xfrm>
            <a:off x="2928938" y="385762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000375" y="414337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2786063" y="4357688"/>
            <a:ext cx="142875" cy="2143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3143250" y="4500563"/>
            <a:ext cx="142875" cy="2143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2857500" y="471487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286125" y="4786313"/>
            <a:ext cx="142875" cy="2143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3286125" y="401002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5" name="Ovale 14"/>
          <p:cNvSpPr/>
          <p:nvPr/>
        </p:nvSpPr>
        <p:spPr>
          <a:xfrm>
            <a:off x="5072063" y="401002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5143500" y="4295775"/>
            <a:ext cx="142875" cy="2143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2" name="Gruppo 27"/>
          <p:cNvGrpSpPr>
            <a:grpSpLocks/>
          </p:cNvGrpSpPr>
          <p:nvPr/>
        </p:nvGrpSpPr>
        <p:grpSpPr bwMode="auto">
          <a:xfrm>
            <a:off x="2857500" y="5572125"/>
            <a:ext cx="2714625" cy="461963"/>
            <a:chOff x="2857488" y="5572141"/>
            <a:chExt cx="2714644" cy="461665"/>
          </a:xfrm>
        </p:grpSpPr>
        <p:sp>
          <p:nvSpPr>
            <p:cNvPr id="38936" name="CasellaDiTesto 17"/>
            <p:cNvSpPr txBox="1">
              <a:spLocks noChangeArrowheads="1"/>
            </p:cNvSpPr>
            <p:nvPr/>
          </p:nvSpPr>
          <p:spPr bwMode="auto">
            <a:xfrm>
              <a:off x="2857488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7</a:t>
              </a:r>
            </a:p>
          </p:txBody>
        </p:sp>
        <p:sp>
          <p:nvSpPr>
            <p:cNvPr id="38937" name="CasellaDiTesto 18"/>
            <p:cNvSpPr txBox="1">
              <a:spLocks noChangeArrowheads="1"/>
            </p:cNvSpPr>
            <p:nvPr/>
          </p:nvSpPr>
          <p:spPr bwMode="auto">
            <a:xfrm>
              <a:off x="5143504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2</a:t>
              </a:r>
            </a:p>
          </p:txBody>
        </p:sp>
      </p:grpSp>
      <p:grpSp>
        <p:nvGrpSpPr>
          <p:cNvPr id="3" name="Gruppo 34"/>
          <p:cNvGrpSpPr>
            <a:grpSpLocks/>
          </p:cNvGrpSpPr>
          <p:nvPr/>
        </p:nvGrpSpPr>
        <p:grpSpPr bwMode="auto">
          <a:xfrm>
            <a:off x="2857500" y="5572125"/>
            <a:ext cx="2714625" cy="461963"/>
            <a:chOff x="2857488" y="5572141"/>
            <a:chExt cx="2714644" cy="461665"/>
          </a:xfrm>
        </p:grpSpPr>
        <p:sp>
          <p:nvSpPr>
            <p:cNvPr id="38934" name="CasellaDiTesto 35"/>
            <p:cNvSpPr txBox="1">
              <a:spLocks noChangeArrowheads="1"/>
            </p:cNvSpPr>
            <p:nvPr/>
          </p:nvSpPr>
          <p:spPr bwMode="auto">
            <a:xfrm>
              <a:off x="2857488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8</a:t>
              </a:r>
            </a:p>
          </p:txBody>
        </p:sp>
        <p:sp>
          <p:nvSpPr>
            <p:cNvPr id="38935" name="CasellaDiTesto 36"/>
            <p:cNvSpPr txBox="1">
              <a:spLocks noChangeArrowheads="1"/>
            </p:cNvSpPr>
            <p:nvPr/>
          </p:nvSpPr>
          <p:spPr bwMode="auto">
            <a:xfrm>
              <a:off x="5143504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1</a:t>
              </a:r>
            </a:p>
          </p:txBody>
        </p:sp>
      </p:grpSp>
      <p:grpSp>
        <p:nvGrpSpPr>
          <p:cNvPr id="6" name="Gruppo 37"/>
          <p:cNvGrpSpPr>
            <a:grpSpLocks/>
          </p:cNvGrpSpPr>
          <p:nvPr/>
        </p:nvGrpSpPr>
        <p:grpSpPr bwMode="auto">
          <a:xfrm>
            <a:off x="2857500" y="5572125"/>
            <a:ext cx="2714625" cy="461963"/>
            <a:chOff x="2857488" y="5572141"/>
            <a:chExt cx="2714644" cy="461665"/>
          </a:xfrm>
        </p:grpSpPr>
        <p:sp>
          <p:nvSpPr>
            <p:cNvPr id="38932" name="CasellaDiTesto 38"/>
            <p:cNvSpPr txBox="1">
              <a:spLocks noChangeArrowheads="1"/>
            </p:cNvSpPr>
            <p:nvPr/>
          </p:nvSpPr>
          <p:spPr bwMode="auto">
            <a:xfrm>
              <a:off x="2857488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9</a:t>
              </a:r>
            </a:p>
          </p:txBody>
        </p:sp>
        <p:sp>
          <p:nvSpPr>
            <p:cNvPr id="38933" name="CasellaDiTesto 39"/>
            <p:cNvSpPr txBox="1">
              <a:spLocks noChangeArrowheads="1"/>
            </p:cNvSpPr>
            <p:nvPr/>
          </p:nvSpPr>
          <p:spPr bwMode="auto">
            <a:xfrm>
              <a:off x="5143504" y="5572141"/>
              <a:ext cx="4286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t-IT"/>
                <a:t>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0.26719 -0.005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24357 0.110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5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Un primo algoritmo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it-IT" b="1" i="1" dirty="0" smtClean="0"/>
              <a:t>Razionalizziamo</a:t>
            </a:r>
          </a:p>
          <a:p>
            <a:pPr marL="514350" indent="-514350" eaLnBrk="1" hangingPunct="1">
              <a:buNone/>
              <a:defRPr/>
            </a:pPr>
            <a:r>
              <a:rPr lang="it-IT" dirty="0" smtClean="0"/>
              <a:t>Dati i due numeri A e B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Si metta in A ciò che si ottiene facendo A + 1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Si metta in B ciò che si ottiene facendo B – 1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dirty="0" smtClean="0"/>
              <a:t>Se B non è uguale a 0 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it-IT" dirty="0" smtClean="0"/>
              <a:t>	allora si torni al passo 1)</a:t>
            </a:r>
          </a:p>
          <a:p>
            <a:pPr marL="914400" lvl="1" indent="-514350" eaLnBrk="1" hangingPunct="1">
              <a:buFontTx/>
              <a:buNone/>
              <a:defRPr/>
            </a:pPr>
            <a:r>
              <a:rPr lang="it-IT" dirty="0" smtClean="0"/>
              <a:t>	altrimenti A contiene la somma tra l’originale A e l’originale B</a:t>
            </a:r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  <a:p>
            <a:pPr marL="514350" indent="-514350" eaLnBrk="1" hangingPunct="1">
              <a:buFontTx/>
              <a:buAutoNum type="arabicParenR"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Rappresentazioni dei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348" y="928670"/>
            <a:ext cx="7772400" cy="700078"/>
          </a:xfrm>
        </p:spPr>
        <p:txBody>
          <a:bodyPr/>
          <a:lstStyle/>
          <a:p>
            <a:r>
              <a:rPr lang="it-IT" dirty="0" smtClean="0"/>
              <a:t>E’ possibile dire che una è migliore dell’altra?</a:t>
            </a:r>
          </a:p>
          <a:p>
            <a:pPr>
              <a:buNone/>
            </a:pPr>
            <a:endParaRPr lang="it-IT" dirty="0"/>
          </a:p>
        </p:txBody>
      </p:sp>
      <p:cxnSp>
        <p:nvCxnSpPr>
          <p:cNvPr id="48" name="Connettore 1 47"/>
          <p:cNvCxnSpPr/>
          <p:nvPr/>
        </p:nvCxnSpPr>
        <p:spPr>
          <a:xfrm rot="5400000">
            <a:off x="-213552" y="4000504"/>
            <a:ext cx="442836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rot="5400000">
            <a:off x="1822431" y="3964785"/>
            <a:ext cx="44998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357158" y="3284536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428596" y="4784734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500034" y="5537515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642910" y="2428868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decimale</a:t>
            </a:r>
            <a:endParaRPr lang="it-IT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642910" y="4253219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romano</a:t>
            </a:r>
            <a:endParaRPr lang="it-IT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500034" y="582485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s(</a:t>
            </a:r>
            <a:r>
              <a:rPr lang="it-IT" dirty="0" err="1" smtClean="0"/>
              <a:t>s</a:t>
            </a:r>
            <a:r>
              <a:rPr lang="it-IT" dirty="0" smtClean="0"/>
              <a:t>(s(0)))</a:t>
            </a:r>
            <a:endParaRPr lang="it-IT" dirty="0"/>
          </a:p>
        </p:txBody>
      </p:sp>
      <p:cxnSp>
        <p:nvCxnSpPr>
          <p:cNvPr id="57" name="Connettore 1 56"/>
          <p:cNvCxnSpPr/>
          <p:nvPr/>
        </p:nvCxnSpPr>
        <p:spPr>
          <a:xfrm rot="5400000">
            <a:off x="2464579" y="5146194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 rot="5400000">
            <a:off x="26169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rot="5400000">
            <a:off x="27693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rot="5400000">
            <a:off x="29217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rot="5400000">
            <a:off x="3249603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V="1">
            <a:off x="2500298" y="5039037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285720" y="2212966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/>
          <p:cNvSpPr txBox="1"/>
          <p:nvPr/>
        </p:nvSpPr>
        <p:spPr>
          <a:xfrm>
            <a:off x="571472" y="1712900"/>
            <a:ext cx="753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Tipo</a:t>
            </a:r>
            <a:endParaRPr lang="it-IT" b="1" i="1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2285984" y="17129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Alfabeto</a:t>
            </a:r>
            <a:endParaRPr lang="it-IT" b="1" i="1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2214546" y="2428868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{0,1,..,9}</a:t>
            </a:r>
            <a:endParaRPr lang="it-IT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4286248" y="1714488"/>
            <a:ext cx="1736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Pallottoliere</a:t>
            </a:r>
            <a:endParaRPr lang="it-IT" b="1" i="1" dirty="0"/>
          </a:p>
        </p:txBody>
      </p:sp>
      <p:sp>
        <p:nvSpPr>
          <p:cNvPr id="68" name="Rettangolo 67"/>
          <p:cNvSpPr/>
          <p:nvPr/>
        </p:nvSpPr>
        <p:spPr>
          <a:xfrm>
            <a:off x="4500562" y="2428868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cxnSp>
        <p:nvCxnSpPr>
          <p:cNvPr id="71" name="Connettore 1 70"/>
          <p:cNvCxnSpPr/>
          <p:nvPr/>
        </p:nvCxnSpPr>
        <p:spPr>
          <a:xfrm>
            <a:off x="428596" y="4000504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/>
          <p:cNvSpPr txBox="1"/>
          <p:nvPr/>
        </p:nvSpPr>
        <p:spPr>
          <a:xfrm>
            <a:off x="642910" y="342900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binario</a:t>
            </a:r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2214546" y="34290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{0,1}</a:t>
            </a:r>
            <a:endParaRPr lang="it-IT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2214546" y="4181781"/>
            <a:ext cx="187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{M,C,V,I}</a:t>
            </a:r>
            <a:endParaRPr lang="it-IT" dirty="0"/>
          </a:p>
        </p:txBody>
      </p:sp>
      <p:sp>
        <p:nvSpPr>
          <p:cNvPr id="78" name="Rettangolo 77"/>
          <p:cNvSpPr/>
          <p:nvPr/>
        </p:nvSpPr>
        <p:spPr>
          <a:xfrm>
            <a:off x="2000232" y="4929198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</a:t>
            </a:r>
            <a:endParaRPr lang="it-IT" dirty="0"/>
          </a:p>
        </p:txBody>
      </p:sp>
      <p:sp>
        <p:nvSpPr>
          <p:cNvPr id="79" name="Rettangolo 78"/>
          <p:cNvSpPr/>
          <p:nvPr/>
        </p:nvSpPr>
        <p:spPr>
          <a:xfrm>
            <a:off x="3500430" y="492919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}</a:t>
            </a:r>
            <a:endParaRPr lang="it-IT" dirty="0"/>
          </a:p>
        </p:txBody>
      </p:sp>
      <p:sp>
        <p:nvSpPr>
          <p:cNvPr id="80" name="Rettangolo 79"/>
          <p:cNvSpPr/>
          <p:nvPr/>
        </p:nvSpPr>
        <p:spPr>
          <a:xfrm>
            <a:off x="3143240" y="492919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642910" y="4929198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naufrago</a:t>
            </a:r>
            <a:endParaRPr lang="it-IT" dirty="0"/>
          </a:p>
        </p:txBody>
      </p:sp>
      <p:sp>
        <p:nvSpPr>
          <p:cNvPr id="85" name="Rettangolo 84"/>
          <p:cNvSpPr/>
          <p:nvPr/>
        </p:nvSpPr>
        <p:spPr>
          <a:xfrm>
            <a:off x="2071670" y="5786454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{s,0,(,)}</a:t>
            </a:r>
            <a:endParaRPr lang="it-IT" dirty="0"/>
          </a:p>
        </p:txBody>
      </p:sp>
      <p:sp>
        <p:nvSpPr>
          <p:cNvPr id="89" name="Rettangolo 88"/>
          <p:cNvSpPr/>
          <p:nvPr/>
        </p:nvSpPr>
        <p:spPr>
          <a:xfrm>
            <a:off x="4500562" y="3429000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0" name="Rettangolo 89"/>
          <p:cNvSpPr/>
          <p:nvPr/>
        </p:nvSpPr>
        <p:spPr>
          <a:xfrm>
            <a:off x="4525885" y="418178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1" name="Rettangolo 90"/>
          <p:cNvSpPr/>
          <p:nvPr/>
        </p:nvSpPr>
        <p:spPr>
          <a:xfrm>
            <a:off x="4500562" y="489616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2" name="Rettangolo 91"/>
          <p:cNvSpPr/>
          <p:nvPr/>
        </p:nvSpPr>
        <p:spPr>
          <a:xfrm>
            <a:off x="4572000" y="561054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89" grpId="0"/>
      <p:bldP spid="90" grpId="0"/>
      <p:bldP spid="91" grpId="0"/>
      <p:bldP spid="9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Algoritmo “Normale”</a:t>
            </a:r>
          </a:p>
        </p:txBody>
      </p:sp>
      <p:sp>
        <p:nvSpPr>
          <p:cNvPr id="4096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b="1" dirty="0" smtClean="0"/>
              <a:t>Capacità base</a:t>
            </a:r>
            <a:r>
              <a:rPr lang="it-IT" dirty="0" smtClean="0"/>
              <a:t>: contare fino a 10 e sommare due cifre</a:t>
            </a:r>
          </a:p>
          <a:p>
            <a:pPr eaLnBrk="1" hangingPunct="1"/>
            <a:endParaRPr lang="it-IT" dirty="0" smtClean="0"/>
          </a:p>
        </p:txBody>
      </p:sp>
      <p:sp>
        <p:nvSpPr>
          <p:cNvPr id="40964" name="CasellaDiTesto 25"/>
          <p:cNvSpPr txBox="1">
            <a:spLocks noChangeArrowheads="1"/>
          </p:cNvSpPr>
          <p:nvPr/>
        </p:nvSpPr>
        <p:spPr bwMode="auto">
          <a:xfrm>
            <a:off x="3429000" y="2714625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7897</a:t>
            </a:r>
          </a:p>
        </p:txBody>
      </p:sp>
      <p:sp>
        <p:nvSpPr>
          <p:cNvPr id="27" name="CasellaDiTesto 26"/>
          <p:cNvSpPr txBox="1">
            <a:spLocks noChangeArrowheads="1"/>
          </p:cNvSpPr>
          <p:nvPr/>
        </p:nvSpPr>
        <p:spPr bwMode="auto">
          <a:xfrm>
            <a:off x="4643438" y="2714625"/>
            <a:ext cx="646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345</a:t>
            </a:r>
          </a:p>
        </p:txBody>
      </p:sp>
      <p:sp>
        <p:nvSpPr>
          <p:cNvPr id="29" name="Croce 28"/>
          <p:cNvSpPr/>
          <p:nvPr/>
        </p:nvSpPr>
        <p:spPr>
          <a:xfrm>
            <a:off x="4214813" y="2786063"/>
            <a:ext cx="428625" cy="2857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31" name="Connettore 1 30"/>
          <p:cNvCxnSpPr/>
          <p:nvPr/>
        </p:nvCxnSpPr>
        <p:spPr>
          <a:xfrm>
            <a:off x="3071813" y="3571875"/>
            <a:ext cx="1928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Uguale 31"/>
          <p:cNvSpPr/>
          <p:nvPr/>
        </p:nvSpPr>
        <p:spPr>
          <a:xfrm>
            <a:off x="4286250" y="3071813"/>
            <a:ext cx="285750" cy="35718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33" name="CasellaDiTesto 32"/>
          <p:cNvSpPr txBox="1">
            <a:spLocks noChangeArrowheads="1"/>
          </p:cNvSpPr>
          <p:nvPr/>
        </p:nvSpPr>
        <p:spPr bwMode="auto">
          <a:xfrm>
            <a:off x="3929063" y="36099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2</a:t>
            </a:r>
          </a:p>
        </p:txBody>
      </p:sp>
      <p:sp>
        <p:nvSpPr>
          <p:cNvPr id="34" name="CasellaDiTesto 33"/>
          <p:cNvSpPr txBox="1">
            <a:spLocks noChangeArrowheads="1"/>
          </p:cNvSpPr>
          <p:nvPr/>
        </p:nvSpPr>
        <p:spPr bwMode="auto">
          <a:xfrm>
            <a:off x="3760788" y="24288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1</a:t>
            </a:r>
          </a:p>
        </p:txBody>
      </p:sp>
      <p:sp>
        <p:nvSpPr>
          <p:cNvPr id="35" name="CasellaDiTesto 34"/>
          <p:cNvSpPr txBox="1">
            <a:spLocks noChangeArrowheads="1"/>
          </p:cNvSpPr>
          <p:nvPr/>
        </p:nvSpPr>
        <p:spPr bwMode="auto">
          <a:xfrm>
            <a:off x="3778250" y="36099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4</a:t>
            </a:r>
          </a:p>
        </p:txBody>
      </p:sp>
      <p:sp>
        <p:nvSpPr>
          <p:cNvPr id="38" name="CasellaDiTesto 37"/>
          <p:cNvSpPr txBox="1">
            <a:spLocks noChangeArrowheads="1"/>
          </p:cNvSpPr>
          <p:nvPr/>
        </p:nvSpPr>
        <p:spPr bwMode="auto">
          <a:xfrm>
            <a:off x="3590925" y="24288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1</a:t>
            </a:r>
          </a:p>
        </p:txBody>
      </p:sp>
      <p:sp>
        <p:nvSpPr>
          <p:cNvPr id="41" name="CasellaDiTesto 40"/>
          <p:cNvSpPr txBox="1">
            <a:spLocks noChangeArrowheads="1"/>
          </p:cNvSpPr>
          <p:nvPr/>
        </p:nvSpPr>
        <p:spPr bwMode="auto">
          <a:xfrm>
            <a:off x="3648075" y="3609975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2</a:t>
            </a:r>
          </a:p>
        </p:txBody>
      </p:sp>
      <p:sp>
        <p:nvSpPr>
          <p:cNvPr id="42" name="CasellaDiTesto 41"/>
          <p:cNvSpPr txBox="1">
            <a:spLocks noChangeArrowheads="1"/>
          </p:cNvSpPr>
          <p:nvPr/>
        </p:nvSpPr>
        <p:spPr bwMode="auto">
          <a:xfrm>
            <a:off x="3482975" y="36099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8</a:t>
            </a:r>
          </a:p>
        </p:txBody>
      </p:sp>
      <p:sp>
        <p:nvSpPr>
          <p:cNvPr id="43" name="CasellaDiTesto 42"/>
          <p:cNvSpPr txBox="1">
            <a:spLocks noChangeArrowheads="1"/>
          </p:cNvSpPr>
          <p:nvPr/>
        </p:nvSpPr>
        <p:spPr bwMode="auto">
          <a:xfrm>
            <a:off x="3429000" y="24288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3912 C -0.00209 0.06041 0.0026 0.07916 -0.01303 0.09166 C -0.02014 0.08935 -0.02796 0.08935 -0.03386 0.08472 C -0.03993 0.08032 -0.03855 0.07685 -0.04549 0.07592 C -0.06546 0.07384 -0.08577 0.07291 -0.10608 0.07176 C -0.10834 0.06944 -0.11059 0.06759 -0.11181 0.06504 C -0.11389 0.06111 -0.1125 0.0544 -0.1158 0.05208 C -0.11737 0.05046 -0.12049 0.05 -0.12136 0.04768 C -0.12153 0.04629 -0.1191 0.04768 -0.11737 0.04768 " pathEditMode="relative" rAng="0" ptsTypes="ffffffff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 animBg="1"/>
      <p:bldP spid="33" grpId="0"/>
      <p:bldP spid="34" grpId="0"/>
      <p:bldP spid="35" grpId="0"/>
      <p:bldP spid="38" grpId="0"/>
      <p:bldP spid="41" grpId="0"/>
      <p:bldP spid="42" grpId="0"/>
      <p:bldP spid="4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Algoritmo “Normale”</a:t>
            </a:r>
            <a:endParaRPr lang="it-IT" sz="2400" i="1" u="sng" dirty="0" smtClean="0">
              <a:latin typeface="Palatino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1800" b="1" i="1" dirty="0" smtClean="0"/>
              <a:t>Razionalizziamo </a:t>
            </a:r>
            <a:r>
              <a:rPr lang="it-IT" sz="1800" dirty="0" smtClean="0">
                <a:latin typeface="Palatino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it-IT" sz="1800" noProof="1" smtClean="0"/>
              <a:t>Dati due numeri A e B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Scrivere A e scrivere B di modo che le unità stiano una sotto l’altra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Si scriva dopo il numero A il simbolo + e dopo il numero B il simbolo =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Si tracci un linea sotto il numero B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Considerare la colonna delle unità come colonna attiva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Se nella colonna attiva non ci sono cifre da sommare ci </a:t>
            </a:r>
            <a:r>
              <a:rPr lang="it-IT" sz="1800" b="1" noProof="1" smtClean="0"/>
              <a:t>si fermi si è ottenuto il risultato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Si sommino le cifre della colonna attiva e si scriva l’unità sotto le due cifre considerate e l’eventuale decina sopra le cifre della colonna successiva a quella attiva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Si sposti la colonna attiva alla colonna successiva sulla sinistra</a:t>
            </a:r>
          </a:p>
          <a:p>
            <a:pPr algn="just" eaLnBrk="1" hangingPunct="1">
              <a:buFontTx/>
              <a:buAutoNum type="arabicParenR"/>
            </a:pPr>
            <a:r>
              <a:rPr lang="it-IT" sz="1800" noProof="1" smtClean="0"/>
              <a:t>Si torni al passo 5)</a:t>
            </a:r>
          </a:p>
          <a:p>
            <a:pPr eaLnBrk="1" hangingPunct="1"/>
            <a:endParaRPr lang="it-IT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Algoritmo “Normale”</a:t>
            </a:r>
            <a:endParaRPr lang="it-IT" sz="2400" i="1" u="sng" dirty="0" smtClean="0">
              <a:latin typeface="Palatino" pitchFamily="18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114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sz="1800" b="1" i="1" dirty="0" smtClean="0"/>
              <a:t>Razionalizziamo </a:t>
            </a:r>
            <a:r>
              <a:rPr lang="it-IT" sz="1800" dirty="0" smtClean="0">
                <a:latin typeface="Palatino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r>
              <a:rPr lang="it-IT" sz="1800" noProof="1" smtClean="0">
                <a:latin typeface="Palatino" pitchFamily="18" charset="0"/>
              </a:rPr>
              <a:t>	1. Incollare a destra i due numeri</a:t>
            </a:r>
          </a:p>
          <a:p>
            <a:pPr marL="552450" lvl="1" indent="-207963" algn="just" eaLnBrk="1" hangingPunct="1">
              <a:buFontTx/>
              <a:buNone/>
            </a:pPr>
            <a:r>
              <a:rPr lang="it-IT" sz="1800" noProof="1" smtClean="0">
                <a:latin typeface="Palatino" pitchFamily="18" charset="0"/>
              </a:rPr>
              <a:t>2.	 Considerare le cifre della colonna più a destra</a:t>
            </a:r>
          </a:p>
          <a:p>
            <a:pPr marL="552450" lvl="1" indent="-207963" algn="just" eaLnBrk="1" hangingPunct="1">
              <a:buFontTx/>
              <a:buNone/>
            </a:pPr>
            <a:r>
              <a:rPr lang="it-IT" sz="1800" noProof="1" smtClean="0">
                <a:latin typeface="Palatino" pitchFamily="18" charset="0"/>
              </a:rPr>
              <a:t>…</a:t>
            </a:r>
            <a:endParaRPr lang="it-IT" dirty="0" smtClean="0"/>
          </a:p>
        </p:txBody>
      </p:sp>
      <p:sp>
        <p:nvSpPr>
          <p:cNvPr id="4" name="CasellaDiTesto 25"/>
          <p:cNvSpPr txBox="1">
            <a:spLocks noChangeArrowheads="1"/>
          </p:cNvSpPr>
          <p:nvPr/>
        </p:nvSpPr>
        <p:spPr bwMode="auto">
          <a:xfrm>
            <a:off x="3429000" y="3143257"/>
            <a:ext cx="7152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VIII</a:t>
            </a:r>
            <a:endParaRPr lang="it-IT" dirty="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643438" y="3143257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II</a:t>
            </a:r>
            <a:endParaRPr lang="it-IT" dirty="0"/>
          </a:p>
        </p:txBody>
      </p:sp>
      <p:sp>
        <p:nvSpPr>
          <p:cNvPr id="6" name="Croce 5"/>
          <p:cNvSpPr/>
          <p:nvPr/>
        </p:nvSpPr>
        <p:spPr>
          <a:xfrm>
            <a:off x="4214813" y="3214695"/>
            <a:ext cx="428625" cy="2857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2963 C -0.00174 0.05069 0.00225 0.06921 -0.01077 0.08171 C -0.01667 0.0794 -0.02309 0.0794 -0.02813 0.07477 C -0.03299 0.07037 -0.03195 0.0669 -0.03768 0.06597 C -0.05417 0.06389 -0.07101 0.06296 -0.08785 0.0618 C -0.08959 0.05949 -0.0915 0.05764 -0.09254 0.05532 C -0.09427 0.05139 -0.09306 0.04467 -0.09584 0.04236 C -0.09705 0.04074 -0.09966 0.04028 -0.10035 0.03796 C -0.10035 0.03657 -0.09844 0.03796 -0.09705 0.03796 " pathEditMode="relative" rAng="0" ptsTypes="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Rappresentazione: essenza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tabLst>
                <a:tab pos="0" algn="l"/>
              </a:tabLst>
            </a:pP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rappresentazione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stabilisce</a:t>
            </a:r>
            <a:r>
              <a:rPr lang="en-US" sz="2400" dirty="0" smtClean="0"/>
              <a:t> </a:t>
            </a:r>
            <a:r>
              <a:rPr lang="en-US" sz="2400" dirty="0" err="1" smtClean="0"/>
              <a:t>tra</a:t>
            </a:r>
            <a:r>
              <a:rPr lang="en-US" sz="2400" dirty="0" smtClean="0"/>
              <a:t> </a:t>
            </a:r>
          </a:p>
          <a:p>
            <a:pPr lvl="1" eaLnBrk="1" hangingPunct="1">
              <a:tabLst>
                <a:tab pos="0" algn="l"/>
              </a:tabLst>
            </a:pPr>
            <a:r>
              <a:rPr lang="en-US" sz="2000" dirty="0" smtClean="0"/>
              <a:t>un </a:t>
            </a:r>
            <a:r>
              <a:rPr lang="en-US" sz="2000" i="1" dirty="0" err="1" smtClean="0"/>
              <a:t>oggetto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rappresentare</a:t>
            </a:r>
            <a:r>
              <a:rPr lang="en-US" sz="2000" dirty="0" smtClean="0"/>
              <a:t> (</a:t>
            </a:r>
            <a:r>
              <a:rPr lang="en-US" sz="2000" dirty="0" err="1" smtClean="0">
                <a:solidFill>
                  <a:schemeClr val="accent2"/>
                </a:solidFill>
              </a:rPr>
              <a:t>significato</a:t>
            </a:r>
            <a:r>
              <a:rPr lang="en-US" sz="2000" dirty="0" smtClean="0"/>
              <a:t>) </a:t>
            </a:r>
            <a:r>
              <a:rPr lang="en-US" sz="2000" dirty="0" err="1" smtClean="0"/>
              <a:t>ed</a:t>
            </a:r>
            <a:r>
              <a:rPr lang="en-US" sz="2000" dirty="0" smtClean="0"/>
              <a:t> </a:t>
            </a:r>
          </a:p>
          <a:p>
            <a:pPr lvl="1" eaLnBrk="1" hangingPunct="1">
              <a:tabLst>
                <a:tab pos="0" algn="l"/>
              </a:tabLst>
            </a:pPr>
            <a:r>
              <a:rPr lang="en-US" sz="2000" i="1" dirty="0" smtClean="0"/>
              <a:t>un </a:t>
            </a:r>
            <a:r>
              <a:rPr lang="en-US" sz="2000" i="1" dirty="0" err="1" smtClean="0"/>
              <a:t>simbolo</a:t>
            </a:r>
            <a:r>
              <a:rPr lang="en-US" sz="2000" dirty="0" smtClean="0"/>
              <a:t> (</a:t>
            </a:r>
            <a:r>
              <a:rPr lang="en-US" sz="2000" dirty="0" err="1" smtClean="0"/>
              <a:t>potenzialmente</a:t>
            </a:r>
            <a:r>
              <a:rPr lang="en-US" sz="2000" dirty="0" smtClean="0"/>
              <a:t> </a:t>
            </a:r>
            <a:r>
              <a:rPr lang="en-US" sz="2000" dirty="0" err="1" smtClean="0"/>
              <a:t>complesso</a:t>
            </a:r>
            <a:r>
              <a:rPr lang="en-US" sz="2000" dirty="0" smtClean="0"/>
              <a:t>) </a:t>
            </a:r>
            <a:r>
              <a:rPr lang="en-US" sz="2000" i="1" dirty="0" err="1" smtClean="0"/>
              <a:t>che</a:t>
            </a:r>
            <a:r>
              <a:rPr lang="en-US" sz="2000" i="1" dirty="0" smtClean="0"/>
              <a:t> lo </a:t>
            </a:r>
            <a:r>
              <a:rPr lang="en-US" sz="2000" i="1" dirty="0" err="1" smtClean="0"/>
              <a:t>rappresenta</a:t>
            </a:r>
            <a:r>
              <a:rPr lang="en-US" sz="2000" dirty="0" smtClean="0"/>
              <a:t> (</a:t>
            </a:r>
            <a:r>
              <a:rPr lang="en-US" sz="2000" dirty="0" err="1" smtClean="0">
                <a:solidFill>
                  <a:srgbClr val="000099"/>
                </a:solidFill>
              </a:rPr>
              <a:t>significante</a:t>
            </a:r>
            <a:r>
              <a:rPr lang="en-US" sz="2000" dirty="0" smtClean="0"/>
              <a:t>)</a:t>
            </a:r>
          </a:p>
          <a:p>
            <a:pPr eaLnBrk="1" hangingPunct="1">
              <a:tabLst>
                <a:tab pos="0" algn="l"/>
              </a:tabLst>
            </a:pPr>
            <a:endParaRPr lang="en-US" sz="2400" dirty="0" smtClean="0"/>
          </a:p>
          <a:p>
            <a:pPr eaLnBrk="1" hangingPunct="1">
              <a:buFontTx/>
              <a:buNone/>
              <a:tabLst>
                <a:tab pos="0" algn="l"/>
              </a:tabLst>
            </a:pPr>
            <a:r>
              <a:rPr lang="en-US" sz="2400" dirty="0" smtClean="0"/>
              <a:t>	</a:t>
            </a: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500438"/>
            <a:ext cx="3000375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Rappresentazioni dei numeri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14348" y="928670"/>
            <a:ext cx="7772400" cy="700078"/>
          </a:xfrm>
        </p:spPr>
        <p:txBody>
          <a:bodyPr/>
          <a:lstStyle/>
          <a:p>
            <a:r>
              <a:rPr lang="it-IT" dirty="0" smtClean="0"/>
              <a:t>E’ possibile dire che una è migliore dell’altra?</a:t>
            </a:r>
          </a:p>
          <a:p>
            <a:pPr>
              <a:buNone/>
            </a:pPr>
            <a:endParaRPr lang="it-IT" dirty="0"/>
          </a:p>
        </p:txBody>
      </p:sp>
      <p:cxnSp>
        <p:nvCxnSpPr>
          <p:cNvPr id="48" name="Connettore 1 47"/>
          <p:cNvCxnSpPr/>
          <p:nvPr/>
        </p:nvCxnSpPr>
        <p:spPr>
          <a:xfrm rot="5400000">
            <a:off x="-213552" y="4000504"/>
            <a:ext cx="442836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rot="5400000">
            <a:off x="1822431" y="3964785"/>
            <a:ext cx="44998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357158" y="3284536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428596" y="4784734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500034" y="5537515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642910" y="2428868"/>
            <a:ext cx="1292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decimale</a:t>
            </a:r>
            <a:endParaRPr lang="it-IT" dirty="0"/>
          </a:p>
        </p:txBody>
      </p:sp>
      <p:sp>
        <p:nvSpPr>
          <p:cNvPr id="55" name="CasellaDiTesto 54"/>
          <p:cNvSpPr txBox="1"/>
          <p:nvPr/>
        </p:nvSpPr>
        <p:spPr>
          <a:xfrm>
            <a:off x="642910" y="4253219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romano</a:t>
            </a:r>
            <a:endParaRPr lang="it-IT" dirty="0"/>
          </a:p>
        </p:txBody>
      </p:sp>
      <p:sp>
        <p:nvSpPr>
          <p:cNvPr id="56" name="CasellaDiTesto 55"/>
          <p:cNvSpPr txBox="1"/>
          <p:nvPr/>
        </p:nvSpPr>
        <p:spPr>
          <a:xfrm>
            <a:off x="500034" y="5824855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s(</a:t>
            </a:r>
            <a:r>
              <a:rPr lang="it-IT" dirty="0" err="1" smtClean="0"/>
              <a:t>s</a:t>
            </a:r>
            <a:r>
              <a:rPr lang="it-IT" dirty="0" smtClean="0"/>
              <a:t>(s(0)))</a:t>
            </a:r>
            <a:endParaRPr lang="it-IT" dirty="0"/>
          </a:p>
        </p:txBody>
      </p:sp>
      <p:cxnSp>
        <p:nvCxnSpPr>
          <p:cNvPr id="57" name="Connettore 1 56"/>
          <p:cNvCxnSpPr/>
          <p:nvPr/>
        </p:nvCxnSpPr>
        <p:spPr>
          <a:xfrm rot="5400000">
            <a:off x="2464579" y="5146194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 rot="5400000">
            <a:off x="26169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1 58"/>
          <p:cNvCxnSpPr/>
          <p:nvPr/>
        </p:nvCxnSpPr>
        <p:spPr>
          <a:xfrm rot="5400000">
            <a:off x="27693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1 59"/>
          <p:cNvCxnSpPr/>
          <p:nvPr/>
        </p:nvCxnSpPr>
        <p:spPr>
          <a:xfrm rot="5400000">
            <a:off x="2921779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1 60"/>
          <p:cNvCxnSpPr/>
          <p:nvPr/>
        </p:nvCxnSpPr>
        <p:spPr>
          <a:xfrm rot="5400000">
            <a:off x="3249603" y="5145400"/>
            <a:ext cx="3571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V="1">
            <a:off x="2500298" y="5039037"/>
            <a:ext cx="714380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285720" y="2212966"/>
            <a:ext cx="7500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/>
          <p:cNvSpPr txBox="1"/>
          <p:nvPr/>
        </p:nvSpPr>
        <p:spPr>
          <a:xfrm>
            <a:off x="571472" y="1712900"/>
            <a:ext cx="753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Tipo</a:t>
            </a:r>
            <a:endParaRPr lang="it-IT" b="1" i="1" dirty="0"/>
          </a:p>
        </p:txBody>
      </p:sp>
      <p:sp>
        <p:nvSpPr>
          <p:cNvPr id="65" name="CasellaDiTesto 64"/>
          <p:cNvSpPr txBox="1"/>
          <p:nvPr/>
        </p:nvSpPr>
        <p:spPr>
          <a:xfrm>
            <a:off x="2285984" y="17129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Alfabeto</a:t>
            </a:r>
            <a:endParaRPr lang="it-IT" b="1" i="1" dirty="0"/>
          </a:p>
        </p:txBody>
      </p:sp>
      <p:sp>
        <p:nvSpPr>
          <p:cNvPr id="66" name="CasellaDiTesto 65"/>
          <p:cNvSpPr txBox="1"/>
          <p:nvPr/>
        </p:nvSpPr>
        <p:spPr>
          <a:xfrm>
            <a:off x="2214546" y="2428868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{0,1,..,9}</a:t>
            </a:r>
            <a:endParaRPr lang="it-IT" dirty="0"/>
          </a:p>
        </p:txBody>
      </p:sp>
      <p:sp>
        <p:nvSpPr>
          <p:cNvPr id="67" name="CasellaDiTesto 66"/>
          <p:cNvSpPr txBox="1"/>
          <p:nvPr/>
        </p:nvSpPr>
        <p:spPr>
          <a:xfrm>
            <a:off x="4286248" y="1714488"/>
            <a:ext cx="1736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Pallottoliere</a:t>
            </a:r>
            <a:endParaRPr lang="it-IT" b="1" i="1" dirty="0"/>
          </a:p>
        </p:txBody>
      </p:sp>
      <p:sp>
        <p:nvSpPr>
          <p:cNvPr id="68" name="Rettangolo 67"/>
          <p:cNvSpPr/>
          <p:nvPr/>
        </p:nvSpPr>
        <p:spPr>
          <a:xfrm>
            <a:off x="4500562" y="2428868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cxnSp>
        <p:nvCxnSpPr>
          <p:cNvPr id="71" name="Connettore 1 70"/>
          <p:cNvCxnSpPr/>
          <p:nvPr/>
        </p:nvCxnSpPr>
        <p:spPr>
          <a:xfrm>
            <a:off x="428596" y="4000504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/>
          <p:cNvSpPr txBox="1"/>
          <p:nvPr/>
        </p:nvSpPr>
        <p:spPr>
          <a:xfrm>
            <a:off x="642910" y="3429000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binario</a:t>
            </a:r>
            <a:endParaRPr lang="it-IT" dirty="0"/>
          </a:p>
        </p:txBody>
      </p:sp>
      <p:sp>
        <p:nvSpPr>
          <p:cNvPr id="73" name="CasellaDiTesto 72"/>
          <p:cNvSpPr txBox="1"/>
          <p:nvPr/>
        </p:nvSpPr>
        <p:spPr>
          <a:xfrm>
            <a:off x="2214546" y="342900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{0,1}</a:t>
            </a:r>
            <a:endParaRPr lang="it-IT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2214546" y="4181781"/>
            <a:ext cx="187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{M,C,V,I}</a:t>
            </a:r>
            <a:endParaRPr lang="it-IT" dirty="0"/>
          </a:p>
        </p:txBody>
      </p:sp>
      <p:sp>
        <p:nvSpPr>
          <p:cNvPr id="78" name="Rettangolo 77"/>
          <p:cNvSpPr/>
          <p:nvPr/>
        </p:nvSpPr>
        <p:spPr>
          <a:xfrm>
            <a:off x="2000232" y="4929198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</a:t>
            </a:r>
            <a:endParaRPr lang="it-IT" dirty="0"/>
          </a:p>
        </p:txBody>
      </p:sp>
      <p:sp>
        <p:nvSpPr>
          <p:cNvPr id="79" name="Rettangolo 78"/>
          <p:cNvSpPr/>
          <p:nvPr/>
        </p:nvSpPr>
        <p:spPr>
          <a:xfrm>
            <a:off x="3500430" y="4929198"/>
            <a:ext cx="332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}</a:t>
            </a:r>
            <a:endParaRPr lang="it-IT" dirty="0"/>
          </a:p>
        </p:txBody>
      </p:sp>
      <p:sp>
        <p:nvSpPr>
          <p:cNvPr id="80" name="Rettangolo 79"/>
          <p:cNvSpPr/>
          <p:nvPr/>
        </p:nvSpPr>
        <p:spPr>
          <a:xfrm>
            <a:off x="3143240" y="492919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,</a:t>
            </a:r>
            <a:endParaRPr lang="it-IT" dirty="0"/>
          </a:p>
        </p:txBody>
      </p:sp>
      <p:sp>
        <p:nvSpPr>
          <p:cNvPr id="82" name="CasellaDiTesto 81"/>
          <p:cNvSpPr txBox="1"/>
          <p:nvPr/>
        </p:nvSpPr>
        <p:spPr>
          <a:xfrm>
            <a:off x="642910" y="4929198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naufrago</a:t>
            </a:r>
            <a:endParaRPr lang="it-IT" dirty="0"/>
          </a:p>
        </p:txBody>
      </p:sp>
      <p:sp>
        <p:nvSpPr>
          <p:cNvPr id="85" name="Rettangolo 84"/>
          <p:cNvSpPr/>
          <p:nvPr/>
        </p:nvSpPr>
        <p:spPr>
          <a:xfrm>
            <a:off x="2071670" y="5786454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 smtClean="0"/>
              <a:t>A=</a:t>
            </a:r>
            <a:r>
              <a:rPr lang="it-IT" dirty="0" smtClean="0"/>
              <a:t>{s,0,(,)}</a:t>
            </a:r>
            <a:endParaRPr lang="it-IT" dirty="0"/>
          </a:p>
        </p:txBody>
      </p:sp>
      <p:sp>
        <p:nvSpPr>
          <p:cNvPr id="89" name="Rettangolo 88"/>
          <p:cNvSpPr/>
          <p:nvPr/>
        </p:nvSpPr>
        <p:spPr>
          <a:xfrm>
            <a:off x="4500562" y="3429000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0" name="Rettangolo 89"/>
          <p:cNvSpPr/>
          <p:nvPr/>
        </p:nvSpPr>
        <p:spPr>
          <a:xfrm>
            <a:off x="4525885" y="418178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1" name="Rettangolo 90"/>
          <p:cNvSpPr/>
          <p:nvPr/>
        </p:nvSpPr>
        <p:spPr>
          <a:xfrm>
            <a:off x="4500562" y="489616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92" name="Rettangolo 91"/>
          <p:cNvSpPr/>
          <p:nvPr/>
        </p:nvSpPr>
        <p:spPr>
          <a:xfrm>
            <a:off x="4572000" y="5610541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cxnSp>
        <p:nvCxnSpPr>
          <p:cNvPr id="37" name="Connettore 1 36"/>
          <p:cNvCxnSpPr/>
          <p:nvPr/>
        </p:nvCxnSpPr>
        <p:spPr>
          <a:xfrm rot="5400000">
            <a:off x="4062332" y="3964785"/>
            <a:ext cx="449980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6526149" y="1714488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Normale</a:t>
            </a:r>
            <a:endParaRPr lang="it-IT" b="1" i="1" dirty="0"/>
          </a:p>
        </p:txBody>
      </p:sp>
      <p:sp>
        <p:nvSpPr>
          <p:cNvPr id="39" name="Rettangolo 38"/>
          <p:cNvSpPr/>
          <p:nvPr/>
        </p:nvSpPr>
        <p:spPr>
          <a:xfrm>
            <a:off x="6740463" y="2428868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40" name="Rettangolo 39"/>
          <p:cNvSpPr/>
          <p:nvPr/>
        </p:nvSpPr>
        <p:spPr>
          <a:xfrm>
            <a:off x="6740463" y="3429000"/>
            <a:ext cx="161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6765786" y="4181781"/>
            <a:ext cx="2208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Non 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6740463" y="4896161"/>
            <a:ext cx="2208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Non Applicabile</a:t>
            </a:r>
            <a:endParaRPr lang="it-IT" dirty="0">
              <a:solidFill>
                <a:srgbClr val="92D050"/>
              </a:solidFill>
            </a:endParaRPr>
          </a:p>
        </p:txBody>
      </p:sp>
      <p:sp>
        <p:nvSpPr>
          <p:cNvPr id="43" name="Rettangolo 42"/>
          <p:cNvSpPr/>
          <p:nvPr/>
        </p:nvSpPr>
        <p:spPr>
          <a:xfrm>
            <a:off x="6811901" y="5610541"/>
            <a:ext cx="22082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92D050"/>
                </a:solidFill>
              </a:rPr>
              <a:t>Non Applicabile</a:t>
            </a:r>
            <a:endParaRPr lang="it-IT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e 30"/>
          <p:cNvSpPr/>
          <p:nvPr/>
        </p:nvSpPr>
        <p:spPr>
          <a:xfrm>
            <a:off x="3428992" y="3000372"/>
            <a:ext cx="100013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3428992" y="2714620"/>
            <a:ext cx="100013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3071802" y="3571876"/>
            <a:ext cx="142876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Algoritmo “normale”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… sui numeri binari</a:t>
            </a:r>
            <a:endParaRPr lang="it-IT" dirty="0"/>
          </a:p>
        </p:txBody>
      </p:sp>
      <p:sp>
        <p:nvSpPr>
          <p:cNvPr id="4" name="CasellaDiTesto 25"/>
          <p:cNvSpPr txBox="1">
            <a:spLocks noChangeArrowheads="1"/>
          </p:cNvSpPr>
          <p:nvPr/>
        </p:nvSpPr>
        <p:spPr bwMode="auto">
          <a:xfrm>
            <a:off x="3429000" y="2714625"/>
            <a:ext cx="788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1101</a:t>
            </a:r>
            <a:endParaRPr lang="it-IT" dirty="0"/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4643438" y="2714625"/>
            <a:ext cx="623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111</a:t>
            </a:r>
            <a:endParaRPr lang="it-IT" dirty="0"/>
          </a:p>
        </p:txBody>
      </p:sp>
      <p:sp>
        <p:nvSpPr>
          <p:cNvPr id="6" name="Croce 5"/>
          <p:cNvSpPr/>
          <p:nvPr/>
        </p:nvSpPr>
        <p:spPr>
          <a:xfrm>
            <a:off x="4214813" y="2786063"/>
            <a:ext cx="428625" cy="28575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7" name="Connettore 1 6"/>
          <p:cNvCxnSpPr/>
          <p:nvPr/>
        </p:nvCxnSpPr>
        <p:spPr>
          <a:xfrm>
            <a:off x="3071813" y="3571875"/>
            <a:ext cx="19288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guale 7"/>
          <p:cNvSpPr/>
          <p:nvPr/>
        </p:nvSpPr>
        <p:spPr>
          <a:xfrm>
            <a:off x="4286250" y="3071813"/>
            <a:ext cx="285750" cy="35718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3929063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3760788" y="24288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778250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3590925" y="24288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3648075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3482975" y="360997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0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3429000" y="2428875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/>
              <a:t>1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3304752" y="3610277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3286116" y="244231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cxnSp>
        <p:nvCxnSpPr>
          <p:cNvPr id="20" name="Connettore 2 19"/>
          <p:cNvCxnSpPr>
            <a:stCxn id="18" idx="6"/>
            <a:endCxn id="21" idx="1"/>
          </p:cNvCxnSpPr>
          <p:nvPr/>
        </p:nvCxnSpPr>
        <p:spPr>
          <a:xfrm>
            <a:off x="4500562" y="3857628"/>
            <a:ext cx="221457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20"/>
          <p:cNvSpPr/>
          <p:nvPr/>
        </p:nvSpPr>
        <p:spPr>
          <a:xfrm>
            <a:off x="6715140" y="3929066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16+4=20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25" name="Connettore 2 24"/>
          <p:cNvCxnSpPr>
            <a:stCxn id="24" idx="6"/>
          </p:cNvCxnSpPr>
          <p:nvPr/>
        </p:nvCxnSpPr>
        <p:spPr>
          <a:xfrm flipV="1">
            <a:off x="4429124" y="2285994"/>
            <a:ext cx="2366978" cy="7143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tangolo 25"/>
          <p:cNvSpPr/>
          <p:nvPr/>
        </p:nvSpPr>
        <p:spPr>
          <a:xfrm>
            <a:off x="6867540" y="2071678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8+4+1=13</a:t>
            </a:r>
            <a:endParaRPr lang="it-IT" dirty="0">
              <a:latin typeface="Arial Black" pitchFamily="34" charset="0"/>
            </a:endParaRPr>
          </a:p>
        </p:txBody>
      </p:sp>
      <p:cxnSp>
        <p:nvCxnSpPr>
          <p:cNvPr id="33" name="Connettore 2 32"/>
          <p:cNvCxnSpPr>
            <a:stCxn id="31" idx="6"/>
            <a:endCxn id="34" idx="1"/>
          </p:cNvCxnSpPr>
          <p:nvPr/>
        </p:nvCxnSpPr>
        <p:spPr>
          <a:xfrm>
            <a:off x="4429124" y="3286124"/>
            <a:ext cx="25003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33"/>
          <p:cNvSpPr/>
          <p:nvPr/>
        </p:nvSpPr>
        <p:spPr>
          <a:xfrm>
            <a:off x="6929454" y="3071810"/>
            <a:ext cx="200026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Arial Black" pitchFamily="34" charset="0"/>
              </a:rPr>
              <a:t>4+2+1=7</a:t>
            </a:r>
            <a:endParaRPr lang="it-IT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3912 C -0.00209 0.06041 0.0026 0.07916 -0.01303 0.09166 C -0.02014 0.08935 -0.02796 0.08935 -0.03386 0.08472 C -0.03993 0.08032 -0.03855 0.07685 -0.04549 0.07592 C -0.06546 0.07384 -0.08577 0.07291 -0.10608 0.07176 C -0.10834 0.06944 -0.11059 0.06759 -0.11181 0.06504 C -0.11389 0.06111 -0.1125 0.0544 -0.1158 0.05208 C -0.11737 0.05046 -0.12049 0.05 -0.12136 0.04768 C -0.12153 0.04629 -0.1191 0.04768 -0.11737 0.04768 " pathEditMode="relative" rAng="0" ptsTypes="fff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 animBg="1"/>
      <p:bldP spid="18" grpId="0" animBg="1"/>
      <p:bldP spid="5" grpId="0"/>
      <p:bldP spid="8" grpId="0" animBg="1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21" grpId="0" animBg="1"/>
      <p:bldP spid="26" grpId="0" animBg="1"/>
      <p:bldP spid="3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Simbolica di Informazioni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US" i="1" dirty="0" err="1" smtClean="0"/>
              <a:t>Abbiamo</a:t>
            </a:r>
            <a:r>
              <a:rPr lang="en-US" i="1" dirty="0" smtClean="0"/>
              <a:t> </a:t>
            </a:r>
            <a:r>
              <a:rPr lang="en-US" i="1" dirty="0" err="1" smtClean="0"/>
              <a:t>puntato</a:t>
            </a:r>
            <a:r>
              <a:rPr lang="en-US" i="1" dirty="0" smtClean="0"/>
              <a:t> </a:t>
            </a:r>
            <a:r>
              <a:rPr lang="en-US" i="1" dirty="0" err="1" smtClean="0"/>
              <a:t>su</a:t>
            </a:r>
            <a:r>
              <a:rPr lang="en-US" i="1" dirty="0" smtClean="0"/>
              <a:t> </a:t>
            </a:r>
            <a:r>
              <a:rPr lang="en-US" i="1" dirty="0" err="1" smtClean="0"/>
              <a:t>una</a:t>
            </a:r>
            <a:r>
              <a:rPr lang="en-US" i="1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rappresentazione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numerica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posizionale</a:t>
            </a:r>
            <a:r>
              <a:rPr lang="en-US" i="1" dirty="0" smtClean="0"/>
              <a:t>, come </a:t>
            </a:r>
            <a:r>
              <a:rPr lang="en-US" i="1" dirty="0" err="1" smtClean="0"/>
              <a:t>rappresentiamo</a:t>
            </a:r>
            <a:r>
              <a:rPr lang="en-US" i="1" dirty="0" smtClean="0"/>
              <a:t>:</a:t>
            </a:r>
          </a:p>
          <a:p>
            <a:pPr eaLnBrk="1" hangingPunct="1"/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Numerici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Naturali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Interi</a:t>
            </a:r>
            <a:r>
              <a:rPr lang="en-US" dirty="0" smtClean="0"/>
              <a:t> (con </a:t>
            </a:r>
            <a:r>
              <a:rPr lang="en-US" dirty="0" err="1" smtClean="0"/>
              <a:t>segno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err="1" smtClean="0"/>
              <a:t>Numeri</a:t>
            </a:r>
            <a:r>
              <a:rPr lang="en-US" dirty="0" smtClean="0"/>
              <a:t> </a:t>
            </a:r>
            <a:r>
              <a:rPr lang="en-US" dirty="0" err="1" smtClean="0"/>
              <a:t>Razionali</a:t>
            </a:r>
            <a:endParaRPr lang="en-US" dirty="0" smtClean="0"/>
          </a:p>
          <a:p>
            <a:pPr eaLnBrk="1" hangingPunct="1"/>
            <a:r>
              <a:rPr lang="en-US" dirty="0" err="1" smtClean="0"/>
              <a:t>Dati</a:t>
            </a:r>
            <a:r>
              <a:rPr lang="en-US" dirty="0" smtClean="0"/>
              <a:t> non </a:t>
            </a:r>
            <a:r>
              <a:rPr lang="en-US" dirty="0" err="1" smtClean="0"/>
              <a:t>Numerici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Caratteri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Testo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Grafica</a:t>
            </a:r>
            <a:endParaRPr lang="en-US" i="1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Rappresentazione dei caratteri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dirty="0" smtClean="0"/>
              <a:t>Ciascun simbolo di un </a:t>
            </a:r>
            <a:r>
              <a:rPr lang="it-IT" i="1" dirty="0" smtClean="0"/>
              <a:t>insieme di caratteri </a:t>
            </a:r>
            <a:r>
              <a:rPr lang="it-IT" dirty="0" smtClean="0"/>
              <a:t>può essere rappresentato dal numero naturale che rappresenta la posizione del carattere nell’alfabeto</a:t>
            </a:r>
          </a:p>
          <a:p>
            <a:pPr eaLnBrk="1" hangingPunct="1">
              <a:buFontTx/>
              <a:buNone/>
            </a:pPr>
            <a:endParaRPr lang="it-IT" dirty="0" smtClean="0"/>
          </a:p>
          <a:p>
            <a:pPr eaLnBrk="1" hangingPunct="1">
              <a:buFontTx/>
              <a:buNone/>
            </a:pPr>
            <a:endParaRPr lang="it-IT" dirty="0" smtClean="0"/>
          </a:p>
          <a:p>
            <a:pPr eaLnBrk="1" hangingPunct="1">
              <a:buFontTx/>
              <a:buNone/>
            </a:pPr>
            <a:endParaRPr lang="it-IT" dirty="0" smtClean="0"/>
          </a:p>
          <a:p>
            <a:pPr eaLnBrk="1" hangingPunct="1">
              <a:buFontTx/>
              <a:buNone/>
            </a:pPr>
            <a:r>
              <a:rPr lang="it-IT" sz="2000" dirty="0" smtClean="0"/>
              <a:t>Esempio: un file di caratteri visto in codifica ASCII</a:t>
            </a:r>
          </a:p>
          <a:p>
            <a:pPr eaLnBrk="1" hangingPunct="1">
              <a:buFontTx/>
              <a:buNone/>
            </a:pPr>
            <a:endParaRPr lang="it-IT" sz="2000" dirty="0" smtClean="0"/>
          </a:p>
          <a:p>
            <a:pPr eaLnBrk="1" hangingPunct="1">
              <a:buFontTx/>
              <a:buNone/>
            </a:pPr>
            <a:r>
              <a:rPr lang="it-IT" sz="2000" dirty="0" smtClean="0"/>
              <a:t>1005</a:t>
            </a:r>
          </a:p>
          <a:p>
            <a:pPr lvl="1" eaLnBrk="1" hangingPunct="1">
              <a:buFontTx/>
              <a:buNone/>
            </a:pPr>
            <a:endParaRPr lang="en-US" sz="1800" u="sng" dirty="0" smtClean="0"/>
          </a:p>
          <a:p>
            <a:pPr eaLnBrk="1" hangingPunct="1">
              <a:buFontTx/>
              <a:buNone/>
            </a:pPr>
            <a:endParaRPr lang="it-IT" dirty="0" smtClean="0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76200" y="3352800"/>
          <a:ext cx="8991600" cy="258763"/>
        </p:xfrm>
        <a:graphic>
          <a:graphicData uri="http://schemas.openxmlformats.org/presentationml/2006/ole">
            <p:oleObj spid="_x0000_s16386" name="Foglio di lavoro" r:id="rId3" imgW="10038960" imgH="2880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Binaria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La rappresentazione binaria è importante perchè si hanno oggetti bistato stabili (transistor)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Con questi oggetti si possono creare:</a:t>
            </a:r>
          </a:p>
          <a:p>
            <a:pPr algn="ctr" eaLnBrk="1" hangingPunct="1">
              <a:buFontTx/>
              <a:buNone/>
            </a:pPr>
            <a:r>
              <a:rPr lang="en-US" sz="2400" i="1" smtClean="0"/>
              <a:t>Parole di memoria di dimensione fissa</a:t>
            </a:r>
            <a:r>
              <a:rPr lang="en-US" sz="2400" smtClean="0"/>
              <a:t>,  o rappresentazione su </a:t>
            </a:r>
            <a:r>
              <a:rPr lang="en-US" sz="2400" i="1" smtClean="0"/>
              <a:t>k </a:t>
            </a:r>
            <a:r>
              <a:rPr lang="en-US" sz="2400" smtClean="0"/>
              <a:t>bit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che avranno un </a:t>
            </a:r>
            <a:r>
              <a:rPr lang="en-US" sz="2400" b="1" i="1" smtClean="0"/>
              <a:t>Max</a:t>
            </a:r>
            <a:r>
              <a:rPr lang="en-US" sz="2400" b="1" smtClean="0"/>
              <a:t> </a:t>
            </a:r>
            <a:r>
              <a:rPr lang="en-US" sz="2400" smtClean="0"/>
              <a:t>e </a:t>
            </a:r>
            <a:r>
              <a:rPr lang="en-US" sz="2400" b="1" i="1" smtClean="0"/>
              <a:t>Min </a:t>
            </a:r>
            <a:r>
              <a:rPr lang="en-US" sz="2400" smtClean="0"/>
              <a:t>numero rappresentabile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Le </a:t>
            </a:r>
            <a:r>
              <a:rPr lang="en-US" sz="2400" i="1" smtClean="0"/>
              <a:t>parole di memoria</a:t>
            </a:r>
            <a:r>
              <a:rPr lang="en-US" sz="2400" smtClean="0"/>
              <a:t> rappresenteranno:</a:t>
            </a:r>
          </a:p>
          <a:p>
            <a:pPr eaLnBrk="1" hangingPunct="1"/>
            <a:r>
              <a:rPr lang="en-US" sz="2400" i="1" smtClean="0"/>
              <a:t>numeri</a:t>
            </a:r>
          </a:p>
          <a:p>
            <a:pPr eaLnBrk="1" hangingPunct="1"/>
            <a:r>
              <a:rPr lang="en-US" sz="2400" i="1" smtClean="0"/>
              <a:t>caratteri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Ricapitolazione: Rappresentazione dell’Informazione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i="1" smtClean="0"/>
              <a:t>Questioni di rappresentazione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Rappresentazione: essenza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Tipi di rappresentazione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Cosa ci interessa rappresentare in un algoritmo per produrre una macchina in grado di elaborarlo?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i="1" smtClean="0"/>
              <a:t>Idee fondamentali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Tutto è un rappresentato da un alfabeto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Tutto è un numero se numerabile</a:t>
            </a:r>
          </a:p>
          <a:p>
            <a:pPr eaLnBrk="1" hangingPunct="1">
              <a:lnSpc>
                <a:spcPct val="90000"/>
              </a:lnSpc>
            </a:pPr>
            <a:r>
              <a:rPr lang="it-IT" smtClean="0"/>
              <a:t>Importanza strategica della rappresentazione binaria</a:t>
            </a:r>
          </a:p>
          <a:p>
            <a:pPr eaLnBrk="1" hangingPunct="1">
              <a:lnSpc>
                <a:spcPct val="90000"/>
              </a:lnSpc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Domande alle quali sappiamo rispondere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Perché ci insegnano l’algoritmo “normale” per fare la somma?</a:t>
            </a:r>
          </a:p>
          <a:p>
            <a:r>
              <a:rPr lang="it-IT" dirty="0" smtClean="0"/>
              <a:t>Perché i numeri romani sono caduti in disuso?</a:t>
            </a:r>
          </a:p>
          <a:p>
            <a:r>
              <a:rPr lang="it-IT" smtClean="0"/>
              <a:t>2+2=11?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Rappresentare numeri interi e razionali con alfabeti binari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Modulo e segno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lvl="1" eaLnBrk="1" hangingPunct="1"/>
            <a:r>
              <a:rPr lang="en-US" smtClean="0"/>
              <a:t>Modulo e segno</a:t>
            </a:r>
          </a:p>
        </p:txBody>
      </p:sp>
      <p:grpSp>
        <p:nvGrpSpPr>
          <p:cNvPr id="65540" name="Group 4"/>
          <p:cNvGrpSpPr>
            <a:grpSpLocks/>
          </p:cNvGrpSpPr>
          <p:nvPr/>
        </p:nvGrpSpPr>
        <p:grpSpPr bwMode="auto">
          <a:xfrm>
            <a:off x="1447800" y="3124200"/>
            <a:ext cx="6545263" cy="2024063"/>
            <a:chOff x="912" y="2304"/>
            <a:chExt cx="4123" cy="1275"/>
          </a:xfrm>
        </p:grpSpPr>
        <p:sp>
          <p:nvSpPr>
            <p:cNvPr id="65544" name="Rectangle 5"/>
            <p:cNvSpPr>
              <a:spLocks noChangeArrowheads="1"/>
            </p:cNvSpPr>
            <p:nvPr/>
          </p:nvSpPr>
          <p:spPr bwMode="auto">
            <a:xfrm>
              <a:off x="1152" y="2304"/>
              <a:ext cx="360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5545" name="Line 6"/>
            <p:cNvSpPr>
              <a:spLocks noChangeShapeType="1"/>
            </p:cNvSpPr>
            <p:nvPr/>
          </p:nvSpPr>
          <p:spPr bwMode="auto">
            <a:xfrm>
              <a:off x="1584" y="230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5546" name="Text Box 7"/>
            <p:cNvSpPr txBox="1">
              <a:spLocks noChangeArrowheads="1"/>
            </p:cNvSpPr>
            <p:nvPr/>
          </p:nvSpPr>
          <p:spPr bwMode="auto">
            <a:xfrm>
              <a:off x="912" y="3061"/>
              <a:ext cx="11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Bit del </a:t>
              </a:r>
              <a:r>
                <a:rPr lang="en-US">
                  <a:solidFill>
                    <a:srgbClr val="FF0000"/>
                  </a:solidFill>
                </a:rPr>
                <a:t>segno</a:t>
              </a:r>
              <a:endParaRPr lang="en-US"/>
            </a:p>
          </p:txBody>
        </p:sp>
        <p:sp>
          <p:nvSpPr>
            <p:cNvPr id="65547" name="Text Box 8"/>
            <p:cNvSpPr txBox="1">
              <a:spLocks noChangeArrowheads="1"/>
            </p:cNvSpPr>
            <p:nvPr/>
          </p:nvSpPr>
          <p:spPr bwMode="auto">
            <a:xfrm>
              <a:off x="2928" y="3061"/>
              <a:ext cx="210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Rappresentazione binaria </a:t>
              </a:r>
            </a:p>
            <a:p>
              <a:pPr eaLnBrk="0" hangingPunct="0"/>
              <a:r>
                <a:rPr lang="en-US"/>
                <a:t>del </a:t>
              </a:r>
              <a:r>
                <a:rPr lang="en-US">
                  <a:solidFill>
                    <a:srgbClr val="000099"/>
                  </a:solidFill>
                </a:rPr>
                <a:t>modulo</a:t>
              </a:r>
              <a:endParaRPr lang="en-US"/>
            </a:p>
          </p:txBody>
        </p:sp>
        <p:sp>
          <p:nvSpPr>
            <p:cNvPr id="65548" name="Line 9"/>
            <p:cNvSpPr>
              <a:spLocks noChangeShapeType="1"/>
            </p:cNvSpPr>
            <p:nvPr/>
          </p:nvSpPr>
          <p:spPr bwMode="auto">
            <a:xfrm flipH="1" flipV="1">
              <a:off x="1392" y="2640"/>
              <a:ext cx="96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5549" name="Line 10"/>
            <p:cNvSpPr>
              <a:spLocks noChangeShapeType="1"/>
            </p:cNvSpPr>
            <p:nvPr/>
          </p:nvSpPr>
          <p:spPr bwMode="auto">
            <a:xfrm flipH="1" flipV="1">
              <a:off x="2928" y="2688"/>
              <a:ext cx="96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5541" name="Text Box 11"/>
          <p:cNvSpPr txBox="1">
            <a:spLocks noChangeArrowheads="1"/>
          </p:cNvSpPr>
          <p:nvPr/>
        </p:nvSpPr>
        <p:spPr bwMode="auto">
          <a:xfrm>
            <a:off x="1203325" y="5486400"/>
            <a:ext cx="257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r</a:t>
            </a:r>
            <a:r>
              <a:rPr lang="en-US" baseline="-25000"/>
              <a:t>ms</a:t>
            </a:r>
            <a:r>
              <a:rPr lang="en-US"/>
              <a:t>(5) = </a:t>
            </a:r>
            <a:r>
              <a:rPr lang="en-US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000099"/>
                </a:solidFill>
              </a:rPr>
              <a:t>00101</a:t>
            </a:r>
            <a:endParaRPr lang="en-US"/>
          </a:p>
        </p:txBody>
      </p:sp>
      <p:sp>
        <p:nvSpPr>
          <p:cNvPr id="65542" name="Text Box 12"/>
          <p:cNvSpPr txBox="1">
            <a:spLocks noChangeArrowheads="1"/>
          </p:cNvSpPr>
          <p:nvPr/>
        </p:nvSpPr>
        <p:spPr bwMode="auto">
          <a:xfrm>
            <a:off x="4648200" y="5486400"/>
            <a:ext cx="2676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r</a:t>
            </a:r>
            <a:r>
              <a:rPr lang="en-US" baseline="-25000"/>
              <a:t>ms</a:t>
            </a:r>
            <a:r>
              <a:rPr lang="en-US"/>
              <a:t>(-5) = 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000099"/>
                </a:solidFill>
              </a:rPr>
              <a:t>00101</a:t>
            </a:r>
            <a:endParaRPr lang="en-US"/>
          </a:p>
        </p:txBody>
      </p:sp>
      <p:sp>
        <p:nvSpPr>
          <p:cNvPr id="65543" name="Rectangle 13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Complemento a una base B  (su h cifre)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>
              <a:latin typeface="Helvetica" pitchFamily="34" charset="0"/>
            </a:endParaRPr>
          </a:p>
        </p:txBody>
      </p:sp>
      <p:graphicFrame>
        <p:nvGraphicFramePr>
          <p:cNvPr id="17410" name="Object 0"/>
          <p:cNvGraphicFramePr>
            <a:graphicFrameLocks noChangeAspect="1"/>
          </p:cNvGraphicFramePr>
          <p:nvPr/>
        </p:nvGraphicFramePr>
        <p:xfrm>
          <a:off x="685800" y="2995613"/>
          <a:ext cx="8077200" cy="2871787"/>
        </p:xfrm>
        <a:graphic>
          <a:graphicData uri="http://schemas.openxmlformats.org/presentationml/2006/ole">
            <p:oleObj spid="_x0000_s17410" name="Documento" r:id="rId3" imgW="5725800" imgH="1574640" progId="Word.Document.8">
              <p:embed/>
            </p:oleObj>
          </a:graphicData>
        </a:graphic>
      </p:graphicFrame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66800" y="3494088"/>
            <a:ext cx="6665913" cy="2525712"/>
            <a:chOff x="672" y="2105"/>
            <a:chExt cx="4199" cy="1591"/>
          </a:xfrm>
        </p:grpSpPr>
        <p:graphicFrame>
          <p:nvGraphicFramePr>
            <p:cNvPr id="3074" name="Object 3"/>
            <p:cNvGraphicFramePr>
              <a:graphicFrameLocks noChangeAspect="1"/>
            </p:cNvGraphicFramePr>
            <p:nvPr/>
          </p:nvGraphicFramePr>
          <p:xfrm>
            <a:off x="672" y="2105"/>
            <a:ext cx="2208" cy="1591"/>
          </p:xfrm>
          <a:graphic>
            <a:graphicData uri="http://schemas.openxmlformats.org/presentationml/2006/ole">
              <p:oleObj spid="_x0000_s3074" name="Clip" r:id="rId3" imgW="2009880" imgH="1447920" progId="">
                <p:embed/>
              </p:oleObj>
            </a:graphicData>
          </a:graphic>
        </p:graphicFrame>
        <p:graphicFrame>
          <p:nvGraphicFramePr>
            <p:cNvPr id="3075" name="Object 4"/>
            <p:cNvGraphicFramePr>
              <a:graphicFrameLocks noChangeAspect="1"/>
            </p:cNvGraphicFramePr>
            <p:nvPr/>
          </p:nvGraphicFramePr>
          <p:xfrm>
            <a:off x="4032" y="2468"/>
            <a:ext cx="839" cy="864"/>
          </p:xfrm>
          <a:graphic>
            <a:graphicData uri="http://schemas.openxmlformats.org/presentationml/2006/ole">
              <p:oleObj spid="_x0000_s3075" name="Clip" r:id="rId4" imgW="324000" imgH="333360" progId="">
                <p:embed/>
              </p:oleObj>
            </a:graphicData>
          </a:graphic>
        </p:graphicFrame>
        <p:sp>
          <p:nvSpPr>
            <p:cNvPr id="3079" name="Line 5"/>
            <p:cNvSpPr>
              <a:spLocks noChangeShapeType="1"/>
            </p:cNvSpPr>
            <p:nvPr/>
          </p:nvSpPr>
          <p:spPr bwMode="auto">
            <a:xfrm>
              <a:off x="2976" y="2900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07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Rappresentazione: essenza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dirty="0" err="1" smtClean="0"/>
              <a:t>espressività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build="p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Complemento a una base B  (su h cifre)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=</a:t>
            </a:r>
            <a:endParaRPr lang="en-US" smtClean="0">
              <a:latin typeface="Helvetica" pitchFamily="34" charset="0"/>
            </a:endParaRPr>
          </a:p>
        </p:txBody>
      </p:sp>
      <p:graphicFrame>
        <p:nvGraphicFramePr>
          <p:cNvPr id="18434" name="Object 0"/>
          <p:cNvGraphicFramePr>
            <a:graphicFrameLocks noChangeAspect="1"/>
          </p:cNvGraphicFramePr>
          <p:nvPr/>
        </p:nvGraphicFramePr>
        <p:xfrm>
          <a:off x="2209800" y="2057400"/>
          <a:ext cx="4076700" cy="2019300"/>
        </p:xfrm>
        <a:graphic>
          <a:graphicData uri="http://schemas.openxmlformats.org/presentationml/2006/ole">
            <p:oleObj spid="_x0000_s18434" name="Equazione" r:id="rId3" imgW="1739880" imgH="863280" progId="Equation.3">
              <p:embed/>
            </p:oleObj>
          </a:graphicData>
        </a:graphic>
      </p:graphicFrame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  <a:endParaRPr 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Interi con segno</a:t>
            </a:r>
          </a:p>
          <a:p>
            <a:pPr lvl="1" eaLnBrk="1" hangingPunct="1"/>
            <a:r>
              <a:rPr lang="en-US" smtClean="0"/>
              <a:t>Complemento alla base </a:t>
            </a:r>
            <a:r>
              <a:rPr lang="en-US" b="1" smtClean="0"/>
              <a:t>2</a:t>
            </a:r>
            <a:r>
              <a:rPr lang="en-US" smtClean="0"/>
              <a:t>  (su h cifre)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=</a:t>
            </a:r>
            <a:endParaRPr lang="en-US" smtClean="0">
              <a:latin typeface="Helvetica" pitchFamily="34" charset="0"/>
            </a:endParaRPr>
          </a:p>
        </p:txBody>
      </p:sp>
      <p:graphicFrame>
        <p:nvGraphicFramePr>
          <p:cNvPr id="19458" name="Object 0"/>
          <p:cNvGraphicFramePr>
            <a:graphicFrameLocks noChangeAspect="1"/>
          </p:cNvGraphicFramePr>
          <p:nvPr/>
        </p:nvGraphicFramePr>
        <p:xfrm>
          <a:off x="2438400" y="2514600"/>
          <a:ext cx="5000625" cy="2019300"/>
        </p:xfrm>
        <a:graphic>
          <a:graphicData uri="http://schemas.openxmlformats.org/presentationml/2006/ole">
            <p:oleObj spid="_x0000_s19458" name="Equazione" r:id="rId3" imgW="2133360" imgH="863280" progId="Equation.3">
              <p:embed/>
            </p:oleObj>
          </a:graphicData>
        </a:graphic>
      </p:graphicFrame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  <a:endParaRPr 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Interi con segno (Esempio)</a:t>
            </a:r>
          </a:p>
          <a:p>
            <a:pPr lvl="1" eaLnBrk="1" hangingPunct="1"/>
            <a:r>
              <a:rPr lang="en-US" smtClean="0"/>
              <a:t>Complemento alla base </a:t>
            </a:r>
            <a:r>
              <a:rPr lang="en-US" b="1" smtClean="0"/>
              <a:t>2</a:t>
            </a:r>
            <a:r>
              <a:rPr lang="en-US" smtClean="0"/>
              <a:t>  (su 4 cifre)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=</a:t>
            </a:r>
            <a:endParaRPr lang="en-US" smtClean="0">
              <a:latin typeface="Helvetica" pitchFamily="34" charset="0"/>
            </a:endParaRPr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2438400" y="2590800"/>
          <a:ext cx="4524375" cy="1900238"/>
        </p:xfrm>
        <a:graphic>
          <a:graphicData uri="http://schemas.openxmlformats.org/presentationml/2006/ole">
            <p:oleObj spid="_x0000_s20482" name="Equazione" r:id="rId3" imgW="1930320" imgH="812520" progId="Equation.3">
              <p:embed/>
            </p:oleObj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  <a:endParaRPr 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Interi con segno (Esempio)</a:t>
            </a:r>
          </a:p>
          <a:p>
            <a:pPr lvl="1" eaLnBrk="1" hangingPunct="1"/>
            <a:r>
              <a:rPr lang="en-US" smtClean="0"/>
              <a:t>Complemento alla base </a:t>
            </a:r>
            <a:r>
              <a:rPr lang="en-US" b="1" smtClean="0"/>
              <a:t>2</a:t>
            </a:r>
            <a:r>
              <a:rPr lang="en-US" smtClean="0"/>
              <a:t>  (su 4 cifre)</a:t>
            </a:r>
          </a:p>
          <a:p>
            <a:pPr lvl="1" eaLnBrk="1" hangingPunct="1"/>
            <a:r>
              <a:rPr lang="en-US" smtClean="0"/>
              <a:t>Sia </a:t>
            </a:r>
            <a:r>
              <a:rPr lang="en-US" b="1" smtClean="0"/>
              <a:t>x = (5)</a:t>
            </a:r>
            <a:r>
              <a:rPr lang="en-US" b="1" baseline="-25000" smtClean="0"/>
              <a:t>10</a:t>
            </a:r>
            <a:r>
              <a:rPr lang="en-US" smtClean="0"/>
              <a:t>,   si ha   0&lt;5&lt;8   quindi</a:t>
            </a:r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=</a:t>
            </a:r>
          </a:p>
          <a:p>
            <a:pPr lvl="1" eaLnBrk="1" hangingPunct="1">
              <a:spcBef>
                <a:spcPct val="50000"/>
              </a:spcBef>
            </a:pPr>
            <a:endParaRPr lang="it-IT" smtClean="0">
              <a:latin typeface="Helvetica" pitchFamily="34" charset="0"/>
            </a:endParaRPr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(x)= r</a:t>
            </a:r>
            <a:r>
              <a:rPr lang="it-IT" baseline="-25000" smtClean="0">
                <a:latin typeface="Arial" pitchFamily="34" charset="0"/>
              </a:rPr>
              <a:t>2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</a:t>
            </a:r>
            <a:r>
              <a:rPr lang="it-IT" smtClean="0">
                <a:latin typeface="Arial" pitchFamily="34" charset="0"/>
              </a:rPr>
              <a:t>= (0101)</a:t>
            </a:r>
            <a:endParaRPr lang="en-US" smtClean="0">
              <a:latin typeface="Arial" pitchFamily="34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2514600" y="2667000"/>
          <a:ext cx="4143375" cy="1739900"/>
        </p:xfrm>
        <a:graphic>
          <a:graphicData uri="http://schemas.openxmlformats.org/presentationml/2006/ole">
            <p:oleObj spid="_x0000_s21506" name="Equazione" r:id="rId3" imgW="1930320" imgH="812520" progId="Equation.3">
              <p:embed/>
            </p:oleObj>
          </a:graphicData>
        </a:graphic>
      </p:graphicFrame>
      <p:sp>
        <p:nvSpPr>
          <p:cNvPr id="21509" name="Rectangle 6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Interi con segno (Esempio)</a:t>
            </a:r>
          </a:p>
          <a:p>
            <a:pPr lvl="1" eaLnBrk="1" hangingPunct="1"/>
            <a:r>
              <a:rPr lang="en-US" smtClean="0"/>
              <a:t>Complemento alla base </a:t>
            </a:r>
            <a:r>
              <a:rPr lang="en-US" b="1" smtClean="0"/>
              <a:t>2</a:t>
            </a:r>
            <a:r>
              <a:rPr lang="en-US" smtClean="0"/>
              <a:t>  (su 4 cifre)</a:t>
            </a:r>
          </a:p>
          <a:p>
            <a:pPr lvl="1" eaLnBrk="1" hangingPunct="1"/>
            <a:r>
              <a:rPr lang="en-US" smtClean="0"/>
              <a:t>Sia x = (-5)</a:t>
            </a:r>
            <a:r>
              <a:rPr lang="en-US" baseline="-25000" smtClean="0"/>
              <a:t>10 </a:t>
            </a:r>
            <a:r>
              <a:rPr lang="en-US" smtClean="0"/>
              <a:t> si ha   -8&lt;-5&lt;0   quindi</a:t>
            </a:r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</a:t>
            </a:r>
            <a:r>
              <a:rPr lang="it-IT" smtClean="0">
                <a:latin typeface="Helvetica" pitchFamily="34" charset="0"/>
              </a:rPr>
              <a:t> =</a:t>
            </a:r>
          </a:p>
          <a:p>
            <a:pPr lvl="1" eaLnBrk="1" hangingPunct="1">
              <a:spcBef>
                <a:spcPct val="50000"/>
              </a:spcBef>
            </a:pPr>
            <a:endParaRPr lang="it-IT" smtClean="0">
              <a:latin typeface="Helvetica" pitchFamily="34" charset="0"/>
            </a:endParaRPr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Arial" pitchFamily="34" charset="0"/>
              </a:rPr>
              <a:t>r</a:t>
            </a:r>
            <a:r>
              <a:rPr lang="it-IT" baseline="-25000" smtClean="0">
                <a:latin typeface="Arial" pitchFamily="34" charset="0"/>
              </a:rPr>
              <a:t>c</a:t>
            </a:r>
            <a:r>
              <a:rPr lang="it-IT" smtClean="0">
                <a:latin typeface="Arial" pitchFamily="34" charset="0"/>
              </a:rPr>
              <a:t>(x)= r</a:t>
            </a:r>
            <a:r>
              <a:rPr lang="it-IT" baseline="-25000" smtClean="0">
                <a:latin typeface="Arial" pitchFamily="34" charset="0"/>
              </a:rPr>
              <a:t>2</a:t>
            </a:r>
            <a:r>
              <a:rPr lang="it-IT" smtClean="0">
                <a:latin typeface="Arial" pitchFamily="34" charset="0"/>
              </a:rPr>
              <a:t>(2</a:t>
            </a:r>
            <a:r>
              <a:rPr lang="it-IT" baseline="30000" smtClean="0">
                <a:latin typeface="Arial" pitchFamily="34" charset="0"/>
              </a:rPr>
              <a:t>4</a:t>
            </a:r>
            <a:r>
              <a:rPr lang="it-IT" smtClean="0">
                <a:latin typeface="Arial" pitchFamily="34" charset="0"/>
              </a:rPr>
              <a:t>-|x|)</a:t>
            </a:r>
            <a:r>
              <a:rPr lang="it-IT" smtClean="0">
                <a:latin typeface="Helvetica" pitchFamily="34" charset="0"/>
              </a:rPr>
              <a:t> </a:t>
            </a:r>
            <a:r>
              <a:rPr lang="it-IT" smtClean="0">
                <a:latin typeface="Arial" pitchFamily="34" charset="0"/>
              </a:rPr>
              <a:t>= r</a:t>
            </a:r>
            <a:r>
              <a:rPr lang="it-IT" baseline="-25000" smtClean="0">
                <a:latin typeface="Arial" pitchFamily="34" charset="0"/>
              </a:rPr>
              <a:t>2</a:t>
            </a:r>
            <a:r>
              <a:rPr lang="it-IT" smtClean="0">
                <a:latin typeface="Arial" pitchFamily="34" charset="0"/>
              </a:rPr>
              <a:t>(16-|-5|)= r</a:t>
            </a:r>
            <a:r>
              <a:rPr lang="it-IT" baseline="-25000" smtClean="0">
                <a:latin typeface="Arial" pitchFamily="34" charset="0"/>
              </a:rPr>
              <a:t>2</a:t>
            </a:r>
            <a:r>
              <a:rPr lang="it-IT" smtClean="0">
                <a:latin typeface="Arial" pitchFamily="34" charset="0"/>
              </a:rPr>
              <a:t>(11)=(1011) </a:t>
            </a:r>
            <a:r>
              <a:rPr lang="it-IT" baseline="-25000" smtClean="0">
                <a:latin typeface="Arial" pitchFamily="34" charset="0"/>
              </a:rPr>
              <a:t>2</a:t>
            </a:r>
          </a:p>
        </p:txBody>
      </p:sp>
      <p:graphicFrame>
        <p:nvGraphicFramePr>
          <p:cNvPr id="22530" name="Object 0"/>
          <p:cNvGraphicFramePr>
            <a:graphicFrameLocks noChangeAspect="1"/>
          </p:cNvGraphicFramePr>
          <p:nvPr/>
        </p:nvGraphicFramePr>
        <p:xfrm>
          <a:off x="2362200" y="2798763"/>
          <a:ext cx="3495675" cy="1468437"/>
        </p:xfrm>
        <a:graphic>
          <a:graphicData uri="http://schemas.openxmlformats.org/presentationml/2006/ole">
            <p:oleObj spid="_x0000_s22530" name="Equazione" r:id="rId3" imgW="1930320" imgH="812520" progId="Equation.3">
              <p:embed/>
            </p:oleObj>
          </a:graphicData>
        </a:graphic>
      </p:graphicFrame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interi con segno</a:t>
            </a:r>
            <a:br>
              <a:rPr lang="en-US" smtClean="0"/>
            </a:br>
            <a:r>
              <a:rPr lang="en-US" sz="2400" i="1" smtClean="0"/>
              <a:t>Complemento</a:t>
            </a:r>
            <a:endParaRPr 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Interi con segno - Min e Max</a:t>
            </a:r>
          </a:p>
          <a:p>
            <a:pPr lvl="1" eaLnBrk="1" hangingPunct="1"/>
            <a:r>
              <a:rPr lang="en-US" smtClean="0"/>
              <a:t>Complemento alla base </a:t>
            </a:r>
            <a:r>
              <a:rPr lang="en-US" b="1" smtClean="0"/>
              <a:t>2</a:t>
            </a:r>
            <a:r>
              <a:rPr lang="en-US" smtClean="0"/>
              <a:t>  (su </a:t>
            </a:r>
            <a:r>
              <a:rPr lang="en-US" i="1" smtClean="0"/>
              <a:t>k</a:t>
            </a:r>
            <a:r>
              <a:rPr lang="en-US" smtClean="0"/>
              <a:t> cifre)</a:t>
            </a:r>
          </a:p>
          <a:p>
            <a:pPr lvl="1" eaLnBrk="1" hangingPunct="1"/>
            <a:r>
              <a:rPr lang="en-US" smtClean="0"/>
              <a:t>MIN:        (100…0)</a:t>
            </a:r>
          </a:p>
          <a:p>
            <a:pPr lvl="1" eaLnBrk="1" hangingPunct="1"/>
            <a:r>
              <a:rPr lang="en-US" smtClean="0"/>
              <a:t>MAX:       (011…1)</a:t>
            </a:r>
          </a:p>
          <a:p>
            <a:pPr lvl="1" eaLnBrk="1" hangingPunct="1"/>
            <a:endParaRPr lang="en-US" smtClean="0"/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Helvetica" pitchFamily="34" charset="0"/>
              </a:rPr>
              <a:t>Es. </a:t>
            </a:r>
            <a:r>
              <a:rPr lang="it-IT" i="1" smtClean="0">
                <a:latin typeface="Helvetica" pitchFamily="34" charset="0"/>
              </a:rPr>
              <a:t>k</a:t>
            </a:r>
            <a:r>
              <a:rPr lang="it-IT" smtClean="0">
                <a:latin typeface="Helvetica" pitchFamily="34" charset="0"/>
              </a:rPr>
              <a:t>=7    MIN = (1000000) ==&gt; (-2</a:t>
            </a:r>
            <a:r>
              <a:rPr lang="it-IT" baseline="30000" smtClean="0">
                <a:latin typeface="Helvetica" pitchFamily="34" charset="0"/>
              </a:rPr>
              <a:t>7-1</a:t>
            </a:r>
            <a:r>
              <a:rPr lang="it-IT" smtClean="0">
                <a:latin typeface="Helvetica" pitchFamily="34" charset="0"/>
              </a:rPr>
              <a:t>)=-64</a:t>
            </a:r>
          </a:p>
          <a:p>
            <a:pPr lvl="1" eaLnBrk="1" hangingPunct="1">
              <a:spcBef>
                <a:spcPct val="50000"/>
              </a:spcBef>
            </a:pPr>
            <a:r>
              <a:rPr lang="it-IT" smtClean="0">
                <a:latin typeface="Helvetica" pitchFamily="34" charset="0"/>
              </a:rPr>
              <a:t>                MAX = (0111111) ==&gt; (2</a:t>
            </a:r>
            <a:r>
              <a:rPr lang="it-IT" baseline="30000" smtClean="0">
                <a:latin typeface="Helvetica" pitchFamily="34" charset="0"/>
              </a:rPr>
              <a:t>7-1</a:t>
            </a:r>
            <a:r>
              <a:rPr lang="it-IT" smtClean="0">
                <a:latin typeface="Helvetica" pitchFamily="34" charset="0"/>
              </a:rPr>
              <a:t> -1)=63</a:t>
            </a:r>
            <a:endParaRPr lang="it-IT" baseline="-25000" smtClean="0">
              <a:latin typeface="Arial" pitchFamily="34" charset="0"/>
            </a:endParaRPr>
          </a:p>
        </p:txBody>
      </p:sp>
      <p:sp>
        <p:nvSpPr>
          <p:cNvPr id="66564" name="Oval 4"/>
          <p:cNvSpPr>
            <a:spLocks noChangeArrowheads="1"/>
          </p:cNvSpPr>
          <p:nvPr/>
        </p:nvSpPr>
        <p:spPr bwMode="auto">
          <a:xfrm>
            <a:off x="2819400" y="4300538"/>
            <a:ext cx="5181600" cy="9525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fissa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smtClean="0"/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752600" y="3124200"/>
            <a:ext cx="571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24384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371600" y="4325938"/>
            <a:ext cx="1790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Bit del </a:t>
            </a:r>
            <a:r>
              <a:rPr lang="en-US">
                <a:solidFill>
                  <a:srgbClr val="FF0000"/>
                </a:solidFill>
              </a:rPr>
              <a:t>segno</a:t>
            </a:r>
            <a:endParaRPr lang="en-US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 flipH="1" flipV="1">
            <a:off x="2133600" y="3657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3276600" y="3657600"/>
            <a:ext cx="3344863" cy="1752600"/>
            <a:chOff x="2064" y="2304"/>
            <a:chExt cx="2107" cy="1104"/>
          </a:xfrm>
        </p:grpSpPr>
        <p:sp>
          <p:nvSpPr>
            <p:cNvPr id="67599" name="Text Box 9"/>
            <p:cNvSpPr txBox="1">
              <a:spLocks noChangeArrowheads="1"/>
            </p:cNvSpPr>
            <p:nvPr/>
          </p:nvSpPr>
          <p:spPr bwMode="auto">
            <a:xfrm>
              <a:off x="2064" y="2890"/>
              <a:ext cx="210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Rappresentazione binaria </a:t>
              </a:r>
            </a:p>
            <a:p>
              <a:pPr eaLnBrk="0" hangingPunct="0"/>
              <a:r>
                <a:rPr lang="en-US"/>
                <a:t>della parte intera</a:t>
              </a:r>
            </a:p>
          </p:txBody>
        </p:sp>
        <p:sp>
          <p:nvSpPr>
            <p:cNvPr id="67600" name="Line 10"/>
            <p:cNvSpPr>
              <a:spLocks noChangeShapeType="1"/>
            </p:cNvSpPr>
            <p:nvPr/>
          </p:nvSpPr>
          <p:spPr bwMode="auto">
            <a:xfrm flipH="1" flipV="1">
              <a:off x="2304" y="2304"/>
              <a:ext cx="48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67593" name="Text Box 11"/>
          <p:cNvSpPr txBox="1">
            <a:spLocks noChangeArrowheads="1"/>
          </p:cNvSpPr>
          <p:nvPr/>
        </p:nvSpPr>
        <p:spPr bwMode="auto">
          <a:xfrm>
            <a:off x="990600" y="5486400"/>
            <a:ext cx="3184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r</a:t>
            </a:r>
            <a:r>
              <a:rPr lang="en-US" baseline="-25000"/>
              <a:t>ms</a:t>
            </a:r>
            <a:r>
              <a:rPr lang="en-US"/>
              <a:t>(2.5) = </a:t>
            </a:r>
            <a:r>
              <a:rPr lang="en-US">
                <a:solidFill>
                  <a:srgbClr val="FF0000"/>
                </a:solidFill>
              </a:rPr>
              <a:t>0</a:t>
            </a:r>
            <a:r>
              <a:rPr lang="en-US">
                <a:solidFill>
                  <a:srgbClr val="000099"/>
                </a:solidFill>
              </a:rPr>
              <a:t>0010.10..</a:t>
            </a:r>
            <a:endParaRPr lang="en-US"/>
          </a:p>
        </p:txBody>
      </p:sp>
      <p:sp>
        <p:nvSpPr>
          <p:cNvPr id="67594" name="Text Box 12"/>
          <p:cNvSpPr txBox="1">
            <a:spLocks noChangeArrowheads="1"/>
          </p:cNvSpPr>
          <p:nvPr/>
        </p:nvSpPr>
        <p:spPr bwMode="auto">
          <a:xfrm>
            <a:off x="4648200" y="5486400"/>
            <a:ext cx="328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r</a:t>
            </a:r>
            <a:r>
              <a:rPr lang="en-US" baseline="-25000"/>
              <a:t>ms</a:t>
            </a:r>
            <a:r>
              <a:rPr lang="en-US"/>
              <a:t>(-2.5) = 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en-US">
                <a:solidFill>
                  <a:srgbClr val="000099"/>
                </a:solidFill>
              </a:rPr>
              <a:t>0010.10..</a:t>
            </a:r>
            <a:endParaRPr lang="en-US"/>
          </a:p>
        </p:txBody>
      </p:sp>
      <p:sp>
        <p:nvSpPr>
          <p:cNvPr id="67595" name="Line 13"/>
          <p:cNvSpPr>
            <a:spLocks noChangeShapeType="1"/>
          </p:cNvSpPr>
          <p:nvPr/>
        </p:nvSpPr>
        <p:spPr bwMode="auto">
          <a:xfrm>
            <a:off x="4953000" y="3124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96" name="Text Box 14"/>
          <p:cNvSpPr txBox="1">
            <a:spLocks noChangeArrowheads="1"/>
          </p:cNvSpPr>
          <p:nvPr/>
        </p:nvSpPr>
        <p:spPr bwMode="auto">
          <a:xfrm>
            <a:off x="4656138" y="3902075"/>
            <a:ext cx="334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Rappresentazione binaria </a:t>
            </a:r>
          </a:p>
          <a:p>
            <a:pPr eaLnBrk="0" hangingPunct="0"/>
            <a:r>
              <a:rPr lang="en-US"/>
              <a:t>della parte decimale</a:t>
            </a:r>
          </a:p>
        </p:txBody>
      </p:sp>
      <p:sp>
        <p:nvSpPr>
          <p:cNvPr id="67597" name="Line 15"/>
          <p:cNvSpPr>
            <a:spLocks noChangeShapeType="1"/>
          </p:cNvSpPr>
          <p:nvPr/>
        </p:nvSpPr>
        <p:spPr bwMode="auto">
          <a:xfrm flipH="1" flipV="1">
            <a:off x="5791200" y="3733800"/>
            <a:ext cx="793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67598" name="Rectangle 16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fissa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 Razionali - modulo e segno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Quanti diversi numeri posso rappresentare?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lvl="1" eaLnBrk="1" hangingPunct="1">
              <a:buFontTx/>
              <a:buNone/>
            </a:pPr>
            <a:r>
              <a:rPr lang="en-US" i="1" smtClean="0"/>
              <a:t>k</a:t>
            </a:r>
            <a:r>
              <a:rPr lang="en-US" smtClean="0"/>
              <a:t> bit per la parte intera e </a:t>
            </a:r>
            <a:r>
              <a:rPr lang="en-US" i="1" smtClean="0"/>
              <a:t>h</a:t>
            </a:r>
            <a:r>
              <a:rPr lang="en-US" smtClean="0"/>
              <a:t> per la parte decimale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===&gt;     ho 2</a:t>
            </a:r>
            <a:r>
              <a:rPr lang="en-US" baseline="30000" smtClean="0"/>
              <a:t>(</a:t>
            </a:r>
            <a:r>
              <a:rPr lang="en-US" i="1" baseline="30000" smtClean="0"/>
              <a:t>k+h</a:t>
            </a:r>
            <a:r>
              <a:rPr lang="en-US" baseline="30000" smtClean="0"/>
              <a:t>)</a:t>
            </a:r>
            <a:r>
              <a:rPr lang="en-US" smtClean="0"/>
              <a:t> numeri diversi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203325" y="5486400"/>
            <a:ext cx="711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k=2 h=5   ===&gt; ho 27 = 128 numeri razionali diversi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fissa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 Razionali - modulo e segno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Quale max e min ?</a:t>
            </a:r>
          </a:p>
          <a:p>
            <a:pPr lvl="1" eaLnBrk="1" hangingPunct="1">
              <a:buFontTx/>
              <a:buNone/>
            </a:pPr>
            <a:r>
              <a:rPr lang="en-US" i="1" smtClean="0"/>
              <a:t>k</a:t>
            </a:r>
            <a:r>
              <a:rPr lang="en-US" smtClean="0"/>
              <a:t> bit per la parte intera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===&gt; min = 0     max = 2</a:t>
            </a:r>
            <a:r>
              <a:rPr lang="en-US" i="1" baseline="30000" smtClean="0"/>
              <a:t>k</a:t>
            </a:r>
            <a:r>
              <a:rPr lang="en-US" smtClean="0"/>
              <a:t> -1</a:t>
            </a:r>
          </a:p>
          <a:p>
            <a:pPr lvl="1" eaLnBrk="1" hangingPunct="1">
              <a:buFontTx/>
              <a:buNone/>
            </a:pPr>
            <a:r>
              <a:rPr lang="en-US" i="1" smtClean="0"/>
              <a:t>h</a:t>
            </a:r>
            <a:r>
              <a:rPr lang="en-US" smtClean="0"/>
              <a:t> per la parte decimale</a:t>
            </a:r>
            <a:br>
              <a:rPr lang="en-US" smtClean="0"/>
            </a:br>
            <a:r>
              <a:rPr lang="en-US" smtClean="0"/>
              <a:t>    ===&gt;  min = 0     max = 1- 2</a:t>
            </a:r>
            <a:r>
              <a:rPr lang="en-US" i="1" baseline="30000" smtClean="0"/>
              <a:t>h</a:t>
            </a:r>
            <a:endParaRPr lang="en-US" smtClean="0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203325" y="5486400"/>
            <a:ext cx="7499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k=2 h=5   ===&gt; min = 0  max= (2</a:t>
            </a:r>
            <a:r>
              <a:rPr lang="en-US" i="1" baseline="30000"/>
              <a:t>k</a:t>
            </a:r>
            <a:r>
              <a:rPr lang="en-US"/>
              <a:t> -1)+(1- 2</a:t>
            </a:r>
            <a:r>
              <a:rPr lang="en-US" i="1" baseline="30000"/>
              <a:t>-h</a:t>
            </a:r>
            <a:r>
              <a:rPr lang="en-US"/>
              <a:t>)=</a:t>
            </a:r>
            <a:r>
              <a:rPr lang="en-US" b="1">
                <a:solidFill>
                  <a:srgbClr val="000099"/>
                </a:solidFill>
              </a:rPr>
              <a:t>3.96875</a:t>
            </a:r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638800" y="3622675"/>
            <a:ext cx="2274888" cy="2473325"/>
            <a:chOff x="3552" y="2282"/>
            <a:chExt cx="1433" cy="1558"/>
          </a:xfrm>
        </p:grpSpPr>
        <p:sp>
          <p:nvSpPr>
            <p:cNvPr id="69643" name="Oval 6"/>
            <p:cNvSpPr>
              <a:spLocks noChangeArrowheads="1"/>
            </p:cNvSpPr>
            <p:nvPr/>
          </p:nvSpPr>
          <p:spPr bwMode="auto">
            <a:xfrm>
              <a:off x="3552" y="3408"/>
              <a:ext cx="528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4" name="Line 7"/>
            <p:cNvSpPr>
              <a:spLocks noChangeShapeType="1"/>
            </p:cNvSpPr>
            <p:nvPr/>
          </p:nvSpPr>
          <p:spPr bwMode="auto">
            <a:xfrm flipH="1">
              <a:off x="3840" y="2592"/>
              <a:ext cx="576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5" name="Text Box 8"/>
            <p:cNvSpPr txBox="1">
              <a:spLocks noChangeArrowheads="1"/>
            </p:cNvSpPr>
            <p:nvPr/>
          </p:nvSpPr>
          <p:spPr bwMode="auto">
            <a:xfrm>
              <a:off x="3974" y="2282"/>
              <a:ext cx="1011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Parte Intera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578600" y="4410075"/>
            <a:ext cx="2263775" cy="1660525"/>
            <a:chOff x="4144" y="2778"/>
            <a:chExt cx="1426" cy="1046"/>
          </a:xfrm>
        </p:grpSpPr>
        <p:sp>
          <p:nvSpPr>
            <p:cNvPr id="69640" name="Oval 10"/>
            <p:cNvSpPr>
              <a:spLocks noChangeArrowheads="1"/>
            </p:cNvSpPr>
            <p:nvPr/>
          </p:nvSpPr>
          <p:spPr bwMode="auto">
            <a:xfrm>
              <a:off x="4144" y="3392"/>
              <a:ext cx="528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1" name="Line 11"/>
            <p:cNvSpPr>
              <a:spLocks noChangeShapeType="1"/>
            </p:cNvSpPr>
            <p:nvPr/>
          </p:nvSpPr>
          <p:spPr bwMode="auto">
            <a:xfrm flipH="1">
              <a:off x="4432" y="3072"/>
              <a:ext cx="416" cy="3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9642" name="Text Box 12"/>
            <p:cNvSpPr txBox="1">
              <a:spLocks noChangeArrowheads="1"/>
            </p:cNvSpPr>
            <p:nvPr/>
          </p:nvSpPr>
          <p:spPr bwMode="auto">
            <a:xfrm>
              <a:off x="4272" y="2778"/>
              <a:ext cx="1298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Parte Decimale</a:t>
              </a:r>
            </a:p>
          </p:txBody>
        </p:sp>
      </p:grpSp>
      <p:sp>
        <p:nvSpPr>
          <p:cNvPr id="69639" name="Rectangle 13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fissa</a:t>
            </a:r>
            <a:endParaRPr lang="en-US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 Razionali - modulo e segno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Qual è la distanza tra due numeri razionali rappresentati?</a:t>
            </a:r>
          </a:p>
          <a:p>
            <a:pPr lvl="1" eaLnBrk="1" hangingPunct="1">
              <a:buFontTx/>
              <a:buNone/>
            </a:pPr>
            <a:r>
              <a:rPr lang="en-US" smtClean="0"/>
              <a:t>Se ho</a:t>
            </a:r>
            <a:r>
              <a:rPr lang="en-US" i="1" smtClean="0"/>
              <a:t> h</a:t>
            </a:r>
            <a:r>
              <a:rPr lang="en-US" smtClean="0"/>
              <a:t> bit per la parte decimale</a:t>
            </a:r>
          </a:p>
          <a:p>
            <a:pPr lvl="1" eaLnBrk="1" hangingPunct="1">
              <a:buFontTx/>
              <a:buNone/>
            </a:pPr>
            <a:r>
              <a:rPr lang="en-US" smtClean="0"/>
              <a:t>    ===&gt; r(x) - r(x</a:t>
            </a:r>
            <a:r>
              <a:rPr lang="en-US" baseline="-25000" smtClean="0"/>
              <a:t>succ</a:t>
            </a:r>
            <a:r>
              <a:rPr lang="en-US" smtClean="0"/>
              <a:t>) = 0…0,0….1=2</a:t>
            </a:r>
            <a:r>
              <a:rPr lang="en-US" baseline="30000" smtClean="0"/>
              <a:t>-h</a:t>
            </a:r>
            <a:endParaRPr lang="en-US" smtClean="0"/>
          </a:p>
          <a:p>
            <a:pPr lvl="1" eaLnBrk="1" hangingPunct="1">
              <a:buFontTx/>
              <a:buNone/>
            </a:pPr>
            <a:endParaRPr lang="en-US" i="1" baseline="30000" smtClean="0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762000" y="5486400"/>
            <a:ext cx="794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k=2 h=5   ===&gt; r(x) - r(x</a:t>
            </a:r>
            <a:r>
              <a:rPr lang="en-US" baseline="-25000"/>
              <a:t>succ</a:t>
            </a:r>
            <a:r>
              <a:rPr lang="en-US"/>
              <a:t>) = (0.00001)</a:t>
            </a:r>
            <a:r>
              <a:rPr lang="en-US" baseline="-25000"/>
              <a:t>2</a:t>
            </a:r>
            <a:r>
              <a:rPr lang="en-US"/>
              <a:t>=2</a:t>
            </a:r>
            <a:r>
              <a:rPr lang="en-US" baseline="30000"/>
              <a:t>-5</a:t>
            </a:r>
            <a:r>
              <a:rPr lang="en-US"/>
              <a:t>= (</a:t>
            </a:r>
            <a:r>
              <a:rPr lang="en-US" b="1">
                <a:solidFill>
                  <a:srgbClr val="000099"/>
                </a:solidFill>
              </a:rPr>
              <a:t>0.03125</a:t>
            </a:r>
            <a:r>
              <a:rPr lang="en-US"/>
              <a:t>)</a:t>
            </a:r>
            <a:r>
              <a:rPr lang="en-US" baseline="-25000"/>
              <a:t>10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3886200" y="4130675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1143000" y="2954338"/>
            <a:ext cx="2209800" cy="2354262"/>
            <a:chOff x="864" y="1776"/>
            <a:chExt cx="1392" cy="1483"/>
          </a:xfrm>
        </p:grpSpPr>
        <p:graphicFrame>
          <p:nvGraphicFramePr>
            <p:cNvPr id="4098" name="Object 4"/>
            <p:cNvGraphicFramePr>
              <a:graphicFrameLocks noChangeAspect="1"/>
            </p:cNvGraphicFramePr>
            <p:nvPr/>
          </p:nvGraphicFramePr>
          <p:xfrm>
            <a:off x="864" y="2160"/>
            <a:ext cx="1392" cy="1099"/>
          </p:xfrm>
          <a:graphic>
            <a:graphicData uri="http://schemas.openxmlformats.org/presentationml/2006/ole">
              <p:oleObj spid="_x0000_s4098" name="Clip" r:id="rId3" imgW="1171440" imgH="923760" progId="">
                <p:embed/>
              </p:oleObj>
            </a:graphicData>
          </a:graphic>
        </p:graphicFrame>
        <p:grpSp>
          <p:nvGrpSpPr>
            <p:cNvPr id="4104" name="Group 5"/>
            <p:cNvGrpSpPr>
              <a:grpSpLocks/>
            </p:cNvGrpSpPr>
            <p:nvPr/>
          </p:nvGrpSpPr>
          <p:grpSpPr bwMode="auto">
            <a:xfrm>
              <a:off x="1488" y="1776"/>
              <a:ext cx="768" cy="644"/>
              <a:chOff x="864" y="1516"/>
              <a:chExt cx="768" cy="644"/>
            </a:xfrm>
          </p:grpSpPr>
          <p:grpSp>
            <p:nvGrpSpPr>
              <p:cNvPr id="4105" name="Group 6"/>
              <p:cNvGrpSpPr>
                <a:grpSpLocks/>
              </p:cNvGrpSpPr>
              <p:nvPr/>
            </p:nvGrpSpPr>
            <p:grpSpPr bwMode="auto">
              <a:xfrm>
                <a:off x="864" y="1516"/>
                <a:ext cx="768" cy="644"/>
                <a:chOff x="864" y="1584"/>
                <a:chExt cx="768" cy="644"/>
              </a:xfrm>
            </p:grpSpPr>
            <p:sp>
              <p:nvSpPr>
                <p:cNvPr id="4107" name="Freeform 7"/>
                <p:cNvSpPr>
                  <a:spLocks/>
                </p:cNvSpPr>
                <p:nvPr/>
              </p:nvSpPr>
              <p:spPr bwMode="auto">
                <a:xfrm flipH="1">
                  <a:off x="864" y="1584"/>
                  <a:ext cx="768" cy="644"/>
                </a:xfrm>
                <a:custGeom>
                  <a:avLst/>
                  <a:gdLst>
                    <a:gd name="T0" fmla="*/ 1270 w 1536"/>
                    <a:gd name="T1" fmla="*/ 1073 h 1288"/>
                    <a:gd name="T2" fmla="*/ 1304 w 1536"/>
                    <a:gd name="T3" fmla="*/ 1060 h 1288"/>
                    <a:gd name="T4" fmla="*/ 1344 w 1536"/>
                    <a:gd name="T5" fmla="*/ 1101 h 1288"/>
                    <a:gd name="T6" fmla="*/ 1327 w 1536"/>
                    <a:gd name="T7" fmla="*/ 1207 h 1288"/>
                    <a:gd name="T8" fmla="*/ 1383 w 1536"/>
                    <a:gd name="T9" fmla="*/ 1205 h 1288"/>
                    <a:gd name="T10" fmla="*/ 1419 w 1536"/>
                    <a:gd name="T11" fmla="*/ 1214 h 1288"/>
                    <a:gd name="T12" fmla="*/ 1516 w 1536"/>
                    <a:gd name="T13" fmla="*/ 1170 h 1288"/>
                    <a:gd name="T14" fmla="*/ 1504 w 1536"/>
                    <a:gd name="T15" fmla="*/ 1046 h 1288"/>
                    <a:gd name="T16" fmla="*/ 1490 w 1536"/>
                    <a:gd name="T17" fmla="*/ 882 h 1288"/>
                    <a:gd name="T18" fmla="*/ 1437 w 1536"/>
                    <a:gd name="T19" fmla="*/ 695 h 1288"/>
                    <a:gd name="T20" fmla="*/ 1383 w 1536"/>
                    <a:gd name="T21" fmla="*/ 603 h 1288"/>
                    <a:gd name="T22" fmla="*/ 1341 w 1536"/>
                    <a:gd name="T23" fmla="*/ 549 h 1288"/>
                    <a:gd name="T24" fmla="*/ 1352 w 1536"/>
                    <a:gd name="T25" fmla="*/ 466 h 1288"/>
                    <a:gd name="T26" fmla="*/ 1348 w 1536"/>
                    <a:gd name="T27" fmla="*/ 328 h 1288"/>
                    <a:gd name="T28" fmla="*/ 1272 w 1536"/>
                    <a:gd name="T29" fmla="*/ 286 h 1288"/>
                    <a:gd name="T30" fmla="*/ 1247 w 1536"/>
                    <a:gd name="T31" fmla="*/ 427 h 1288"/>
                    <a:gd name="T32" fmla="*/ 1195 w 1536"/>
                    <a:gd name="T33" fmla="*/ 480 h 1288"/>
                    <a:gd name="T34" fmla="*/ 1046 w 1536"/>
                    <a:gd name="T35" fmla="*/ 478 h 1288"/>
                    <a:gd name="T36" fmla="*/ 876 w 1536"/>
                    <a:gd name="T37" fmla="*/ 483 h 1288"/>
                    <a:gd name="T38" fmla="*/ 780 w 1536"/>
                    <a:gd name="T39" fmla="*/ 455 h 1288"/>
                    <a:gd name="T40" fmla="*/ 720 w 1536"/>
                    <a:gd name="T41" fmla="*/ 395 h 1288"/>
                    <a:gd name="T42" fmla="*/ 543 w 1536"/>
                    <a:gd name="T43" fmla="*/ 159 h 1288"/>
                    <a:gd name="T44" fmla="*/ 486 w 1536"/>
                    <a:gd name="T45" fmla="*/ 85 h 1288"/>
                    <a:gd name="T46" fmla="*/ 424 w 1536"/>
                    <a:gd name="T47" fmla="*/ 79 h 1288"/>
                    <a:gd name="T48" fmla="*/ 371 w 1536"/>
                    <a:gd name="T49" fmla="*/ 143 h 1288"/>
                    <a:gd name="T50" fmla="*/ 321 w 1536"/>
                    <a:gd name="T51" fmla="*/ 169 h 1288"/>
                    <a:gd name="T52" fmla="*/ 266 w 1536"/>
                    <a:gd name="T53" fmla="*/ 180 h 1288"/>
                    <a:gd name="T54" fmla="*/ 208 w 1536"/>
                    <a:gd name="T55" fmla="*/ 191 h 1288"/>
                    <a:gd name="T56" fmla="*/ 184 w 1536"/>
                    <a:gd name="T57" fmla="*/ 198 h 1288"/>
                    <a:gd name="T58" fmla="*/ 135 w 1536"/>
                    <a:gd name="T59" fmla="*/ 286 h 1288"/>
                    <a:gd name="T60" fmla="*/ 28 w 1536"/>
                    <a:gd name="T61" fmla="*/ 346 h 1288"/>
                    <a:gd name="T62" fmla="*/ 11 w 1536"/>
                    <a:gd name="T63" fmla="*/ 399 h 1288"/>
                    <a:gd name="T64" fmla="*/ 43 w 1536"/>
                    <a:gd name="T65" fmla="*/ 531 h 1288"/>
                    <a:gd name="T66" fmla="*/ 60 w 1536"/>
                    <a:gd name="T67" fmla="*/ 535 h 1288"/>
                    <a:gd name="T68" fmla="*/ 74 w 1536"/>
                    <a:gd name="T69" fmla="*/ 568 h 1288"/>
                    <a:gd name="T70" fmla="*/ 121 w 1536"/>
                    <a:gd name="T71" fmla="*/ 579 h 1288"/>
                    <a:gd name="T72" fmla="*/ 167 w 1536"/>
                    <a:gd name="T73" fmla="*/ 543 h 1288"/>
                    <a:gd name="T74" fmla="*/ 222 w 1536"/>
                    <a:gd name="T75" fmla="*/ 499 h 1288"/>
                    <a:gd name="T76" fmla="*/ 264 w 1536"/>
                    <a:gd name="T77" fmla="*/ 468 h 1288"/>
                    <a:gd name="T78" fmla="*/ 353 w 1536"/>
                    <a:gd name="T79" fmla="*/ 476 h 1288"/>
                    <a:gd name="T80" fmla="*/ 374 w 1536"/>
                    <a:gd name="T81" fmla="*/ 517 h 1288"/>
                    <a:gd name="T82" fmla="*/ 380 w 1536"/>
                    <a:gd name="T83" fmla="*/ 663 h 1288"/>
                    <a:gd name="T84" fmla="*/ 394 w 1536"/>
                    <a:gd name="T85" fmla="*/ 1002 h 1288"/>
                    <a:gd name="T86" fmla="*/ 387 w 1536"/>
                    <a:gd name="T87" fmla="*/ 1129 h 1288"/>
                    <a:gd name="T88" fmla="*/ 422 w 1536"/>
                    <a:gd name="T89" fmla="*/ 1193 h 1288"/>
                    <a:gd name="T90" fmla="*/ 498 w 1536"/>
                    <a:gd name="T91" fmla="*/ 1175 h 1288"/>
                    <a:gd name="T92" fmla="*/ 557 w 1536"/>
                    <a:gd name="T93" fmla="*/ 1161 h 1288"/>
                    <a:gd name="T94" fmla="*/ 550 w 1536"/>
                    <a:gd name="T95" fmla="*/ 1288 h 1288"/>
                    <a:gd name="T96" fmla="*/ 592 w 1536"/>
                    <a:gd name="T97" fmla="*/ 1272 h 1288"/>
                    <a:gd name="T98" fmla="*/ 670 w 1536"/>
                    <a:gd name="T99" fmla="*/ 1260 h 1288"/>
                    <a:gd name="T100" fmla="*/ 731 w 1536"/>
                    <a:gd name="T101" fmla="*/ 1232 h 1288"/>
                    <a:gd name="T102" fmla="*/ 809 w 1536"/>
                    <a:gd name="T103" fmla="*/ 1182 h 1288"/>
                    <a:gd name="T104" fmla="*/ 867 w 1536"/>
                    <a:gd name="T105" fmla="*/ 1099 h 1288"/>
                    <a:gd name="T106" fmla="*/ 938 w 1536"/>
                    <a:gd name="T107" fmla="*/ 1037 h 1288"/>
                    <a:gd name="T108" fmla="*/ 993 w 1536"/>
                    <a:gd name="T109" fmla="*/ 1016 h 1288"/>
                    <a:gd name="T110" fmla="*/ 1039 w 1536"/>
                    <a:gd name="T111" fmla="*/ 1041 h 1288"/>
                    <a:gd name="T112" fmla="*/ 1013 w 1536"/>
                    <a:gd name="T113" fmla="*/ 1124 h 1288"/>
                    <a:gd name="T114" fmla="*/ 1085 w 1536"/>
                    <a:gd name="T115" fmla="*/ 1122 h 1288"/>
                    <a:gd name="T116" fmla="*/ 1146 w 1536"/>
                    <a:gd name="T117" fmla="*/ 1101 h 1288"/>
                    <a:gd name="T118" fmla="*/ 1211 w 1536"/>
                    <a:gd name="T119" fmla="*/ 1055 h 1288"/>
                    <a:gd name="T120" fmla="*/ 1210 w 1536"/>
                    <a:gd name="T121" fmla="*/ 1052 h 1288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536"/>
                    <a:gd name="T184" fmla="*/ 0 h 1288"/>
                    <a:gd name="T185" fmla="*/ 1536 w 1536"/>
                    <a:gd name="T186" fmla="*/ 1288 h 1288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536" h="1288">
                      <a:moveTo>
                        <a:pt x="1245" y="1006"/>
                      </a:moveTo>
                      <a:lnTo>
                        <a:pt x="1258" y="1029"/>
                      </a:lnTo>
                      <a:lnTo>
                        <a:pt x="1265" y="1050"/>
                      </a:lnTo>
                      <a:lnTo>
                        <a:pt x="1268" y="1066"/>
                      </a:lnTo>
                      <a:lnTo>
                        <a:pt x="1270" y="1073"/>
                      </a:lnTo>
                      <a:lnTo>
                        <a:pt x="1284" y="1062"/>
                      </a:lnTo>
                      <a:lnTo>
                        <a:pt x="1293" y="1052"/>
                      </a:lnTo>
                      <a:lnTo>
                        <a:pt x="1297" y="1041"/>
                      </a:lnTo>
                      <a:lnTo>
                        <a:pt x="1298" y="1037"/>
                      </a:lnTo>
                      <a:lnTo>
                        <a:pt x="1304" y="1060"/>
                      </a:lnTo>
                      <a:lnTo>
                        <a:pt x="1313" y="1080"/>
                      </a:lnTo>
                      <a:lnTo>
                        <a:pt x="1320" y="1092"/>
                      </a:lnTo>
                      <a:lnTo>
                        <a:pt x="1323" y="1097"/>
                      </a:lnTo>
                      <a:lnTo>
                        <a:pt x="1337" y="1073"/>
                      </a:lnTo>
                      <a:lnTo>
                        <a:pt x="1344" y="1101"/>
                      </a:lnTo>
                      <a:lnTo>
                        <a:pt x="1362" y="1097"/>
                      </a:lnTo>
                      <a:lnTo>
                        <a:pt x="1357" y="1129"/>
                      </a:lnTo>
                      <a:lnTo>
                        <a:pt x="1344" y="1164"/>
                      </a:lnTo>
                      <a:lnTo>
                        <a:pt x="1332" y="1194"/>
                      </a:lnTo>
                      <a:lnTo>
                        <a:pt x="1327" y="1207"/>
                      </a:lnTo>
                      <a:lnTo>
                        <a:pt x="1339" y="1210"/>
                      </a:lnTo>
                      <a:lnTo>
                        <a:pt x="1352" y="1210"/>
                      </a:lnTo>
                      <a:lnTo>
                        <a:pt x="1364" y="1209"/>
                      </a:lnTo>
                      <a:lnTo>
                        <a:pt x="1375" y="1207"/>
                      </a:lnTo>
                      <a:lnTo>
                        <a:pt x="1383" y="1205"/>
                      </a:lnTo>
                      <a:lnTo>
                        <a:pt x="1391" y="1202"/>
                      </a:lnTo>
                      <a:lnTo>
                        <a:pt x="1396" y="1200"/>
                      </a:lnTo>
                      <a:lnTo>
                        <a:pt x="1398" y="1200"/>
                      </a:lnTo>
                      <a:lnTo>
                        <a:pt x="1391" y="1228"/>
                      </a:lnTo>
                      <a:lnTo>
                        <a:pt x="1419" y="1214"/>
                      </a:lnTo>
                      <a:lnTo>
                        <a:pt x="1426" y="1232"/>
                      </a:lnTo>
                      <a:lnTo>
                        <a:pt x="1458" y="1217"/>
                      </a:lnTo>
                      <a:lnTo>
                        <a:pt x="1483" y="1239"/>
                      </a:lnTo>
                      <a:lnTo>
                        <a:pt x="1502" y="1209"/>
                      </a:lnTo>
                      <a:lnTo>
                        <a:pt x="1516" y="1170"/>
                      </a:lnTo>
                      <a:lnTo>
                        <a:pt x="1524" y="1136"/>
                      </a:lnTo>
                      <a:lnTo>
                        <a:pt x="1525" y="1122"/>
                      </a:lnTo>
                      <a:lnTo>
                        <a:pt x="1522" y="1096"/>
                      </a:lnTo>
                      <a:lnTo>
                        <a:pt x="1513" y="1067"/>
                      </a:lnTo>
                      <a:lnTo>
                        <a:pt x="1504" y="1046"/>
                      </a:lnTo>
                      <a:lnTo>
                        <a:pt x="1501" y="1037"/>
                      </a:lnTo>
                      <a:lnTo>
                        <a:pt x="1536" y="1048"/>
                      </a:lnTo>
                      <a:lnTo>
                        <a:pt x="1511" y="981"/>
                      </a:lnTo>
                      <a:lnTo>
                        <a:pt x="1508" y="917"/>
                      </a:lnTo>
                      <a:lnTo>
                        <a:pt x="1490" y="882"/>
                      </a:lnTo>
                      <a:lnTo>
                        <a:pt x="1497" y="872"/>
                      </a:lnTo>
                      <a:lnTo>
                        <a:pt x="1458" y="801"/>
                      </a:lnTo>
                      <a:lnTo>
                        <a:pt x="1454" y="759"/>
                      </a:lnTo>
                      <a:lnTo>
                        <a:pt x="1469" y="752"/>
                      </a:lnTo>
                      <a:lnTo>
                        <a:pt x="1437" y="695"/>
                      </a:lnTo>
                      <a:lnTo>
                        <a:pt x="1424" y="660"/>
                      </a:lnTo>
                      <a:lnTo>
                        <a:pt x="1410" y="637"/>
                      </a:lnTo>
                      <a:lnTo>
                        <a:pt x="1396" y="625"/>
                      </a:lnTo>
                      <a:lnTo>
                        <a:pt x="1391" y="621"/>
                      </a:lnTo>
                      <a:lnTo>
                        <a:pt x="1383" y="603"/>
                      </a:lnTo>
                      <a:lnTo>
                        <a:pt x="1375" y="588"/>
                      </a:lnTo>
                      <a:lnTo>
                        <a:pt x="1364" y="575"/>
                      </a:lnTo>
                      <a:lnTo>
                        <a:pt x="1355" y="563"/>
                      </a:lnTo>
                      <a:lnTo>
                        <a:pt x="1346" y="556"/>
                      </a:lnTo>
                      <a:lnTo>
                        <a:pt x="1341" y="549"/>
                      </a:lnTo>
                      <a:lnTo>
                        <a:pt x="1336" y="545"/>
                      </a:lnTo>
                      <a:lnTo>
                        <a:pt x="1334" y="543"/>
                      </a:lnTo>
                      <a:lnTo>
                        <a:pt x="1346" y="505"/>
                      </a:lnTo>
                      <a:lnTo>
                        <a:pt x="1352" y="480"/>
                      </a:lnTo>
                      <a:lnTo>
                        <a:pt x="1352" y="466"/>
                      </a:lnTo>
                      <a:lnTo>
                        <a:pt x="1352" y="462"/>
                      </a:lnTo>
                      <a:lnTo>
                        <a:pt x="1360" y="413"/>
                      </a:lnTo>
                      <a:lnTo>
                        <a:pt x="1359" y="371"/>
                      </a:lnTo>
                      <a:lnTo>
                        <a:pt x="1352" y="341"/>
                      </a:lnTo>
                      <a:lnTo>
                        <a:pt x="1348" y="328"/>
                      </a:lnTo>
                      <a:lnTo>
                        <a:pt x="1341" y="258"/>
                      </a:lnTo>
                      <a:lnTo>
                        <a:pt x="1323" y="243"/>
                      </a:lnTo>
                      <a:lnTo>
                        <a:pt x="1266" y="173"/>
                      </a:lnTo>
                      <a:lnTo>
                        <a:pt x="1273" y="231"/>
                      </a:lnTo>
                      <a:lnTo>
                        <a:pt x="1272" y="286"/>
                      </a:lnTo>
                      <a:lnTo>
                        <a:pt x="1266" y="326"/>
                      </a:lnTo>
                      <a:lnTo>
                        <a:pt x="1263" y="342"/>
                      </a:lnTo>
                      <a:lnTo>
                        <a:pt x="1259" y="395"/>
                      </a:lnTo>
                      <a:lnTo>
                        <a:pt x="1254" y="411"/>
                      </a:lnTo>
                      <a:lnTo>
                        <a:pt x="1247" y="427"/>
                      </a:lnTo>
                      <a:lnTo>
                        <a:pt x="1238" y="441"/>
                      </a:lnTo>
                      <a:lnTo>
                        <a:pt x="1227" y="453"/>
                      </a:lnTo>
                      <a:lnTo>
                        <a:pt x="1215" y="466"/>
                      </a:lnTo>
                      <a:lnTo>
                        <a:pt x="1204" y="475"/>
                      </a:lnTo>
                      <a:lnTo>
                        <a:pt x="1195" y="480"/>
                      </a:lnTo>
                      <a:lnTo>
                        <a:pt x="1188" y="483"/>
                      </a:lnTo>
                      <a:lnTo>
                        <a:pt x="1149" y="482"/>
                      </a:lnTo>
                      <a:lnTo>
                        <a:pt x="1112" y="480"/>
                      </a:lnTo>
                      <a:lnTo>
                        <a:pt x="1078" y="480"/>
                      </a:lnTo>
                      <a:lnTo>
                        <a:pt x="1046" y="478"/>
                      </a:lnTo>
                      <a:lnTo>
                        <a:pt x="1020" y="480"/>
                      </a:lnTo>
                      <a:lnTo>
                        <a:pt x="1000" y="480"/>
                      </a:lnTo>
                      <a:lnTo>
                        <a:pt x="988" y="480"/>
                      </a:lnTo>
                      <a:lnTo>
                        <a:pt x="983" y="480"/>
                      </a:lnTo>
                      <a:lnTo>
                        <a:pt x="876" y="483"/>
                      </a:lnTo>
                      <a:lnTo>
                        <a:pt x="851" y="482"/>
                      </a:lnTo>
                      <a:lnTo>
                        <a:pt x="828" y="476"/>
                      </a:lnTo>
                      <a:lnTo>
                        <a:pt x="809" y="469"/>
                      </a:lnTo>
                      <a:lnTo>
                        <a:pt x="793" y="462"/>
                      </a:lnTo>
                      <a:lnTo>
                        <a:pt x="780" y="455"/>
                      </a:lnTo>
                      <a:lnTo>
                        <a:pt x="770" y="448"/>
                      </a:lnTo>
                      <a:lnTo>
                        <a:pt x="764" y="443"/>
                      </a:lnTo>
                      <a:lnTo>
                        <a:pt x="763" y="441"/>
                      </a:lnTo>
                      <a:lnTo>
                        <a:pt x="784" y="427"/>
                      </a:lnTo>
                      <a:lnTo>
                        <a:pt x="720" y="395"/>
                      </a:lnTo>
                      <a:lnTo>
                        <a:pt x="670" y="307"/>
                      </a:lnTo>
                      <a:lnTo>
                        <a:pt x="685" y="300"/>
                      </a:lnTo>
                      <a:lnTo>
                        <a:pt x="585" y="201"/>
                      </a:lnTo>
                      <a:lnTo>
                        <a:pt x="564" y="191"/>
                      </a:lnTo>
                      <a:lnTo>
                        <a:pt x="543" y="159"/>
                      </a:lnTo>
                      <a:lnTo>
                        <a:pt x="521" y="162"/>
                      </a:lnTo>
                      <a:lnTo>
                        <a:pt x="507" y="138"/>
                      </a:lnTo>
                      <a:lnTo>
                        <a:pt x="497" y="111"/>
                      </a:lnTo>
                      <a:lnTo>
                        <a:pt x="488" y="92"/>
                      </a:lnTo>
                      <a:lnTo>
                        <a:pt x="486" y="85"/>
                      </a:lnTo>
                      <a:lnTo>
                        <a:pt x="475" y="0"/>
                      </a:lnTo>
                      <a:lnTo>
                        <a:pt x="458" y="18"/>
                      </a:lnTo>
                      <a:lnTo>
                        <a:pt x="440" y="44"/>
                      </a:lnTo>
                      <a:lnTo>
                        <a:pt x="429" y="69"/>
                      </a:lnTo>
                      <a:lnTo>
                        <a:pt x="424" y="79"/>
                      </a:lnTo>
                      <a:lnTo>
                        <a:pt x="380" y="21"/>
                      </a:lnTo>
                      <a:lnTo>
                        <a:pt x="372" y="67"/>
                      </a:lnTo>
                      <a:lnTo>
                        <a:pt x="367" y="94"/>
                      </a:lnTo>
                      <a:lnTo>
                        <a:pt x="367" y="122"/>
                      </a:lnTo>
                      <a:lnTo>
                        <a:pt x="371" y="143"/>
                      </a:lnTo>
                      <a:lnTo>
                        <a:pt x="372" y="152"/>
                      </a:lnTo>
                      <a:lnTo>
                        <a:pt x="358" y="155"/>
                      </a:lnTo>
                      <a:lnTo>
                        <a:pt x="344" y="159"/>
                      </a:lnTo>
                      <a:lnTo>
                        <a:pt x="332" y="164"/>
                      </a:lnTo>
                      <a:lnTo>
                        <a:pt x="321" y="169"/>
                      </a:lnTo>
                      <a:lnTo>
                        <a:pt x="310" y="175"/>
                      </a:lnTo>
                      <a:lnTo>
                        <a:pt x="303" y="180"/>
                      </a:lnTo>
                      <a:lnTo>
                        <a:pt x="300" y="182"/>
                      </a:lnTo>
                      <a:lnTo>
                        <a:pt x="298" y="183"/>
                      </a:lnTo>
                      <a:lnTo>
                        <a:pt x="266" y="180"/>
                      </a:lnTo>
                      <a:lnTo>
                        <a:pt x="259" y="194"/>
                      </a:lnTo>
                      <a:lnTo>
                        <a:pt x="241" y="201"/>
                      </a:lnTo>
                      <a:lnTo>
                        <a:pt x="229" y="194"/>
                      </a:lnTo>
                      <a:lnTo>
                        <a:pt x="218" y="192"/>
                      </a:lnTo>
                      <a:lnTo>
                        <a:pt x="208" y="191"/>
                      </a:lnTo>
                      <a:lnTo>
                        <a:pt x="200" y="191"/>
                      </a:lnTo>
                      <a:lnTo>
                        <a:pt x="193" y="192"/>
                      </a:lnTo>
                      <a:lnTo>
                        <a:pt x="188" y="196"/>
                      </a:lnTo>
                      <a:lnTo>
                        <a:pt x="186" y="198"/>
                      </a:lnTo>
                      <a:lnTo>
                        <a:pt x="184" y="198"/>
                      </a:lnTo>
                      <a:lnTo>
                        <a:pt x="202" y="203"/>
                      </a:lnTo>
                      <a:lnTo>
                        <a:pt x="211" y="213"/>
                      </a:lnTo>
                      <a:lnTo>
                        <a:pt x="215" y="222"/>
                      </a:lnTo>
                      <a:lnTo>
                        <a:pt x="216" y="226"/>
                      </a:lnTo>
                      <a:lnTo>
                        <a:pt x="135" y="286"/>
                      </a:lnTo>
                      <a:lnTo>
                        <a:pt x="114" y="293"/>
                      </a:lnTo>
                      <a:lnTo>
                        <a:pt x="90" y="305"/>
                      </a:lnTo>
                      <a:lnTo>
                        <a:pt x="67" y="318"/>
                      </a:lnTo>
                      <a:lnTo>
                        <a:pt x="46" y="332"/>
                      </a:lnTo>
                      <a:lnTo>
                        <a:pt x="28" y="346"/>
                      </a:lnTo>
                      <a:lnTo>
                        <a:pt x="12" y="356"/>
                      </a:lnTo>
                      <a:lnTo>
                        <a:pt x="4" y="363"/>
                      </a:lnTo>
                      <a:lnTo>
                        <a:pt x="0" y="367"/>
                      </a:lnTo>
                      <a:lnTo>
                        <a:pt x="4" y="385"/>
                      </a:lnTo>
                      <a:lnTo>
                        <a:pt x="11" y="399"/>
                      </a:lnTo>
                      <a:lnTo>
                        <a:pt x="16" y="406"/>
                      </a:lnTo>
                      <a:lnTo>
                        <a:pt x="18" y="409"/>
                      </a:lnTo>
                      <a:lnTo>
                        <a:pt x="7" y="469"/>
                      </a:lnTo>
                      <a:lnTo>
                        <a:pt x="43" y="512"/>
                      </a:lnTo>
                      <a:lnTo>
                        <a:pt x="43" y="531"/>
                      </a:lnTo>
                      <a:lnTo>
                        <a:pt x="41" y="545"/>
                      </a:lnTo>
                      <a:lnTo>
                        <a:pt x="37" y="552"/>
                      </a:lnTo>
                      <a:lnTo>
                        <a:pt x="35" y="554"/>
                      </a:lnTo>
                      <a:lnTo>
                        <a:pt x="51" y="545"/>
                      </a:lnTo>
                      <a:lnTo>
                        <a:pt x="60" y="535"/>
                      </a:lnTo>
                      <a:lnTo>
                        <a:pt x="66" y="526"/>
                      </a:lnTo>
                      <a:lnTo>
                        <a:pt x="67" y="522"/>
                      </a:lnTo>
                      <a:lnTo>
                        <a:pt x="82" y="526"/>
                      </a:lnTo>
                      <a:lnTo>
                        <a:pt x="80" y="547"/>
                      </a:lnTo>
                      <a:lnTo>
                        <a:pt x="74" y="568"/>
                      </a:lnTo>
                      <a:lnTo>
                        <a:pt x="67" y="584"/>
                      </a:lnTo>
                      <a:lnTo>
                        <a:pt x="64" y="589"/>
                      </a:lnTo>
                      <a:lnTo>
                        <a:pt x="89" y="579"/>
                      </a:lnTo>
                      <a:lnTo>
                        <a:pt x="92" y="603"/>
                      </a:lnTo>
                      <a:lnTo>
                        <a:pt x="121" y="579"/>
                      </a:lnTo>
                      <a:lnTo>
                        <a:pt x="135" y="596"/>
                      </a:lnTo>
                      <a:lnTo>
                        <a:pt x="147" y="580"/>
                      </a:lnTo>
                      <a:lnTo>
                        <a:pt x="158" y="563"/>
                      </a:lnTo>
                      <a:lnTo>
                        <a:pt x="165" y="549"/>
                      </a:lnTo>
                      <a:lnTo>
                        <a:pt x="167" y="543"/>
                      </a:lnTo>
                      <a:lnTo>
                        <a:pt x="184" y="565"/>
                      </a:lnTo>
                      <a:lnTo>
                        <a:pt x="193" y="543"/>
                      </a:lnTo>
                      <a:lnTo>
                        <a:pt x="202" y="526"/>
                      </a:lnTo>
                      <a:lnTo>
                        <a:pt x="211" y="512"/>
                      </a:lnTo>
                      <a:lnTo>
                        <a:pt x="222" y="499"/>
                      </a:lnTo>
                      <a:lnTo>
                        <a:pt x="229" y="492"/>
                      </a:lnTo>
                      <a:lnTo>
                        <a:pt x="236" y="487"/>
                      </a:lnTo>
                      <a:lnTo>
                        <a:pt x="239" y="483"/>
                      </a:lnTo>
                      <a:lnTo>
                        <a:pt x="241" y="483"/>
                      </a:lnTo>
                      <a:lnTo>
                        <a:pt x="264" y="468"/>
                      </a:lnTo>
                      <a:lnTo>
                        <a:pt x="286" y="461"/>
                      </a:lnTo>
                      <a:lnTo>
                        <a:pt x="307" y="459"/>
                      </a:lnTo>
                      <a:lnTo>
                        <a:pt x="325" y="461"/>
                      </a:lnTo>
                      <a:lnTo>
                        <a:pt x="341" y="468"/>
                      </a:lnTo>
                      <a:lnTo>
                        <a:pt x="353" y="476"/>
                      </a:lnTo>
                      <a:lnTo>
                        <a:pt x="362" y="485"/>
                      </a:lnTo>
                      <a:lnTo>
                        <a:pt x="365" y="494"/>
                      </a:lnTo>
                      <a:lnTo>
                        <a:pt x="369" y="506"/>
                      </a:lnTo>
                      <a:lnTo>
                        <a:pt x="372" y="513"/>
                      </a:lnTo>
                      <a:lnTo>
                        <a:pt x="374" y="517"/>
                      </a:lnTo>
                      <a:lnTo>
                        <a:pt x="376" y="519"/>
                      </a:lnTo>
                      <a:lnTo>
                        <a:pt x="355" y="540"/>
                      </a:lnTo>
                      <a:lnTo>
                        <a:pt x="369" y="554"/>
                      </a:lnTo>
                      <a:lnTo>
                        <a:pt x="365" y="628"/>
                      </a:lnTo>
                      <a:lnTo>
                        <a:pt x="380" y="663"/>
                      </a:lnTo>
                      <a:lnTo>
                        <a:pt x="374" y="729"/>
                      </a:lnTo>
                      <a:lnTo>
                        <a:pt x="383" y="803"/>
                      </a:lnTo>
                      <a:lnTo>
                        <a:pt x="394" y="861"/>
                      </a:lnTo>
                      <a:lnTo>
                        <a:pt x="401" y="886"/>
                      </a:lnTo>
                      <a:lnTo>
                        <a:pt x="394" y="1002"/>
                      </a:lnTo>
                      <a:lnTo>
                        <a:pt x="419" y="995"/>
                      </a:lnTo>
                      <a:lnTo>
                        <a:pt x="415" y="1062"/>
                      </a:lnTo>
                      <a:lnTo>
                        <a:pt x="426" y="1059"/>
                      </a:lnTo>
                      <a:lnTo>
                        <a:pt x="426" y="1105"/>
                      </a:lnTo>
                      <a:lnTo>
                        <a:pt x="387" y="1129"/>
                      </a:lnTo>
                      <a:lnTo>
                        <a:pt x="372" y="1149"/>
                      </a:lnTo>
                      <a:lnTo>
                        <a:pt x="371" y="1168"/>
                      </a:lnTo>
                      <a:lnTo>
                        <a:pt x="376" y="1186"/>
                      </a:lnTo>
                      <a:lnTo>
                        <a:pt x="390" y="1200"/>
                      </a:lnTo>
                      <a:lnTo>
                        <a:pt x="422" y="1193"/>
                      </a:lnTo>
                      <a:lnTo>
                        <a:pt x="433" y="1196"/>
                      </a:lnTo>
                      <a:lnTo>
                        <a:pt x="447" y="1194"/>
                      </a:lnTo>
                      <a:lnTo>
                        <a:pt x="465" y="1189"/>
                      </a:lnTo>
                      <a:lnTo>
                        <a:pt x="482" y="1182"/>
                      </a:lnTo>
                      <a:lnTo>
                        <a:pt x="498" y="1175"/>
                      </a:lnTo>
                      <a:lnTo>
                        <a:pt x="513" y="1168"/>
                      </a:lnTo>
                      <a:lnTo>
                        <a:pt x="521" y="1163"/>
                      </a:lnTo>
                      <a:lnTo>
                        <a:pt x="525" y="1161"/>
                      </a:lnTo>
                      <a:lnTo>
                        <a:pt x="525" y="1175"/>
                      </a:lnTo>
                      <a:lnTo>
                        <a:pt x="557" y="1161"/>
                      </a:lnTo>
                      <a:lnTo>
                        <a:pt x="543" y="1200"/>
                      </a:lnTo>
                      <a:lnTo>
                        <a:pt x="525" y="1226"/>
                      </a:lnTo>
                      <a:lnTo>
                        <a:pt x="521" y="1251"/>
                      </a:lnTo>
                      <a:lnTo>
                        <a:pt x="530" y="1272"/>
                      </a:lnTo>
                      <a:lnTo>
                        <a:pt x="550" y="1288"/>
                      </a:lnTo>
                      <a:lnTo>
                        <a:pt x="559" y="1284"/>
                      </a:lnTo>
                      <a:lnTo>
                        <a:pt x="568" y="1281"/>
                      </a:lnTo>
                      <a:lnTo>
                        <a:pt x="576" y="1277"/>
                      </a:lnTo>
                      <a:lnTo>
                        <a:pt x="585" y="1274"/>
                      </a:lnTo>
                      <a:lnTo>
                        <a:pt x="592" y="1272"/>
                      </a:lnTo>
                      <a:lnTo>
                        <a:pt x="598" y="1269"/>
                      </a:lnTo>
                      <a:lnTo>
                        <a:pt x="601" y="1267"/>
                      </a:lnTo>
                      <a:lnTo>
                        <a:pt x="603" y="1267"/>
                      </a:lnTo>
                      <a:lnTo>
                        <a:pt x="610" y="1288"/>
                      </a:lnTo>
                      <a:lnTo>
                        <a:pt x="670" y="1260"/>
                      </a:lnTo>
                      <a:lnTo>
                        <a:pt x="681" y="1274"/>
                      </a:lnTo>
                      <a:lnTo>
                        <a:pt x="706" y="1263"/>
                      </a:lnTo>
                      <a:lnTo>
                        <a:pt x="720" y="1249"/>
                      </a:lnTo>
                      <a:lnTo>
                        <a:pt x="729" y="1237"/>
                      </a:lnTo>
                      <a:lnTo>
                        <a:pt x="731" y="1232"/>
                      </a:lnTo>
                      <a:lnTo>
                        <a:pt x="741" y="1246"/>
                      </a:lnTo>
                      <a:lnTo>
                        <a:pt x="766" y="1221"/>
                      </a:lnTo>
                      <a:lnTo>
                        <a:pt x="780" y="1224"/>
                      </a:lnTo>
                      <a:lnTo>
                        <a:pt x="800" y="1203"/>
                      </a:lnTo>
                      <a:lnTo>
                        <a:pt x="809" y="1182"/>
                      </a:lnTo>
                      <a:lnTo>
                        <a:pt x="809" y="1164"/>
                      </a:lnTo>
                      <a:lnTo>
                        <a:pt x="809" y="1157"/>
                      </a:lnTo>
                      <a:lnTo>
                        <a:pt x="834" y="1164"/>
                      </a:lnTo>
                      <a:lnTo>
                        <a:pt x="853" y="1136"/>
                      </a:lnTo>
                      <a:lnTo>
                        <a:pt x="867" y="1099"/>
                      </a:lnTo>
                      <a:lnTo>
                        <a:pt x="874" y="1067"/>
                      </a:lnTo>
                      <a:lnTo>
                        <a:pt x="876" y="1055"/>
                      </a:lnTo>
                      <a:lnTo>
                        <a:pt x="897" y="1050"/>
                      </a:lnTo>
                      <a:lnTo>
                        <a:pt x="919" y="1043"/>
                      </a:lnTo>
                      <a:lnTo>
                        <a:pt x="938" y="1037"/>
                      </a:lnTo>
                      <a:lnTo>
                        <a:pt x="956" y="1030"/>
                      </a:lnTo>
                      <a:lnTo>
                        <a:pt x="972" y="1025"/>
                      </a:lnTo>
                      <a:lnTo>
                        <a:pt x="983" y="1020"/>
                      </a:lnTo>
                      <a:lnTo>
                        <a:pt x="990" y="1018"/>
                      </a:lnTo>
                      <a:lnTo>
                        <a:pt x="993" y="1016"/>
                      </a:lnTo>
                      <a:lnTo>
                        <a:pt x="1046" y="988"/>
                      </a:lnTo>
                      <a:lnTo>
                        <a:pt x="1038" y="1011"/>
                      </a:lnTo>
                      <a:lnTo>
                        <a:pt x="1036" y="1027"/>
                      </a:lnTo>
                      <a:lnTo>
                        <a:pt x="1038" y="1037"/>
                      </a:lnTo>
                      <a:lnTo>
                        <a:pt x="1039" y="1041"/>
                      </a:lnTo>
                      <a:lnTo>
                        <a:pt x="1025" y="1062"/>
                      </a:lnTo>
                      <a:lnTo>
                        <a:pt x="1011" y="1078"/>
                      </a:lnTo>
                      <a:lnTo>
                        <a:pt x="1000" y="1094"/>
                      </a:lnTo>
                      <a:lnTo>
                        <a:pt x="1000" y="1115"/>
                      </a:lnTo>
                      <a:lnTo>
                        <a:pt x="1013" y="1124"/>
                      </a:lnTo>
                      <a:lnTo>
                        <a:pt x="1025" y="1124"/>
                      </a:lnTo>
                      <a:lnTo>
                        <a:pt x="1036" y="1120"/>
                      </a:lnTo>
                      <a:lnTo>
                        <a:pt x="1039" y="1119"/>
                      </a:lnTo>
                      <a:lnTo>
                        <a:pt x="1050" y="1140"/>
                      </a:lnTo>
                      <a:lnTo>
                        <a:pt x="1085" y="1122"/>
                      </a:lnTo>
                      <a:lnTo>
                        <a:pt x="1100" y="1136"/>
                      </a:lnTo>
                      <a:lnTo>
                        <a:pt x="1119" y="1126"/>
                      </a:lnTo>
                      <a:lnTo>
                        <a:pt x="1133" y="1115"/>
                      </a:lnTo>
                      <a:lnTo>
                        <a:pt x="1142" y="1105"/>
                      </a:lnTo>
                      <a:lnTo>
                        <a:pt x="1146" y="1101"/>
                      </a:lnTo>
                      <a:lnTo>
                        <a:pt x="1164" y="1115"/>
                      </a:lnTo>
                      <a:lnTo>
                        <a:pt x="1178" y="1073"/>
                      </a:lnTo>
                      <a:lnTo>
                        <a:pt x="1194" y="1064"/>
                      </a:lnTo>
                      <a:lnTo>
                        <a:pt x="1204" y="1059"/>
                      </a:lnTo>
                      <a:lnTo>
                        <a:pt x="1211" y="1055"/>
                      </a:lnTo>
                      <a:lnTo>
                        <a:pt x="1213" y="1053"/>
                      </a:lnTo>
                      <a:lnTo>
                        <a:pt x="1213" y="1052"/>
                      </a:lnTo>
                      <a:lnTo>
                        <a:pt x="1211" y="1052"/>
                      </a:lnTo>
                      <a:lnTo>
                        <a:pt x="1210" y="1052"/>
                      </a:lnTo>
                      <a:lnTo>
                        <a:pt x="1220" y="985"/>
                      </a:lnTo>
                      <a:lnTo>
                        <a:pt x="1245" y="100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08" name="Freeform 8"/>
                <p:cNvSpPr>
                  <a:spLocks/>
                </p:cNvSpPr>
                <p:nvPr/>
              </p:nvSpPr>
              <p:spPr bwMode="auto">
                <a:xfrm flipH="1">
                  <a:off x="868" y="1767"/>
                  <a:ext cx="28" cy="23"/>
                </a:xfrm>
                <a:custGeom>
                  <a:avLst/>
                  <a:gdLst>
                    <a:gd name="T0" fmla="*/ 0 w 57"/>
                    <a:gd name="T1" fmla="*/ 2 h 44"/>
                    <a:gd name="T2" fmla="*/ 18 w 57"/>
                    <a:gd name="T3" fmla="*/ 0 h 44"/>
                    <a:gd name="T4" fmla="*/ 34 w 57"/>
                    <a:gd name="T5" fmla="*/ 2 h 44"/>
                    <a:gd name="T6" fmla="*/ 46 w 57"/>
                    <a:gd name="T7" fmla="*/ 5 h 44"/>
                    <a:gd name="T8" fmla="*/ 52 w 57"/>
                    <a:gd name="T9" fmla="*/ 7 h 44"/>
                    <a:gd name="T10" fmla="*/ 57 w 57"/>
                    <a:gd name="T11" fmla="*/ 23 h 44"/>
                    <a:gd name="T12" fmla="*/ 48 w 57"/>
                    <a:gd name="T13" fmla="*/ 30 h 44"/>
                    <a:gd name="T14" fmla="*/ 37 w 57"/>
                    <a:gd name="T15" fmla="*/ 37 h 44"/>
                    <a:gd name="T16" fmla="*/ 28 w 57"/>
                    <a:gd name="T17" fmla="*/ 42 h 44"/>
                    <a:gd name="T18" fmla="*/ 25 w 57"/>
                    <a:gd name="T19" fmla="*/ 44 h 44"/>
                    <a:gd name="T20" fmla="*/ 2 w 57"/>
                    <a:gd name="T21" fmla="*/ 19 h 44"/>
                    <a:gd name="T22" fmla="*/ 0 w 57"/>
                    <a:gd name="T23" fmla="*/ 2 h 4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57"/>
                    <a:gd name="T37" fmla="*/ 0 h 44"/>
                    <a:gd name="T38" fmla="*/ 57 w 57"/>
                    <a:gd name="T39" fmla="*/ 44 h 4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57" h="44">
                      <a:moveTo>
                        <a:pt x="0" y="2"/>
                      </a:moveTo>
                      <a:lnTo>
                        <a:pt x="18" y="0"/>
                      </a:lnTo>
                      <a:lnTo>
                        <a:pt x="34" y="2"/>
                      </a:lnTo>
                      <a:lnTo>
                        <a:pt x="46" y="5"/>
                      </a:lnTo>
                      <a:lnTo>
                        <a:pt x="52" y="7"/>
                      </a:lnTo>
                      <a:lnTo>
                        <a:pt x="57" y="23"/>
                      </a:lnTo>
                      <a:lnTo>
                        <a:pt x="48" y="30"/>
                      </a:lnTo>
                      <a:lnTo>
                        <a:pt x="37" y="37"/>
                      </a:lnTo>
                      <a:lnTo>
                        <a:pt x="28" y="42"/>
                      </a:lnTo>
                      <a:lnTo>
                        <a:pt x="25" y="44"/>
                      </a:lnTo>
                      <a:lnTo>
                        <a:pt x="2" y="19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09" name="Freeform 9"/>
                <p:cNvSpPr>
                  <a:spLocks/>
                </p:cNvSpPr>
                <p:nvPr/>
              </p:nvSpPr>
              <p:spPr bwMode="auto">
                <a:xfrm flipH="1">
                  <a:off x="990" y="1709"/>
                  <a:ext cx="22" cy="21"/>
                </a:xfrm>
                <a:custGeom>
                  <a:avLst/>
                  <a:gdLst>
                    <a:gd name="T0" fmla="*/ 0 w 44"/>
                    <a:gd name="T1" fmla="*/ 0 h 42"/>
                    <a:gd name="T2" fmla="*/ 14 w 44"/>
                    <a:gd name="T3" fmla="*/ 0 h 42"/>
                    <a:gd name="T4" fmla="*/ 28 w 44"/>
                    <a:gd name="T5" fmla="*/ 3 h 42"/>
                    <a:gd name="T6" fmla="*/ 39 w 44"/>
                    <a:gd name="T7" fmla="*/ 7 h 42"/>
                    <a:gd name="T8" fmla="*/ 42 w 44"/>
                    <a:gd name="T9" fmla="*/ 8 h 42"/>
                    <a:gd name="T10" fmla="*/ 44 w 44"/>
                    <a:gd name="T11" fmla="*/ 21 h 42"/>
                    <a:gd name="T12" fmla="*/ 41 w 44"/>
                    <a:gd name="T13" fmla="*/ 31 h 42"/>
                    <a:gd name="T14" fmla="*/ 34 w 44"/>
                    <a:gd name="T15" fmla="*/ 38 h 42"/>
                    <a:gd name="T16" fmla="*/ 25 w 44"/>
                    <a:gd name="T17" fmla="*/ 42 h 42"/>
                    <a:gd name="T18" fmla="*/ 16 w 44"/>
                    <a:gd name="T19" fmla="*/ 38 h 42"/>
                    <a:gd name="T20" fmla="*/ 7 w 44"/>
                    <a:gd name="T21" fmla="*/ 33 h 42"/>
                    <a:gd name="T22" fmla="*/ 2 w 44"/>
                    <a:gd name="T23" fmla="*/ 28 h 42"/>
                    <a:gd name="T24" fmla="*/ 0 w 44"/>
                    <a:gd name="T25" fmla="*/ 24 h 42"/>
                    <a:gd name="T26" fmla="*/ 0 w 44"/>
                    <a:gd name="T27" fmla="*/ 0 h 4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4"/>
                    <a:gd name="T43" fmla="*/ 0 h 42"/>
                    <a:gd name="T44" fmla="*/ 44 w 44"/>
                    <a:gd name="T45" fmla="*/ 42 h 4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4" h="42">
                      <a:moveTo>
                        <a:pt x="0" y="0"/>
                      </a:moveTo>
                      <a:lnTo>
                        <a:pt x="14" y="0"/>
                      </a:lnTo>
                      <a:lnTo>
                        <a:pt x="28" y="3"/>
                      </a:lnTo>
                      <a:lnTo>
                        <a:pt x="39" y="7"/>
                      </a:lnTo>
                      <a:lnTo>
                        <a:pt x="42" y="8"/>
                      </a:lnTo>
                      <a:lnTo>
                        <a:pt x="44" y="21"/>
                      </a:lnTo>
                      <a:lnTo>
                        <a:pt x="41" y="31"/>
                      </a:lnTo>
                      <a:lnTo>
                        <a:pt x="34" y="38"/>
                      </a:lnTo>
                      <a:lnTo>
                        <a:pt x="25" y="42"/>
                      </a:lnTo>
                      <a:lnTo>
                        <a:pt x="16" y="38"/>
                      </a:lnTo>
                      <a:lnTo>
                        <a:pt x="7" y="33"/>
                      </a:lnTo>
                      <a:lnTo>
                        <a:pt x="2" y="28"/>
                      </a:lnTo>
                      <a:lnTo>
                        <a:pt x="0" y="2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10" name="Freeform 10"/>
                <p:cNvSpPr>
                  <a:spLocks/>
                </p:cNvSpPr>
                <p:nvPr/>
              </p:nvSpPr>
              <p:spPr bwMode="auto">
                <a:xfrm flipH="1">
                  <a:off x="1127" y="2071"/>
                  <a:ext cx="26" cy="95"/>
                </a:xfrm>
                <a:custGeom>
                  <a:avLst/>
                  <a:gdLst>
                    <a:gd name="T0" fmla="*/ 0 w 53"/>
                    <a:gd name="T1" fmla="*/ 0 h 190"/>
                    <a:gd name="T2" fmla="*/ 0 w 53"/>
                    <a:gd name="T3" fmla="*/ 49 h 190"/>
                    <a:gd name="T4" fmla="*/ 14 w 53"/>
                    <a:gd name="T5" fmla="*/ 53 h 190"/>
                    <a:gd name="T6" fmla="*/ 21 w 53"/>
                    <a:gd name="T7" fmla="*/ 85 h 190"/>
                    <a:gd name="T8" fmla="*/ 32 w 53"/>
                    <a:gd name="T9" fmla="*/ 116 h 190"/>
                    <a:gd name="T10" fmla="*/ 25 w 53"/>
                    <a:gd name="T11" fmla="*/ 190 h 190"/>
                    <a:gd name="T12" fmla="*/ 53 w 53"/>
                    <a:gd name="T13" fmla="*/ 106 h 190"/>
                    <a:gd name="T14" fmla="*/ 53 w 53"/>
                    <a:gd name="T15" fmla="*/ 42 h 190"/>
                    <a:gd name="T16" fmla="*/ 43 w 53"/>
                    <a:gd name="T17" fmla="*/ 35 h 190"/>
                    <a:gd name="T18" fmla="*/ 43 w 53"/>
                    <a:gd name="T19" fmla="*/ 88 h 190"/>
                    <a:gd name="T20" fmla="*/ 0 w 53"/>
                    <a:gd name="T21" fmla="*/ 0 h 19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3"/>
                    <a:gd name="T34" fmla="*/ 0 h 190"/>
                    <a:gd name="T35" fmla="*/ 53 w 53"/>
                    <a:gd name="T36" fmla="*/ 190 h 19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3" h="190">
                      <a:moveTo>
                        <a:pt x="0" y="0"/>
                      </a:moveTo>
                      <a:lnTo>
                        <a:pt x="0" y="49"/>
                      </a:lnTo>
                      <a:lnTo>
                        <a:pt x="14" y="53"/>
                      </a:lnTo>
                      <a:lnTo>
                        <a:pt x="21" y="85"/>
                      </a:lnTo>
                      <a:lnTo>
                        <a:pt x="32" y="116"/>
                      </a:lnTo>
                      <a:lnTo>
                        <a:pt x="25" y="190"/>
                      </a:lnTo>
                      <a:lnTo>
                        <a:pt x="53" y="106"/>
                      </a:lnTo>
                      <a:lnTo>
                        <a:pt x="53" y="42"/>
                      </a:lnTo>
                      <a:lnTo>
                        <a:pt x="43" y="35"/>
                      </a:lnTo>
                      <a:lnTo>
                        <a:pt x="43" y="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11" name="Freeform 11"/>
                <p:cNvSpPr>
                  <a:spLocks/>
                </p:cNvSpPr>
                <p:nvPr/>
              </p:nvSpPr>
              <p:spPr bwMode="auto">
                <a:xfrm flipH="1">
                  <a:off x="1403" y="2045"/>
                  <a:ext cx="84" cy="42"/>
                </a:xfrm>
                <a:custGeom>
                  <a:avLst/>
                  <a:gdLst>
                    <a:gd name="T0" fmla="*/ 167 w 167"/>
                    <a:gd name="T1" fmla="*/ 85 h 85"/>
                    <a:gd name="T2" fmla="*/ 153 w 167"/>
                    <a:gd name="T3" fmla="*/ 49 h 85"/>
                    <a:gd name="T4" fmla="*/ 139 w 167"/>
                    <a:gd name="T5" fmla="*/ 49 h 85"/>
                    <a:gd name="T6" fmla="*/ 71 w 167"/>
                    <a:gd name="T7" fmla="*/ 0 h 85"/>
                    <a:gd name="T8" fmla="*/ 43 w 167"/>
                    <a:gd name="T9" fmla="*/ 28 h 85"/>
                    <a:gd name="T10" fmla="*/ 36 w 167"/>
                    <a:gd name="T11" fmla="*/ 18 h 85"/>
                    <a:gd name="T12" fmla="*/ 0 w 167"/>
                    <a:gd name="T13" fmla="*/ 64 h 85"/>
                    <a:gd name="T14" fmla="*/ 22 w 167"/>
                    <a:gd name="T15" fmla="*/ 42 h 85"/>
                    <a:gd name="T16" fmla="*/ 29 w 167"/>
                    <a:gd name="T17" fmla="*/ 53 h 85"/>
                    <a:gd name="T18" fmla="*/ 68 w 167"/>
                    <a:gd name="T19" fmla="*/ 21 h 85"/>
                    <a:gd name="T20" fmla="*/ 142 w 167"/>
                    <a:gd name="T21" fmla="*/ 64 h 85"/>
                    <a:gd name="T22" fmla="*/ 167 w 167"/>
                    <a:gd name="T23" fmla="*/ 85 h 8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67"/>
                    <a:gd name="T37" fmla="*/ 0 h 85"/>
                    <a:gd name="T38" fmla="*/ 167 w 167"/>
                    <a:gd name="T39" fmla="*/ 85 h 8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67" h="85">
                      <a:moveTo>
                        <a:pt x="167" y="85"/>
                      </a:moveTo>
                      <a:lnTo>
                        <a:pt x="153" y="49"/>
                      </a:lnTo>
                      <a:lnTo>
                        <a:pt x="139" y="49"/>
                      </a:lnTo>
                      <a:lnTo>
                        <a:pt x="71" y="0"/>
                      </a:lnTo>
                      <a:lnTo>
                        <a:pt x="43" y="28"/>
                      </a:lnTo>
                      <a:lnTo>
                        <a:pt x="36" y="18"/>
                      </a:lnTo>
                      <a:lnTo>
                        <a:pt x="0" y="64"/>
                      </a:lnTo>
                      <a:lnTo>
                        <a:pt x="22" y="42"/>
                      </a:lnTo>
                      <a:lnTo>
                        <a:pt x="29" y="53"/>
                      </a:lnTo>
                      <a:lnTo>
                        <a:pt x="68" y="21"/>
                      </a:lnTo>
                      <a:lnTo>
                        <a:pt x="142" y="64"/>
                      </a:lnTo>
                      <a:lnTo>
                        <a:pt x="167" y="8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</p:grpSp>
          <p:sp>
            <p:nvSpPr>
              <p:cNvPr id="4106" name="Freeform 12"/>
              <p:cNvSpPr>
                <a:spLocks/>
              </p:cNvSpPr>
              <p:nvPr/>
            </p:nvSpPr>
            <p:spPr bwMode="auto">
              <a:xfrm>
                <a:off x="1488" y="1632"/>
                <a:ext cx="22" cy="21"/>
              </a:xfrm>
              <a:custGeom>
                <a:avLst/>
                <a:gdLst>
                  <a:gd name="T0" fmla="*/ 0 w 44"/>
                  <a:gd name="T1" fmla="*/ 0 h 42"/>
                  <a:gd name="T2" fmla="*/ 14 w 44"/>
                  <a:gd name="T3" fmla="*/ 0 h 42"/>
                  <a:gd name="T4" fmla="*/ 28 w 44"/>
                  <a:gd name="T5" fmla="*/ 3 h 42"/>
                  <a:gd name="T6" fmla="*/ 39 w 44"/>
                  <a:gd name="T7" fmla="*/ 7 h 42"/>
                  <a:gd name="T8" fmla="*/ 42 w 44"/>
                  <a:gd name="T9" fmla="*/ 8 h 42"/>
                  <a:gd name="T10" fmla="*/ 44 w 44"/>
                  <a:gd name="T11" fmla="*/ 21 h 42"/>
                  <a:gd name="T12" fmla="*/ 41 w 44"/>
                  <a:gd name="T13" fmla="*/ 31 h 42"/>
                  <a:gd name="T14" fmla="*/ 34 w 44"/>
                  <a:gd name="T15" fmla="*/ 38 h 42"/>
                  <a:gd name="T16" fmla="*/ 25 w 44"/>
                  <a:gd name="T17" fmla="*/ 42 h 42"/>
                  <a:gd name="T18" fmla="*/ 16 w 44"/>
                  <a:gd name="T19" fmla="*/ 38 h 42"/>
                  <a:gd name="T20" fmla="*/ 7 w 44"/>
                  <a:gd name="T21" fmla="*/ 33 h 42"/>
                  <a:gd name="T22" fmla="*/ 2 w 44"/>
                  <a:gd name="T23" fmla="*/ 28 h 42"/>
                  <a:gd name="T24" fmla="*/ 0 w 44"/>
                  <a:gd name="T25" fmla="*/ 24 h 42"/>
                  <a:gd name="T26" fmla="*/ 0 w 44"/>
                  <a:gd name="T27" fmla="*/ 0 h 42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4"/>
                  <a:gd name="T43" fmla="*/ 0 h 42"/>
                  <a:gd name="T44" fmla="*/ 44 w 44"/>
                  <a:gd name="T45" fmla="*/ 42 h 42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4" h="42">
                    <a:moveTo>
                      <a:pt x="0" y="0"/>
                    </a:moveTo>
                    <a:lnTo>
                      <a:pt x="14" y="0"/>
                    </a:lnTo>
                    <a:lnTo>
                      <a:pt x="28" y="3"/>
                    </a:lnTo>
                    <a:lnTo>
                      <a:pt x="39" y="7"/>
                    </a:lnTo>
                    <a:lnTo>
                      <a:pt x="42" y="8"/>
                    </a:lnTo>
                    <a:lnTo>
                      <a:pt x="44" y="21"/>
                    </a:lnTo>
                    <a:lnTo>
                      <a:pt x="41" y="31"/>
                    </a:lnTo>
                    <a:lnTo>
                      <a:pt x="34" y="38"/>
                    </a:lnTo>
                    <a:lnTo>
                      <a:pt x="25" y="42"/>
                    </a:lnTo>
                    <a:lnTo>
                      <a:pt x="16" y="38"/>
                    </a:lnTo>
                    <a:lnTo>
                      <a:pt x="7" y="33"/>
                    </a:lnTo>
                    <a:lnTo>
                      <a:pt x="2" y="28"/>
                    </a:lnTo>
                    <a:lnTo>
                      <a:pt x="0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5851525" y="3121025"/>
            <a:ext cx="935038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i="1"/>
              <a:t>Cani</a:t>
            </a:r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 sz="2800" i="1"/>
              <a:t>Dogs</a:t>
            </a:r>
            <a:endParaRPr lang="en-US"/>
          </a:p>
          <a:p>
            <a:pPr eaLnBrk="0" hangingPunct="0"/>
            <a:endParaRPr lang="en-US"/>
          </a:p>
          <a:p>
            <a:pPr eaLnBrk="0" hangingPunct="0"/>
            <a:r>
              <a:rPr lang="en-US" sz="2800"/>
              <a:t>...</a:t>
            </a:r>
            <a:endParaRPr lang="en-US"/>
          </a:p>
        </p:txBody>
      </p:sp>
      <p:sp>
        <p:nvSpPr>
          <p:cNvPr id="41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Rappresentazione</a:t>
            </a:r>
            <a:r>
              <a:rPr lang="en-US" dirty="0" smtClean="0"/>
              <a:t>: </a:t>
            </a:r>
            <a:r>
              <a:rPr lang="en-US" dirty="0" err="1" smtClean="0"/>
              <a:t>essenza</a:t>
            </a:r>
            <a:endParaRPr lang="en-US" dirty="0" smtClean="0"/>
          </a:p>
        </p:txBody>
      </p:sp>
      <p:sp>
        <p:nvSpPr>
          <p:cNvPr id="4103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None/>
            </a:pPr>
            <a:r>
              <a:rPr lang="en-US" dirty="0" err="1" smtClean="0"/>
              <a:t>arbitrarietà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7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7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7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17" grpId="0" build="p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fissa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 Razionali - modulo e segno</a:t>
            </a:r>
          </a:p>
          <a:p>
            <a:pPr marL="819150" lvl="1" eaLnBrk="1" hangingPunct="1"/>
            <a:r>
              <a:rPr lang="en-US" smtClean="0"/>
              <a:t>Qual è la distanza tra due numeri razionali rappresentati?</a:t>
            </a:r>
          </a:p>
          <a:p>
            <a:pPr marL="819150" lvl="1" eaLnBrk="1" hangingPunct="1">
              <a:buFontTx/>
              <a:buNone/>
            </a:pPr>
            <a:r>
              <a:rPr lang="en-US" smtClean="0"/>
              <a:t>Se ho</a:t>
            </a:r>
            <a:r>
              <a:rPr lang="en-US" i="1" smtClean="0"/>
              <a:t> h</a:t>
            </a:r>
            <a:r>
              <a:rPr lang="en-US" smtClean="0"/>
              <a:t> bit per la parte decimale</a:t>
            </a:r>
          </a:p>
          <a:p>
            <a:pPr marL="819150" lvl="1" eaLnBrk="1" hangingPunct="1">
              <a:buFontTx/>
              <a:buNone/>
            </a:pPr>
            <a:r>
              <a:rPr lang="en-US" smtClean="0"/>
              <a:t>    ===&gt; r(x) - r(x</a:t>
            </a:r>
            <a:r>
              <a:rPr lang="en-US" baseline="-25000" smtClean="0"/>
              <a:t>succ</a:t>
            </a:r>
            <a:r>
              <a:rPr lang="en-US" smtClean="0"/>
              <a:t>) = 0…0,0….1=2</a:t>
            </a:r>
            <a:r>
              <a:rPr lang="en-US" baseline="30000" smtClean="0"/>
              <a:t>-h</a:t>
            </a:r>
            <a:endParaRPr lang="en-US" smtClean="0"/>
          </a:p>
          <a:p>
            <a:pPr marL="819150" lvl="1" eaLnBrk="1" hangingPunct="1">
              <a:buFontTx/>
              <a:buNone/>
            </a:pPr>
            <a:endParaRPr lang="en-US" i="1" baseline="30000" smtClean="0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762000" y="5486400"/>
            <a:ext cx="794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Es. k=2 h=5   ===&gt; r(x) - r(x</a:t>
            </a:r>
            <a:r>
              <a:rPr lang="en-US" baseline="-25000"/>
              <a:t>succ</a:t>
            </a:r>
            <a:r>
              <a:rPr lang="en-US"/>
              <a:t>) = (0.00001)</a:t>
            </a:r>
            <a:r>
              <a:rPr lang="en-US" baseline="-25000"/>
              <a:t>2</a:t>
            </a:r>
            <a:r>
              <a:rPr lang="en-US"/>
              <a:t>=2</a:t>
            </a:r>
            <a:r>
              <a:rPr lang="en-US" baseline="30000"/>
              <a:t>-5</a:t>
            </a:r>
            <a:r>
              <a:rPr lang="en-US"/>
              <a:t>= (</a:t>
            </a:r>
            <a:r>
              <a:rPr lang="en-US" b="1">
                <a:solidFill>
                  <a:srgbClr val="000099"/>
                </a:solidFill>
              </a:rPr>
              <a:t>0.03125</a:t>
            </a:r>
            <a:r>
              <a:rPr lang="en-US"/>
              <a:t>)</a:t>
            </a:r>
            <a:r>
              <a:rPr lang="en-US" baseline="-25000"/>
              <a:t>10</a:t>
            </a:r>
          </a:p>
        </p:txBody>
      </p:sp>
      <p:sp>
        <p:nvSpPr>
          <p:cNvPr id="71685" name="Line 5"/>
          <p:cNvSpPr>
            <a:spLocks noChangeShapeType="1"/>
          </p:cNvSpPr>
          <p:nvPr/>
        </p:nvSpPr>
        <p:spPr bwMode="auto">
          <a:xfrm>
            <a:off x="1295400" y="4724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1889125" y="4689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71687" name="Oval 7"/>
          <p:cNvSpPr>
            <a:spLocks noChangeArrowheads="1"/>
          </p:cNvSpPr>
          <p:nvPr/>
        </p:nvSpPr>
        <p:spPr bwMode="auto">
          <a:xfrm>
            <a:off x="2057400" y="4699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295650" y="4686300"/>
            <a:ext cx="69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</a:t>
            </a:r>
            <a:r>
              <a:rPr lang="en-US" baseline="-25000"/>
              <a:t>succ</a:t>
            </a:r>
            <a:endParaRPr lang="en-US"/>
          </a:p>
        </p:txBody>
      </p:sp>
      <p:sp>
        <p:nvSpPr>
          <p:cNvPr id="71689" name="Oval 9"/>
          <p:cNvSpPr>
            <a:spLocks noChangeArrowheads="1"/>
          </p:cNvSpPr>
          <p:nvPr/>
        </p:nvSpPr>
        <p:spPr bwMode="auto">
          <a:xfrm>
            <a:off x="3441700" y="4699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095500" y="4419600"/>
            <a:ext cx="1384300" cy="304800"/>
            <a:chOff x="1320" y="2784"/>
            <a:chExt cx="872" cy="192"/>
          </a:xfrm>
        </p:grpSpPr>
        <p:sp>
          <p:nvSpPr>
            <p:cNvPr id="71693" name="Arc 11"/>
            <p:cNvSpPr>
              <a:spLocks/>
            </p:cNvSpPr>
            <p:nvPr/>
          </p:nvSpPr>
          <p:spPr bwMode="auto">
            <a:xfrm flipH="1">
              <a:off x="1320" y="2784"/>
              <a:ext cx="432" cy="192"/>
            </a:xfrm>
            <a:custGeom>
              <a:avLst/>
              <a:gdLst>
                <a:gd name="T0" fmla="*/ 0 w 21600"/>
                <a:gd name="T1" fmla="*/ 0 h 21600"/>
                <a:gd name="T2" fmla="*/ 432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1694" name="Arc 12"/>
            <p:cNvSpPr>
              <a:spLocks/>
            </p:cNvSpPr>
            <p:nvPr/>
          </p:nvSpPr>
          <p:spPr bwMode="auto">
            <a:xfrm>
              <a:off x="1760" y="2784"/>
              <a:ext cx="432" cy="192"/>
            </a:xfrm>
            <a:custGeom>
              <a:avLst/>
              <a:gdLst>
                <a:gd name="T0" fmla="*/ 0 w 21600"/>
                <a:gd name="T1" fmla="*/ 0 h 21600"/>
                <a:gd name="T2" fmla="*/ 432 w 21600"/>
                <a:gd name="T3" fmla="*/ 192 h 21600"/>
                <a:gd name="T4" fmla="*/ 0 w 21600"/>
                <a:gd name="T5" fmla="*/ 192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4765" name="Line 13"/>
          <p:cNvSpPr>
            <a:spLocks noChangeShapeType="1"/>
          </p:cNvSpPr>
          <p:nvPr/>
        </p:nvSpPr>
        <p:spPr bwMode="auto">
          <a:xfrm flipH="1" flipV="1">
            <a:off x="2667000" y="4876800"/>
            <a:ext cx="1143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1692" name="Rectangle 14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5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Interpretazione del numero in virgola mobile:</a:t>
            </a:r>
          </a:p>
          <a:p>
            <a:pPr algn="ctr" eaLnBrk="1" hangingPunct="1">
              <a:buFontTx/>
              <a:buNone/>
            </a:pPr>
            <a:r>
              <a:rPr lang="en-US" sz="3600" smtClean="0"/>
              <a:t>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600" i="1" smtClean="0">
                <a:solidFill>
                  <a:srgbClr val="000099"/>
                </a:solidFill>
              </a:rPr>
              <a:t>m</a:t>
            </a:r>
            <a:r>
              <a:rPr lang="en-US" sz="3600" smtClean="0"/>
              <a:t>B</a:t>
            </a:r>
            <a:r>
              <a:rPr lang="en-US" sz="3600" i="1" baseline="30000" smtClean="0">
                <a:solidFill>
                  <a:srgbClr val="000099"/>
                </a:solidFill>
              </a:rPr>
              <a:t>e</a:t>
            </a: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752600" y="3352800"/>
            <a:ext cx="571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24384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768475" y="415925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FF0000"/>
                </a:solidFill>
              </a:rPr>
              <a:t>segno</a:t>
            </a:r>
            <a:endParaRPr lang="en-US"/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514600" y="4191000"/>
            <a:ext cx="255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/>
              <a:t>Rappresentazione binaria </a:t>
            </a:r>
          </a:p>
          <a:p>
            <a:pPr algn="ctr" eaLnBrk="0" hangingPunct="0"/>
            <a:r>
              <a:rPr lang="en-US" sz="1800"/>
              <a:t>della </a:t>
            </a:r>
            <a:r>
              <a:rPr lang="en-US" sz="1800" b="1"/>
              <a:t>mantissa</a:t>
            </a:r>
            <a:endParaRPr 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953000" y="3352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4984750" y="4127500"/>
            <a:ext cx="255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/>
              <a:t>Rappresentazione binaria </a:t>
            </a:r>
          </a:p>
          <a:p>
            <a:pPr algn="ctr" eaLnBrk="0" hangingPunct="0"/>
            <a:r>
              <a:rPr lang="en-US" sz="1800"/>
              <a:t>dell’</a:t>
            </a:r>
            <a:r>
              <a:rPr lang="en-US" sz="1800" b="1"/>
              <a:t>esponente</a:t>
            </a:r>
            <a:endParaRPr lang="en-US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1355725" y="5105400"/>
            <a:ext cx="3492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Es: 123,45 = 0,12345*10</a:t>
            </a:r>
            <a:r>
              <a:rPr lang="en-US" baseline="30000"/>
              <a:t>3 </a:t>
            </a:r>
          </a:p>
          <a:p>
            <a:pPr eaLnBrk="0" hangingPunct="0"/>
            <a:r>
              <a:rPr lang="en-US"/>
              <a:t>r</a:t>
            </a:r>
            <a:r>
              <a:rPr lang="en-US" baseline="-25000"/>
              <a:t>vm</a:t>
            </a:r>
            <a:r>
              <a:rPr lang="en-US"/>
              <a:t>(123,45) =&lt;+, 12345,3&gt;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5181600" y="5105400"/>
            <a:ext cx="3203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X=0,000045 = 0,45*10</a:t>
            </a:r>
            <a:r>
              <a:rPr lang="en-US" baseline="30000"/>
              <a:t>-4</a:t>
            </a:r>
          </a:p>
          <a:p>
            <a:pPr eaLnBrk="0" hangingPunct="0"/>
            <a:r>
              <a:rPr lang="en-US"/>
              <a:t>r</a:t>
            </a:r>
            <a:r>
              <a:rPr lang="en-US" baseline="-25000"/>
              <a:t>vm</a:t>
            </a:r>
            <a:r>
              <a:rPr lang="en-US"/>
              <a:t>(x) =&lt;+, 45,-4&gt;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5867400" y="3429000"/>
            <a:ext cx="365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1">
                <a:solidFill>
                  <a:srgbClr val="000099"/>
                </a:solidFill>
              </a:rPr>
              <a:t>e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3352800" y="3429000"/>
            <a:ext cx="4778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1">
                <a:solidFill>
                  <a:srgbClr val="000099"/>
                </a:solidFill>
              </a:rPr>
              <a:t>m</a:t>
            </a:r>
          </a:p>
        </p:txBody>
      </p:sp>
      <p:sp>
        <p:nvSpPr>
          <p:cNvPr id="72718" name="Rectangle 14"/>
          <p:cNvSpPr>
            <a:spLocks noChangeArrowheads="1"/>
          </p:cNvSpPr>
          <p:nvPr/>
        </p:nvSpPr>
        <p:spPr bwMode="auto">
          <a:xfrm>
            <a:off x="1752600" y="3429000"/>
            <a:ext cx="703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1">
                <a:solidFill>
                  <a:srgbClr val="FF0000"/>
                </a:solidFill>
              </a:rPr>
              <a:t>0/1</a:t>
            </a:r>
            <a:endParaRPr lang="en-US" sz="3200" i="1">
              <a:solidFill>
                <a:srgbClr val="000099"/>
              </a:solidFill>
            </a:endParaRPr>
          </a:p>
        </p:txBody>
      </p:sp>
      <p:sp>
        <p:nvSpPr>
          <p:cNvPr id="72719" name="Rectangle 1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9150" lvl="1" algn="ctr" eaLnBrk="1" hangingPunct="1">
              <a:buFontTx/>
              <a:buNone/>
            </a:pPr>
            <a:r>
              <a:rPr lang="en-US" sz="3200" smtClean="0"/>
              <a:t>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>
              <a:buFontTx/>
              <a:buNone/>
            </a:pPr>
            <a:r>
              <a:rPr lang="en-US" sz="3200" i="1" baseline="30000" smtClean="0">
                <a:solidFill>
                  <a:srgbClr val="000099"/>
                </a:solidFill>
              </a:rPr>
              <a:t>m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ed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hanno dimensione fissa</a:t>
            </a:r>
            <a:r>
              <a:rPr lang="en-US" sz="3200" baseline="30000" smtClean="0">
                <a:solidFill>
                  <a:srgbClr val="000099"/>
                </a:solidFill>
              </a:rPr>
              <a:t>, </a:t>
            </a:r>
            <a:r>
              <a:rPr lang="en-US" sz="3200" i="1" baseline="30000" smtClean="0">
                <a:solidFill>
                  <a:srgbClr val="000099"/>
                </a:solidFill>
              </a:rPr>
              <a:t>h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e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i="1" baseline="30000" smtClean="0">
                <a:solidFill>
                  <a:srgbClr val="000099"/>
                </a:solidFill>
              </a:rPr>
              <a:t>k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rispettivamente</a:t>
            </a:r>
            <a:endParaRPr lang="en-US" sz="3200" baseline="30000" smtClean="0">
              <a:solidFill>
                <a:srgbClr val="000099"/>
              </a:solidFill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5562600" y="5334000"/>
            <a:ext cx="2933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</a:rPr>
              <a:t>e</a:t>
            </a:r>
            <a:r>
              <a:rPr lang="en-US"/>
              <a:t>: min=(10..0)= </a:t>
            </a:r>
            <a:r>
              <a:rPr lang="en-US" b="1"/>
              <a:t>-2</a:t>
            </a:r>
            <a:r>
              <a:rPr lang="en-US" b="1" baseline="30000"/>
              <a:t>k-1</a:t>
            </a:r>
          </a:p>
          <a:p>
            <a:pPr eaLnBrk="0" hangingPunct="0"/>
            <a:r>
              <a:rPr lang="en-US"/>
              <a:t>    max=(01..1)= </a:t>
            </a:r>
            <a:r>
              <a:rPr lang="en-US" b="1"/>
              <a:t>2</a:t>
            </a:r>
            <a:r>
              <a:rPr lang="en-US" b="1" baseline="30000"/>
              <a:t>k-1</a:t>
            </a:r>
            <a:r>
              <a:rPr lang="en-US" b="1"/>
              <a:t>-1</a:t>
            </a:r>
            <a:endParaRPr lang="en-US" b="1" baseline="30000"/>
          </a:p>
        </p:txBody>
      </p:sp>
      <p:grpSp>
        <p:nvGrpSpPr>
          <p:cNvPr id="73733" name="Group 5"/>
          <p:cNvGrpSpPr>
            <a:grpSpLocks/>
          </p:cNvGrpSpPr>
          <p:nvPr/>
        </p:nvGrpSpPr>
        <p:grpSpPr bwMode="auto">
          <a:xfrm>
            <a:off x="1752600" y="3778250"/>
            <a:ext cx="5715000" cy="1204913"/>
            <a:chOff x="1104" y="2112"/>
            <a:chExt cx="3600" cy="759"/>
          </a:xfrm>
        </p:grpSpPr>
        <p:sp>
          <p:nvSpPr>
            <p:cNvPr id="73745" name="Rectangle 6"/>
            <p:cNvSpPr>
              <a:spLocks noChangeArrowheads="1"/>
            </p:cNvSpPr>
            <p:nvPr/>
          </p:nvSpPr>
          <p:spPr bwMode="auto">
            <a:xfrm>
              <a:off x="1104" y="2112"/>
              <a:ext cx="360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46" name="Line 7"/>
            <p:cNvSpPr>
              <a:spLocks noChangeShapeType="1"/>
            </p:cNvSpPr>
            <p:nvPr/>
          </p:nvSpPr>
          <p:spPr bwMode="auto">
            <a:xfrm>
              <a:off x="1536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47" name="Text Box 8"/>
            <p:cNvSpPr txBox="1">
              <a:spLocks noChangeArrowheads="1"/>
            </p:cNvSpPr>
            <p:nvPr/>
          </p:nvSpPr>
          <p:spPr bwMode="auto">
            <a:xfrm>
              <a:off x="1114" y="2620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</a:rPr>
                <a:t>segno</a:t>
              </a:r>
              <a:endParaRPr lang="en-US"/>
            </a:p>
          </p:txBody>
        </p:sp>
        <p:sp>
          <p:nvSpPr>
            <p:cNvPr id="73748" name="Text Box 9"/>
            <p:cNvSpPr txBox="1">
              <a:spLocks noChangeArrowheads="1"/>
            </p:cNvSpPr>
            <p:nvPr/>
          </p:nvSpPr>
          <p:spPr bwMode="auto">
            <a:xfrm>
              <a:off x="1946" y="2640"/>
              <a:ext cx="8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Mantissa (h)</a:t>
              </a:r>
              <a:endParaRPr lang="en-US"/>
            </a:p>
          </p:txBody>
        </p:sp>
        <p:sp>
          <p:nvSpPr>
            <p:cNvPr id="73749" name="Line 10"/>
            <p:cNvSpPr>
              <a:spLocks noChangeShapeType="1"/>
            </p:cNvSpPr>
            <p:nvPr/>
          </p:nvSpPr>
          <p:spPr bwMode="auto">
            <a:xfrm>
              <a:off x="3120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50" name="Text Box 11"/>
            <p:cNvSpPr txBox="1">
              <a:spLocks noChangeArrowheads="1"/>
            </p:cNvSpPr>
            <p:nvPr/>
          </p:nvSpPr>
          <p:spPr bwMode="auto">
            <a:xfrm>
              <a:off x="3462" y="2600"/>
              <a:ext cx="9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Esponente (k)</a:t>
              </a:r>
              <a:endParaRPr lang="en-US"/>
            </a:p>
          </p:txBody>
        </p:sp>
        <p:sp>
          <p:nvSpPr>
            <p:cNvPr id="73751" name="Rectangle 12"/>
            <p:cNvSpPr>
              <a:spLocks noChangeArrowheads="1"/>
            </p:cNvSpPr>
            <p:nvPr/>
          </p:nvSpPr>
          <p:spPr bwMode="auto">
            <a:xfrm>
              <a:off x="3696" y="2160"/>
              <a:ext cx="23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e</a:t>
              </a:r>
            </a:p>
          </p:txBody>
        </p:sp>
        <p:sp>
          <p:nvSpPr>
            <p:cNvPr id="73752" name="Rectangle 13"/>
            <p:cNvSpPr>
              <a:spLocks noChangeArrowheads="1"/>
            </p:cNvSpPr>
            <p:nvPr/>
          </p:nvSpPr>
          <p:spPr bwMode="auto">
            <a:xfrm>
              <a:off x="2112" y="216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m</a:t>
              </a:r>
            </a:p>
          </p:txBody>
        </p:sp>
        <p:sp>
          <p:nvSpPr>
            <p:cNvPr id="73753" name="Rectangle 14"/>
            <p:cNvSpPr>
              <a:spLocks noChangeArrowheads="1"/>
            </p:cNvSpPr>
            <p:nvPr/>
          </p:nvSpPr>
          <p:spPr bwMode="auto">
            <a:xfrm>
              <a:off x="1104" y="2160"/>
              <a:ext cx="4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FF0000"/>
                  </a:solidFill>
                </a:rPr>
                <a:t>0/1</a:t>
              </a:r>
              <a:endParaRPr lang="en-US" sz="3200" i="1">
                <a:solidFill>
                  <a:srgbClr val="000099"/>
                </a:solidFill>
              </a:endParaRPr>
            </a:p>
          </p:txBody>
        </p:sp>
      </p:grp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1371600" y="5334000"/>
            <a:ext cx="284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</a:rPr>
              <a:t>m</a:t>
            </a:r>
            <a:r>
              <a:rPr lang="en-US"/>
              <a:t>: min= (1…0)=</a:t>
            </a:r>
            <a:r>
              <a:rPr lang="en-US" b="1"/>
              <a:t>2</a:t>
            </a:r>
            <a:r>
              <a:rPr lang="en-US" b="1" baseline="30000"/>
              <a:t>-1</a:t>
            </a:r>
          </a:p>
          <a:p>
            <a:pPr eaLnBrk="0" hangingPunct="0"/>
            <a:r>
              <a:rPr lang="en-US"/>
              <a:t>     max= (1…1)=</a:t>
            </a:r>
            <a:r>
              <a:rPr lang="en-US" b="1"/>
              <a:t>2</a:t>
            </a:r>
            <a:r>
              <a:rPr lang="en-US" b="1" baseline="30000"/>
              <a:t>h</a:t>
            </a:r>
            <a:r>
              <a:rPr lang="en-US" b="1"/>
              <a:t>-1</a:t>
            </a:r>
            <a:endParaRPr lang="en-US" b="1" baseline="30000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6092825" y="3276600"/>
            <a:ext cx="1885950" cy="2527300"/>
            <a:chOff x="3838" y="1754"/>
            <a:chExt cx="1188" cy="1902"/>
          </a:xfrm>
        </p:grpSpPr>
        <p:sp>
          <p:nvSpPr>
            <p:cNvPr id="73742" name="Oval 17"/>
            <p:cNvSpPr>
              <a:spLocks noChangeArrowheads="1"/>
            </p:cNvSpPr>
            <p:nvPr/>
          </p:nvSpPr>
          <p:spPr bwMode="auto">
            <a:xfrm>
              <a:off x="4088" y="3368"/>
              <a:ext cx="672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43" name="Line 18"/>
            <p:cNvSpPr>
              <a:spLocks noChangeShapeType="1"/>
            </p:cNvSpPr>
            <p:nvPr/>
          </p:nvSpPr>
          <p:spPr bwMode="auto">
            <a:xfrm>
              <a:off x="4440" y="2056"/>
              <a:ext cx="0" cy="12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3744" name="Text Box 19"/>
            <p:cNvSpPr txBox="1">
              <a:spLocks noChangeArrowheads="1"/>
            </p:cNvSpPr>
            <p:nvPr/>
          </p:nvSpPr>
          <p:spPr bwMode="auto">
            <a:xfrm>
              <a:off x="3838" y="1754"/>
              <a:ext cx="1188" cy="3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/>
                <a:t>Complemento</a:t>
              </a:r>
              <a:endParaRPr lang="en-US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879600" y="3200400"/>
            <a:ext cx="2243138" cy="2600325"/>
            <a:chOff x="1184" y="1818"/>
            <a:chExt cx="1413" cy="1836"/>
          </a:xfrm>
        </p:grpSpPr>
        <p:grpSp>
          <p:nvGrpSpPr>
            <p:cNvPr id="73738" name="Group 21"/>
            <p:cNvGrpSpPr>
              <a:grpSpLocks/>
            </p:cNvGrpSpPr>
            <p:nvPr/>
          </p:nvGrpSpPr>
          <p:grpSpPr bwMode="auto">
            <a:xfrm>
              <a:off x="1184" y="1818"/>
              <a:ext cx="1413" cy="1836"/>
              <a:chOff x="1184" y="1818"/>
              <a:chExt cx="1413" cy="1836"/>
            </a:xfrm>
          </p:grpSpPr>
          <p:sp>
            <p:nvSpPr>
              <p:cNvPr id="73740" name="Oval 22"/>
              <p:cNvSpPr>
                <a:spLocks noChangeArrowheads="1"/>
              </p:cNvSpPr>
              <p:nvPr/>
            </p:nvSpPr>
            <p:spPr bwMode="auto">
              <a:xfrm>
                <a:off x="1546" y="3366"/>
                <a:ext cx="672" cy="28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3741" name="Text Box 23"/>
              <p:cNvSpPr txBox="1">
                <a:spLocks noChangeArrowheads="1"/>
              </p:cNvSpPr>
              <p:nvPr/>
            </p:nvSpPr>
            <p:spPr bwMode="auto">
              <a:xfrm>
                <a:off x="1184" y="1818"/>
                <a:ext cx="1413" cy="3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i="1"/>
                  <a:t>Normalizzazione</a:t>
                </a:r>
                <a:endParaRPr lang="en-US"/>
              </a:p>
            </p:txBody>
          </p:sp>
        </p:grpSp>
        <p:sp>
          <p:nvSpPr>
            <p:cNvPr id="73739" name="Line 24"/>
            <p:cNvSpPr>
              <a:spLocks noChangeShapeType="1"/>
            </p:cNvSpPr>
            <p:nvPr/>
          </p:nvSpPr>
          <p:spPr bwMode="auto">
            <a:xfrm>
              <a:off x="1888" y="2120"/>
              <a:ext cx="0" cy="12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73737" name="Rectangle 2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utoUpdateAnimBg="0"/>
      <p:bldP spid="76815" grpId="0" autoUpdateAnimBg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Numeri Razionali - Virgola Mobile </a:t>
            </a:r>
          </a:p>
          <a:p>
            <a:pPr marL="819150" lvl="1" eaLnBrk="1" hangingPunct="1"/>
            <a:r>
              <a:rPr lang="en-US" sz="3200" smtClean="0"/>
              <a:t>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</a:p>
          <a:p>
            <a:pPr marL="819150" lvl="1" eaLnBrk="1" hangingPunct="1"/>
            <a:r>
              <a:rPr lang="en-US" sz="3200" i="1" baseline="30000" smtClean="0">
                <a:solidFill>
                  <a:srgbClr val="000099"/>
                </a:solidFill>
              </a:rPr>
              <a:t>m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ed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hanno dimensione fissa</a:t>
            </a:r>
            <a:r>
              <a:rPr lang="en-US" sz="3200" baseline="30000" smtClean="0">
                <a:solidFill>
                  <a:srgbClr val="000099"/>
                </a:solidFill>
              </a:rPr>
              <a:t>, </a:t>
            </a:r>
            <a:r>
              <a:rPr lang="en-US" sz="3200" i="1" baseline="30000" smtClean="0">
                <a:solidFill>
                  <a:srgbClr val="000099"/>
                </a:solidFill>
              </a:rPr>
              <a:t>h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e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i="1" baseline="30000" smtClean="0">
                <a:solidFill>
                  <a:srgbClr val="000099"/>
                </a:solidFill>
              </a:rPr>
              <a:t>k</a:t>
            </a:r>
            <a:r>
              <a:rPr lang="en-US" sz="3200" baseline="30000" smtClean="0">
                <a:solidFill>
                  <a:srgbClr val="000099"/>
                </a:solidFill>
              </a:rPr>
              <a:t> </a:t>
            </a:r>
            <a:r>
              <a:rPr lang="en-US" sz="3200" baseline="30000" smtClean="0"/>
              <a:t>rispettivamente</a:t>
            </a:r>
            <a:endParaRPr lang="en-US" sz="3200" baseline="30000" smtClean="0">
              <a:solidFill>
                <a:srgbClr val="000099"/>
              </a:solidFill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5562600" y="4648200"/>
            <a:ext cx="3009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</a:rPr>
              <a:t>e</a:t>
            </a:r>
            <a:r>
              <a:rPr lang="en-US"/>
              <a:t>: min=(10..0) = </a:t>
            </a:r>
            <a:r>
              <a:rPr lang="en-US" b="1"/>
              <a:t>-2</a:t>
            </a:r>
            <a:r>
              <a:rPr lang="en-US" b="1" baseline="30000"/>
              <a:t>k-1</a:t>
            </a:r>
          </a:p>
          <a:p>
            <a:pPr eaLnBrk="0" hangingPunct="0"/>
            <a:r>
              <a:rPr lang="en-US"/>
              <a:t>    max=(01..1) = </a:t>
            </a:r>
            <a:r>
              <a:rPr lang="en-US" b="1"/>
              <a:t>2</a:t>
            </a:r>
            <a:r>
              <a:rPr lang="en-US" b="1" baseline="30000"/>
              <a:t>k-1</a:t>
            </a:r>
            <a:r>
              <a:rPr lang="en-US" b="1"/>
              <a:t>-1</a:t>
            </a:r>
            <a:endParaRPr lang="en-US" b="1" baseline="30000"/>
          </a:p>
        </p:txBody>
      </p:sp>
      <p:grpSp>
        <p:nvGrpSpPr>
          <p:cNvPr id="74757" name="Group 5"/>
          <p:cNvGrpSpPr>
            <a:grpSpLocks/>
          </p:cNvGrpSpPr>
          <p:nvPr/>
        </p:nvGrpSpPr>
        <p:grpSpPr bwMode="auto">
          <a:xfrm>
            <a:off x="1752600" y="3429000"/>
            <a:ext cx="5715000" cy="1204913"/>
            <a:chOff x="1104" y="2112"/>
            <a:chExt cx="3600" cy="759"/>
          </a:xfrm>
        </p:grpSpPr>
        <p:sp>
          <p:nvSpPr>
            <p:cNvPr id="74761" name="Rectangle 6"/>
            <p:cNvSpPr>
              <a:spLocks noChangeArrowheads="1"/>
            </p:cNvSpPr>
            <p:nvPr/>
          </p:nvSpPr>
          <p:spPr bwMode="auto">
            <a:xfrm>
              <a:off x="1104" y="2112"/>
              <a:ext cx="360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4762" name="Line 7"/>
            <p:cNvSpPr>
              <a:spLocks noChangeShapeType="1"/>
            </p:cNvSpPr>
            <p:nvPr/>
          </p:nvSpPr>
          <p:spPr bwMode="auto">
            <a:xfrm>
              <a:off x="1536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4763" name="Text Box 8"/>
            <p:cNvSpPr txBox="1">
              <a:spLocks noChangeArrowheads="1"/>
            </p:cNvSpPr>
            <p:nvPr/>
          </p:nvSpPr>
          <p:spPr bwMode="auto">
            <a:xfrm>
              <a:off x="1114" y="2620"/>
              <a:ext cx="4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</a:rPr>
                <a:t>segno</a:t>
              </a:r>
              <a:endParaRPr lang="en-US"/>
            </a:p>
          </p:txBody>
        </p:sp>
        <p:sp>
          <p:nvSpPr>
            <p:cNvPr id="74764" name="Text Box 9"/>
            <p:cNvSpPr txBox="1">
              <a:spLocks noChangeArrowheads="1"/>
            </p:cNvSpPr>
            <p:nvPr/>
          </p:nvSpPr>
          <p:spPr bwMode="auto">
            <a:xfrm>
              <a:off x="1946" y="2640"/>
              <a:ext cx="8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Mantissa (h)</a:t>
              </a:r>
              <a:endParaRPr lang="en-US"/>
            </a:p>
          </p:txBody>
        </p:sp>
        <p:sp>
          <p:nvSpPr>
            <p:cNvPr id="74765" name="Line 10"/>
            <p:cNvSpPr>
              <a:spLocks noChangeShapeType="1"/>
            </p:cNvSpPr>
            <p:nvPr/>
          </p:nvSpPr>
          <p:spPr bwMode="auto">
            <a:xfrm>
              <a:off x="3120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4766" name="Text Box 11"/>
            <p:cNvSpPr txBox="1">
              <a:spLocks noChangeArrowheads="1"/>
            </p:cNvSpPr>
            <p:nvPr/>
          </p:nvSpPr>
          <p:spPr bwMode="auto">
            <a:xfrm>
              <a:off x="3462" y="2600"/>
              <a:ext cx="9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Esponente (k)</a:t>
              </a:r>
              <a:endParaRPr lang="en-US"/>
            </a:p>
          </p:txBody>
        </p:sp>
        <p:sp>
          <p:nvSpPr>
            <p:cNvPr id="74767" name="Rectangle 12"/>
            <p:cNvSpPr>
              <a:spLocks noChangeArrowheads="1"/>
            </p:cNvSpPr>
            <p:nvPr/>
          </p:nvSpPr>
          <p:spPr bwMode="auto">
            <a:xfrm>
              <a:off x="3696" y="2160"/>
              <a:ext cx="23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e</a:t>
              </a:r>
            </a:p>
          </p:txBody>
        </p:sp>
        <p:sp>
          <p:nvSpPr>
            <p:cNvPr id="74768" name="Rectangle 13"/>
            <p:cNvSpPr>
              <a:spLocks noChangeArrowheads="1"/>
            </p:cNvSpPr>
            <p:nvPr/>
          </p:nvSpPr>
          <p:spPr bwMode="auto">
            <a:xfrm>
              <a:off x="2112" y="2160"/>
              <a:ext cx="30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m</a:t>
              </a:r>
            </a:p>
          </p:txBody>
        </p:sp>
        <p:sp>
          <p:nvSpPr>
            <p:cNvPr id="74769" name="Rectangle 14"/>
            <p:cNvSpPr>
              <a:spLocks noChangeArrowheads="1"/>
            </p:cNvSpPr>
            <p:nvPr/>
          </p:nvSpPr>
          <p:spPr bwMode="auto">
            <a:xfrm>
              <a:off x="1104" y="2160"/>
              <a:ext cx="44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FF0000"/>
                  </a:solidFill>
                </a:rPr>
                <a:t>0/1</a:t>
              </a:r>
              <a:endParaRPr lang="en-US" sz="3200" i="1">
                <a:solidFill>
                  <a:srgbClr val="000099"/>
                </a:solidFill>
              </a:endParaRPr>
            </a:p>
          </p:txBody>
        </p:sp>
      </p:grp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371600" y="4648200"/>
            <a:ext cx="2992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</a:rPr>
              <a:t>m</a:t>
            </a:r>
            <a:r>
              <a:rPr lang="en-US"/>
              <a:t>: min= (1…0) = </a:t>
            </a:r>
            <a:r>
              <a:rPr lang="en-US" b="1"/>
              <a:t>2</a:t>
            </a:r>
            <a:r>
              <a:rPr lang="en-US" b="1" baseline="30000"/>
              <a:t>-1</a:t>
            </a:r>
          </a:p>
          <a:p>
            <a:pPr eaLnBrk="0" hangingPunct="0"/>
            <a:r>
              <a:rPr lang="en-US"/>
              <a:t>     max= (1…1) = </a:t>
            </a:r>
            <a:r>
              <a:rPr lang="en-US" b="1"/>
              <a:t>2</a:t>
            </a:r>
            <a:r>
              <a:rPr lang="en-US" b="1" baseline="30000"/>
              <a:t>h</a:t>
            </a:r>
            <a:r>
              <a:rPr lang="en-US" b="1"/>
              <a:t>-1</a:t>
            </a:r>
            <a:endParaRPr lang="en-US" b="1" baseline="30000"/>
          </a:p>
        </p:txBody>
      </p:sp>
      <p:sp>
        <p:nvSpPr>
          <p:cNvPr id="77840" name="Text Box 16"/>
          <p:cNvSpPr txBox="1">
            <a:spLocks noChangeArrowheads="1"/>
          </p:cNvSpPr>
          <p:nvPr/>
        </p:nvSpPr>
        <p:spPr bwMode="auto">
          <a:xfrm>
            <a:off x="1828800" y="5588000"/>
            <a:ext cx="5091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99"/>
                </a:solidFill>
              </a:rPr>
              <a:t>x</a:t>
            </a:r>
            <a:r>
              <a:rPr lang="en-US" sz="2800"/>
              <a:t>:  min= </a:t>
            </a:r>
            <a:r>
              <a:rPr lang="en-US" sz="2800">
                <a:solidFill>
                  <a:srgbClr val="000099"/>
                </a:solidFill>
              </a:rPr>
              <a:t>m</a:t>
            </a:r>
            <a:r>
              <a:rPr lang="en-US" sz="2800" baseline="-25000">
                <a:solidFill>
                  <a:srgbClr val="000099"/>
                </a:solidFill>
              </a:rPr>
              <a:t>min</a:t>
            </a:r>
            <a:r>
              <a:rPr lang="en-US" sz="2800"/>
              <a:t>2</a:t>
            </a:r>
            <a:r>
              <a:rPr lang="en-US" sz="2800" baseline="30000">
                <a:solidFill>
                  <a:srgbClr val="000099"/>
                </a:solidFill>
              </a:rPr>
              <a:t>e</a:t>
            </a:r>
            <a:r>
              <a:rPr lang="en-US" sz="2800" baseline="14000">
                <a:solidFill>
                  <a:srgbClr val="000099"/>
                </a:solidFill>
              </a:rPr>
              <a:t>min</a:t>
            </a:r>
            <a:r>
              <a:rPr lang="en-US"/>
              <a:t>=</a:t>
            </a:r>
            <a:r>
              <a:rPr lang="en-US" b="1"/>
              <a:t>2</a:t>
            </a:r>
            <a:r>
              <a:rPr lang="en-US" b="1" baseline="30000"/>
              <a:t>-1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/>
              <a:t>=</a:t>
            </a:r>
            <a:r>
              <a:rPr lang="en-US" b="1"/>
              <a:t>2 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</a:p>
          <a:p>
            <a:pPr eaLnBrk="0" hangingPunct="0"/>
            <a:r>
              <a:rPr lang="en-US" sz="2800">
                <a:solidFill>
                  <a:srgbClr val="000099"/>
                </a:solidFill>
              </a:rPr>
              <a:t>x</a:t>
            </a:r>
            <a:r>
              <a:rPr lang="en-US" sz="2800"/>
              <a:t>:  max= </a:t>
            </a:r>
            <a:r>
              <a:rPr lang="en-US" sz="2800">
                <a:solidFill>
                  <a:srgbClr val="000099"/>
                </a:solidFill>
              </a:rPr>
              <a:t>m</a:t>
            </a:r>
            <a:r>
              <a:rPr lang="en-US" sz="2800" baseline="-25000">
                <a:solidFill>
                  <a:srgbClr val="000099"/>
                </a:solidFill>
              </a:rPr>
              <a:t>max</a:t>
            </a:r>
            <a:r>
              <a:rPr lang="en-US" sz="2800"/>
              <a:t>2</a:t>
            </a:r>
            <a:r>
              <a:rPr lang="en-US" sz="2800" baseline="30000">
                <a:solidFill>
                  <a:srgbClr val="000099"/>
                </a:solidFill>
              </a:rPr>
              <a:t>e</a:t>
            </a:r>
            <a:r>
              <a:rPr lang="en-US" sz="2800" baseline="14000">
                <a:solidFill>
                  <a:srgbClr val="000099"/>
                </a:solidFill>
              </a:rPr>
              <a:t>max</a:t>
            </a:r>
            <a:r>
              <a:rPr lang="en-US"/>
              <a:t>= (</a:t>
            </a:r>
            <a:r>
              <a:rPr lang="en-US" b="1"/>
              <a:t>2</a:t>
            </a:r>
            <a:r>
              <a:rPr lang="en-US" b="1" baseline="30000"/>
              <a:t>h</a:t>
            </a:r>
            <a:r>
              <a:rPr lang="en-US" b="1"/>
              <a:t>-1)</a:t>
            </a:r>
            <a:r>
              <a:rPr lang="en-US" b="1" baseline="30000"/>
              <a:t> 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  <a:r>
              <a:rPr lang="en-US" b="1" baseline="50000"/>
              <a:t> </a:t>
            </a:r>
            <a:endParaRPr lang="en-US" b="1" baseline="30000"/>
          </a:p>
        </p:txBody>
      </p:sp>
      <p:sp>
        <p:nvSpPr>
          <p:cNvPr id="74760" name="Rectangle 17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  <p:bldP spid="77839" grpId="0" autoUpdateAnimBg="0"/>
      <p:bldP spid="77840" grpId="0" autoUpdateAnimBg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9150" lvl="1" eaLnBrk="1" hangingPunct="1">
              <a:buFontTx/>
              <a:buNone/>
            </a:pPr>
            <a:r>
              <a:rPr lang="en-US" sz="3200" smtClean="0"/>
              <a:t>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  <a:endParaRPr lang="en-US" sz="3200" baseline="30000" smtClean="0">
              <a:solidFill>
                <a:srgbClr val="000099"/>
              </a:solidFill>
            </a:endParaRPr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1752600" y="2133600"/>
            <a:ext cx="5410200" cy="949325"/>
            <a:chOff x="1104" y="2112"/>
            <a:chExt cx="3600" cy="859"/>
          </a:xfrm>
        </p:grpSpPr>
        <p:sp>
          <p:nvSpPr>
            <p:cNvPr id="75784" name="Rectangle 5"/>
            <p:cNvSpPr>
              <a:spLocks noChangeArrowheads="1"/>
            </p:cNvSpPr>
            <p:nvPr/>
          </p:nvSpPr>
          <p:spPr bwMode="auto">
            <a:xfrm>
              <a:off x="1104" y="2112"/>
              <a:ext cx="3600" cy="4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5785" name="Line 6"/>
            <p:cNvSpPr>
              <a:spLocks noChangeShapeType="1"/>
            </p:cNvSpPr>
            <p:nvPr/>
          </p:nvSpPr>
          <p:spPr bwMode="auto">
            <a:xfrm>
              <a:off x="1536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5786" name="Text Box 7"/>
            <p:cNvSpPr txBox="1">
              <a:spLocks noChangeArrowheads="1"/>
            </p:cNvSpPr>
            <p:nvPr/>
          </p:nvSpPr>
          <p:spPr bwMode="auto">
            <a:xfrm>
              <a:off x="1114" y="2619"/>
              <a:ext cx="445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FF0000"/>
                  </a:solidFill>
                </a:rPr>
                <a:t>segno</a:t>
              </a:r>
              <a:endParaRPr lang="en-US"/>
            </a:p>
          </p:txBody>
        </p:sp>
        <p:sp>
          <p:nvSpPr>
            <p:cNvPr id="75787" name="Text Box 8"/>
            <p:cNvSpPr txBox="1">
              <a:spLocks noChangeArrowheads="1"/>
            </p:cNvSpPr>
            <p:nvPr/>
          </p:nvSpPr>
          <p:spPr bwMode="auto">
            <a:xfrm>
              <a:off x="1922" y="2639"/>
              <a:ext cx="938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Mantissa (h)</a:t>
              </a:r>
              <a:endParaRPr lang="en-US"/>
            </a:p>
          </p:txBody>
        </p:sp>
        <p:sp>
          <p:nvSpPr>
            <p:cNvPr id="75788" name="Line 9"/>
            <p:cNvSpPr>
              <a:spLocks noChangeShapeType="1"/>
            </p:cNvSpPr>
            <p:nvPr/>
          </p:nvSpPr>
          <p:spPr bwMode="auto">
            <a:xfrm>
              <a:off x="3120" y="2112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5789" name="Text Box 10"/>
            <p:cNvSpPr txBox="1">
              <a:spLocks noChangeArrowheads="1"/>
            </p:cNvSpPr>
            <p:nvPr/>
          </p:nvSpPr>
          <p:spPr bwMode="auto">
            <a:xfrm>
              <a:off x="3435" y="2599"/>
              <a:ext cx="1023" cy="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 b="1"/>
                <a:t>Esponente (k)</a:t>
              </a:r>
              <a:endParaRPr lang="en-US"/>
            </a:p>
          </p:txBody>
        </p:sp>
        <p:sp>
          <p:nvSpPr>
            <p:cNvPr id="75790" name="Rectangle 11"/>
            <p:cNvSpPr>
              <a:spLocks noChangeArrowheads="1"/>
            </p:cNvSpPr>
            <p:nvPr/>
          </p:nvSpPr>
          <p:spPr bwMode="auto">
            <a:xfrm>
              <a:off x="3696" y="2159"/>
              <a:ext cx="243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e</a:t>
              </a:r>
            </a:p>
          </p:txBody>
        </p:sp>
        <p:sp>
          <p:nvSpPr>
            <p:cNvPr id="75791" name="Rectangle 12"/>
            <p:cNvSpPr>
              <a:spLocks noChangeArrowheads="1"/>
            </p:cNvSpPr>
            <p:nvPr/>
          </p:nvSpPr>
          <p:spPr bwMode="auto">
            <a:xfrm>
              <a:off x="2112" y="2159"/>
              <a:ext cx="318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000099"/>
                  </a:solidFill>
                </a:rPr>
                <a:t>m</a:t>
              </a:r>
            </a:p>
          </p:txBody>
        </p:sp>
        <p:sp>
          <p:nvSpPr>
            <p:cNvPr id="75792" name="Rectangle 13"/>
            <p:cNvSpPr>
              <a:spLocks noChangeArrowheads="1"/>
            </p:cNvSpPr>
            <p:nvPr/>
          </p:nvSpPr>
          <p:spPr bwMode="auto">
            <a:xfrm>
              <a:off x="1104" y="2159"/>
              <a:ext cx="468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200" i="1">
                  <a:solidFill>
                    <a:srgbClr val="FF0000"/>
                  </a:solidFill>
                </a:rPr>
                <a:t>0/1</a:t>
              </a:r>
              <a:endParaRPr lang="en-US" sz="3200" i="1">
                <a:solidFill>
                  <a:srgbClr val="000099"/>
                </a:solidFill>
              </a:endParaRPr>
            </a:p>
          </p:txBody>
        </p:sp>
      </p:grp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1371600" y="3200400"/>
            <a:ext cx="5100638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99"/>
                </a:solidFill>
              </a:rPr>
              <a:t>x</a:t>
            </a:r>
            <a:r>
              <a:rPr lang="en-US" sz="2800"/>
              <a:t>:  min= </a:t>
            </a:r>
            <a:r>
              <a:rPr lang="en-US" sz="2800">
                <a:solidFill>
                  <a:srgbClr val="000099"/>
                </a:solidFill>
              </a:rPr>
              <a:t>m</a:t>
            </a:r>
            <a:r>
              <a:rPr lang="en-US" sz="2800" baseline="-25000">
                <a:solidFill>
                  <a:srgbClr val="000099"/>
                </a:solidFill>
              </a:rPr>
              <a:t>min</a:t>
            </a:r>
            <a:r>
              <a:rPr lang="en-US" sz="2800"/>
              <a:t>2</a:t>
            </a:r>
            <a:r>
              <a:rPr lang="en-US" sz="2800" baseline="30000">
                <a:solidFill>
                  <a:srgbClr val="000099"/>
                </a:solidFill>
              </a:rPr>
              <a:t>e</a:t>
            </a:r>
            <a:r>
              <a:rPr lang="en-US" sz="2800" baseline="14000">
                <a:solidFill>
                  <a:srgbClr val="000099"/>
                </a:solidFill>
              </a:rPr>
              <a:t>min</a:t>
            </a:r>
            <a:r>
              <a:rPr lang="en-US"/>
              <a:t>=</a:t>
            </a:r>
            <a:r>
              <a:rPr lang="en-US" b="1"/>
              <a:t>2</a:t>
            </a:r>
            <a:r>
              <a:rPr lang="en-US" b="1" baseline="30000"/>
              <a:t>-1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/>
              <a:t>=</a:t>
            </a:r>
            <a:r>
              <a:rPr lang="en-US" b="1"/>
              <a:t>2 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</a:p>
          <a:p>
            <a:pPr eaLnBrk="0" hangingPunct="0"/>
            <a:r>
              <a:rPr lang="en-US" sz="2800">
                <a:solidFill>
                  <a:srgbClr val="000099"/>
                </a:solidFill>
              </a:rPr>
              <a:t>x</a:t>
            </a:r>
            <a:r>
              <a:rPr lang="en-US" sz="2800"/>
              <a:t>:  max= </a:t>
            </a:r>
            <a:r>
              <a:rPr lang="en-US" sz="2800">
                <a:solidFill>
                  <a:srgbClr val="000099"/>
                </a:solidFill>
              </a:rPr>
              <a:t>m</a:t>
            </a:r>
            <a:r>
              <a:rPr lang="en-US" sz="2800" baseline="-25000">
                <a:solidFill>
                  <a:srgbClr val="000099"/>
                </a:solidFill>
              </a:rPr>
              <a:t>max</a:t>
            </a:r>
            <a:r>
              <a:rPr lang="en-US" sz="2800"/>
              <a:t>2</a:t>
            </a:r>
            <a:r>
              <a:rPr lang="en-US" sz="2800" baseline="30000">
                <a:solidFill>
                  <a:srgbClr val="000099"/>
                </a:solidFill>
              </a:rPr>
              <a:t>e</a:t>
            </a:r>
            <a:r>
              <a:rPr lang="en-US" sz="2800" baseline="14000">
                <a:solidFill>
                  <a:srgbClr val="000099"/>
                </a:solidFill>
              </a:rPr>
              <a:t>max</a:t>
            </a:r>
            <a:r>
              <a:rPr lang="en-US"/>
              <a:t>= (</a:t>
            </a:r>
            <a:r>
              <a:rPr lang="en-US" b="1"/>
              <a:t>2</a:t>
            </a:r>
            <a:r>
              <a:rPr lang="en-US" b="1" baseline="30000"/>
              <a:t>h</a:t>
            </a:r>
            <a:r>
              <a:rPr lang="en-US" b="1"/>
              <a:t>-1)</a:t>
            </a:r>
            <a:r>
              <a:rPr lang="en-US" b="1" baseline="30000"/>
              <a:t> 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  <a:r>
              <a:rPr lang="en-US" b="1" baseline="50000"/>
              <a:t> </a:t>
            </a:r>
            <a:endParaRPr lang="en-US" b="1" baseline="30000"/>
          </a:p>
        </p:txBody>
      </p:sp>
      <p:sp>
        <p:nvSpPr>
          <p:cNvPr id="78863" name="Text Box 15"/>
          <p:cNvSpPr txBox="1">
            <a:spLocks noChangeArrowheads="1"/>
          </p:cNvSpPr>
          <p:nvPr/>
        </p:nvSpPr>
        <p:spPr bwMode="auto">
          <a:xfrm>
            <a:off x="838200" y="4683125"/>
            <a:ext cx="737235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/>
              <a:t>Per h=2, k=5  </a:t>
            </a:r>
            <a:r>
              <a:rPr lang="en-US" sz="2800">
                <a:solidFill>
                  <a:srgbClr val="000099"/>
                </a:solidFill>
              </a:rPr>
              <a:t>x</a:t>
            </a:r>
            <a:r>
              <a:rPr lang="en-US" sz="2800"/>
              <a:t>:  min=</a:t>
            </a:r>
            <a:r>
              <a:rPr lang="en-US" b="1"/>
              <a:t>2</a:t>
            </a:r>
            <a:r>
              <a:rPr lang="en-US" b="1" baseline="30000"/>
              <a:t>-1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/>
              <a:t>=</a:t>
            </a:r>
            <a:r>
              <a:rPr lang="en-US" b="1"/>
              <a:t>2 </a:t>
            </a:r>
            <a:r>
              <a:rPr lang="en-US" b="1" baseline="30000"/>
              <a:t>-2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  <a:r>
              <a:rPr lang="en-US" b="1" baseline="50000"/>
              <a:t> </a:t>
            </a:r>
            <a:r>
              <a:rPr lang="en-US"/>
              <a:t>=</a:t>
            </a:r>
            <a:r>
              <a:rPr lang="en-US" b="1"/>
              <a:t>2 </a:t>
            </a:r>
            <a:r>
              <a:rPr lang="en-US" b="1" baseline="30000"/>
              <a:t>-2</a:t>
            </a:r>
            <a:r>
              <a:rPr lang="en-US" b="1" baseline="50000"/>
              <a:t>4 </a:t>
            </a:r>
            <a:r>
              <a:rPr lang="en-US" b="1" baseline="30000"/>
              <a:t>-1 </a:t>
            </a:r>
            <a:r>
              <a:rPr lang="en-US"/>
              <a:t>=</a:t>
            </a:r>
            <a:r>
              <a:rPr lang="en-US" b="1"/>
              <a:t>2 </a:t>
            </a:r>
            <a:r>
              <a:rPr lang="en-US" b="1" baseline="30000"/>
              <a:t>-17</a:t>
            </a:r>
            <a:r>
              <a:rPr lang="en-US" b="1" baseline="50000"/>
              <a:t> </a:t>
            </a:r>
            <a:endParaRPr lang="en-US" b="1" baseline="30000"/>
          </a:p>
          <a:p>
            <a:pPr eaLnBrk="0" hangingPunct="0"/>
            <a:r>
              <a:rPr lang="en-US" sz="2800">
                <a:solidFill>
                  <a:srgbClr val="000099"/>
                </a:solidFill>
              </a:rPr>
              <a:t>                       x</a:t>
            </a:r>
            <a:r>
              <a:rPr lang="en-US" sz="2800"/>
              <a:t>:  max= </a:t>
            </a:r>
            <a:r>
              <a:rPr lang="en-US"/>
              <a:t>(</a:t>
            </a:r>
            <a:r>
              <a:rPr lang="en-US" b="1"/>
              <a:t>2</a:t>
            </a:r>
            <a:r>
              <a:rPr lang="en-US" b="1" baseline="30000"/>
              <a:t>h</a:t>
            </a:r>
            <a:r>
              <a:rPr lang="en-US" b="1"/>
              <a:t>-1)</a:t>
            </a:r>
            <a:r>
              <a:rPr lang="en-US" b="1" baseline="30000"/>
              <a:t> 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2</a:t>
            </a:r>
            <a:r>
              <a:rPr lang="en-US" b="1" baseline="50000"/>
              <a:t>k-1 </a:t>
            </a:r>
            <a:r>
              <a:rPr lang="en-US" b="1" baseline="30000"/>
              <a:t>-1</a:t>
            </a:r>
            <a:r>
              <a:rPr lang="en-US" b="1" baseline="50000"/>
              <a:t> </a:t>
            </a:r>
            <a:r>
              <a:rPr lang="en-US"/>
              <a:t>= </a:t>
            </a:r>
            <a:r>
              <a:rPr lang="en-US" b="1"/>
              <a:t>3</a:t>
            </a:r>
            <a:r>
              <a:rPr lang="en-US" b="1" baseline="30000"/>
              <a:t> </a:t>
            </a:r>
            <a:r>
              <a:rPr lang="en-US" sz="1800"/>
              <a:t>•</a:t>
            </a:r>
            <a:r>
              <a:rPr lang="en-US" b="1"/>
              <a:t>2</a:t>
            </a:r>
            <a:r>
              <a:rPr lang="en-US" b="1" baseline="30000"/>
              <a:t>16</a:t>
            </a:r>
            <a:r>
              <a:rPr lang="en-US" b="1" baseline="50000"/>
              <a:t> </a:t>
            </a:r>
            <a:r>
              <a:rPr lang="en-US" b="1" baseline="30000"/>
              <a:t>-1 </a:t>
            </a:r>
            <a:r>
              <a:rPr lang="en-US"/>
              <a:t>= </a:t>
            </a:r>
            <a:r>
              <a:rPr lang="en-US" b="1"/>
              <a:t>3</a:t>
            </a:r>
            <a:r>
              <a:rPr lang="en-US" sz="1800"/>
              <a:t>•</a:t>
            </a:r>
            <a:r>
              <a:rPr lang="en-US" b="1"/>
              <a:t>2 </a:t>
            </a:r>
            <a:r>
              <a:rPr lang="en-US" b="1" baseline="30000"/>
              <a:t>15</a:t>
            </a:r>
            <a:r>
              <a:rPr lang="en-US" b="1" baseline="50000"/>
              <a:t> </a:t>
            </a:r>
          </a:p>
        </p:txBody>
      </p:sp>
      <p:sp>
        <p:nvSpPr>
          <p:cNvPr id="75783" name="Rectangle 16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2" grpId="0" animBg="1" autoUpdateAnimBg="0"/>
      <p:bldP spid="78863" grpId="0" animBg="1" autoUpdateAnimBg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9150" lvl="1" eaLnBrk="1" hangingPunct="1">
              <a:buFontTx/>
              <a:buNone/>
            </a:pPr>
            <a:r>
              <a:rPr lang="en-US" sz="3200" smtClean="0"/>
              <a:t>Due numeri successivi </a:t>
            </a:r>
          </a:p>
          <a:p>
            <a:pPr marL="819150" lvl="1" eaLnBrk="1" hangingPunct="1">
              <a:buFontTx/>
              <a:buNone/>
            </a:pPr>
            <a:r>
              <a:rPr lang="en-US" sz="3200" smtClean="0"/>
              <a:t>   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               </a:t>
            </a:r>
            <a:r>
              <a:rPr lang="en-US" sz="3200" smtClean="0"/>
              <a:t>x</a:t>
            </a:r>
            <a:r>
              <a:rPr lang="en-US" sz="3200" baseline="-25000" smtClean="0"/>
              <a:t>succ</a:t>
            </a:r>
            <a:r>
              <a:rPr lang="en-US" sz="3200" smtClean="0"/>
              <a:t>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m’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e’</a:t>
            </a: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>
              <a:buFontTx/>
              <a:buNone/>
            </a:pPr>
            <a:r>
              <a:rPr lang="en-US" sz="3200" baseline="30000" smtClean="0"/>
              <a:t>hanno lo stesso esponente 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  <a:r>
              <a:rPr lang="en-US" sz="3200" baseline="30000" smtClean="0"/>
              <a:t> e mantisse </a:t>
            </a:r>
            <a:r>
              <a:rPr lang="en-US" sz="3200" i="1" baseline="30000" smtClean="0">
                <a:solidFill>
                  <a:srgbClr val="000099"/>
                </a:solidFill>
              </a:rPr>
              <a:t>m</a:t>
            </a:r>
            <a:r>
              <a:rPr lang="en-US" sz="3200" baseline="30000" smtClean="0"/>
              <a:t> e </a:t>
            </a:r>
            <a:r>
              <a:rPr lang="en-US" sz="3200" i="1" baseline="30000" smtClean="0">
                <a:solidFill>
                  <a:srgbClr val="000099"/>
                </a:solidFill>
              </a:rPr>
              <a:t>m’</a:t>
            </a:r>
            <a:r>
              <a:rPr lang="en-US" sz="3200" baseline="30000" smtClean="0"/>
              <a:t> successive</a:t>
            </a:r>
          </a:p>
          <a:p>
            <a:pPr marL="819150" lvl="1" eaLnBrk="1" hangingPunct="1">
              <a:buFontTx/>
              <a:buNone/>
            </a:pPr>
            <a:r>
              <a:rPr lang="en-US" sz="3200" smtClean="0"/>
              <a:t>    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             </a:t>
            </a:r>
            <a:r>
              <a:rPr lang="en-US" sz="3200" smtClean="0"/>
              <a:t>x</a:t>
            </a:r>
            <a:r>
              <a:rPr lang="en-US" sz="3200" baseline="-25000" smtClean="0"/>
              <a:t>succ</a:t>
            </a:r>
            <a:r>
              <a:rPr lang="en-US" sz="3200" smtClean="0"/>
              <a:t>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i="1" baseline="-25000" smtClean="0">
                <a:solidFill>
                  <a:srgbClr val="000099"/>
                </a:solidFill>
              </a:rPr>
              <a:t>succ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371600" y="4572000"/>
            <a:ext cx="62468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000099"/>
                </a:solidFill>
              </a:rPr>
              <a:t>m</a:t>
            </a:r>
            <a:r>
              <a:rPr lang="en-US"/>
              <a:t>: (1…0)=</a:t>
            </a:r>
            <a:r>
              <a:rPr lang="en-US" b="1"/>
              <a:t>2</a:t>
            </a:r>
            <a:r>
              <a:rPr lang="en-US" b="1" baseline="30000"/>
              <a:t>-1     </a:t>
            </a:r>
            <a:r>
              <a:rPr lang="en-US" sz="2800" i="1">
                <a:solidFill>
                  <a:srgbClr val="000099"/>
                </a:solidFill>
              </a:rPr>
              <a:t>m</a:t>
            </a:r>
            <a:r>
              <a:rPr lang="en-US" sz="2800" i="1" baseline="-25000">
                <a:solidFill>
                  <a:srgbClr val="000099"/>
                </a:solidFill>
              </a:rPr>
              <a:t>succ</a:t>
            </a:r>
            <a:r>
              <a:rPr lang="en-US"/>
              <a:t>= (10..1)=</a:t>
            </a:r>
            <a:r>
              <a:rPr lang="en-US" b="1"/>
              <a:t>2</a:t>
            </a:r>
            <a:r>
              <a:rPr lang="en-US" b="1" baseline="30000"/>
              <a:t>-1+</a:t>
            </a:r>
            <a:r>
              <a:rPr lang="en-US" b="1"/>
              <a:t>2</a:t>
            </a:r>
            <a:r>
              <a:rPr lang="en-US" b="1" baseline="30000"/>
              <a:t>-h</a:t>
            </a:r>
          </a:p>
          <a:p>
            <a:pPr eaLnBrk="0" hangingPunct="0"/>
            <a:r>
              <a:rPr lang="en-US"/>
              <a:t>           ==&gt;x-x</a:t>
            </a:r>
            <a:r>
              <a:rPr lang="en-US" baseline="-25000"/>
              <a:t>succ</a:t>
            </a:r>
            <a:r>
              <a:rPr lang="en-US"/>
              <a:t> = (</a:t>
            </a:r>
            <a:r>
              <a:rPr lang="en-US" sz="2800" i="1">
                <a:solidFill>
                  <a:srgbClr val="000099"/>
                </a:solidFill>
              </a:rPr>
              <a:t>m-m</a:t>
            </a:r>
            <a:r>
              <a:rPr lang="en-US" sz="2800" i="1" baseline="-25000">
                <a:solidFill>
                  <a:srgbClr val="000099"/>
                </a:solidFill>
              </a:rPr>
              <a:t>succ </a:t>
            </a:r>
            <a:r>
              <a:rPr lang="en-US"/>
              <a:t>)</a:t>
            </a:r>
            <a:r>
              <a:rPr lang="en-US" sz="2800" i="1">
                <a:solidFill>
                  <a:srgbClr val="000099"/>
                </a:solidFill>
              </a:rPr>
              <a:t>e</a:t>
            </a:r>
            <a:r>
              <a:rPr lang="en-US" sz="2800"/>
              <a:t>=(0..01)</a:t>
            </a:r>
            <a:r>
              <a:rPr lang="en-US" sz="2800" i="1">
                <a:solidFill>
                  <a:srgbClr val="000099"/>
                </a:solidFill>
              </a:rPr>
              <a:t>e</a:t>
            </a:r>
            <a:r>
              <a:rPr lang="en-US" sz="2800"/>
              <a:t>= </a:t>
            </a:r>
            <a:r>
              <a:rPr lang="en-US" b="1"/>
              <a:t>2</a:t>
            </a:r>
            <a:r>
              <a:rPr lang="en-US" b="1" baseline="30000"/>
              <a:t>-h </a:t>
            </a:r>
            <a:r>
              <a:rPr lang="en-US" sz="2800" i="1">
                <a:solidFill>
                  <a:srgbClr val="000099"/>
                </a:solidFill>
              </a:rPr>
              <a:t>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315200" y="4749800"/>
            <a:ext cx="1625600" cy="990600"/>
            <a:chOff x="4608" y="3440"/>
            <a:chExt cx="1024" cy="624"/>
          </a:xfrm>
        </p:grpSpPr>
        <p:sp>
          <p:nvSpPr>
            <p:cNvPr id="76807" name="Text Box 6"/>
            <p:cNvSpPr txBox="1">
              <a:spLocks noChangeArrowheads="1"/>
            </p:cNvSpPr>
            <p:nvPr/>
          </p:nvSpPr>
          <p:spPr bwMode="auto">
            <a:xfrm>
              <a:off x="4872" y="3468"/>
              <a:ext cx="76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 </a:t>
              </a:r>
              <a:r>
                <a:rPr lang="en-US" sz="2800" i="1">
                  <a:solidFill>
                    <a:srgbClr val="000099"/>
                  </a:solidFill>
                </a:rPr>
                <a:t>e</a:t>
              </a:r>
              <a:r>
                <a:rPr lang="en-US"/>
                <a:t> MIN</a:t>
              </a:r>
            </a:p>
            <a:p>
              <a:pPr eaLnBrk="0" hangingPunct="0"/>
              <a:r>
                <a:rPr lang="en-US"/>
                <a:t> </a:t>
              </a:r>
              <a:r>
                <a:rPr lang="en-US" sz="2800" i="1">
                  <a:solidFill>
                    <a:srgbClr val="000099"/>
                  </a:solidFill>
                </a:rPr>
                <a:t>e</a:t>
              </a:r>
              <a:r>
                <a:rPr lang="en-US"/>
                <a:t> MAX</a:t>
              </a:r>
            </a:p>
          </p:txBody>
        </p:sp>
        <p:sp>
          <p:nvSpPr>
            <p:cNvPr id="76808" name="Text Box 7"/>
            <p:cNvSpPr txBox="1">
              <a:spLocks noChangeArrowheads="1"/>
            </p:cNvSpPr>
            <p:nvPr/>
          </p:nvSpPr>
          <p:spPr bwMode="auto">
            <a:xfrm>
              <a:off x="4608" y="3440"/>
              <a:ext cx="431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5400">
                  <a:sym typeface="Symbol" pitchFamily="18" charset="2"/>
                </a:rPr>
                <a:t>{</a:t>
              </a:r>
              <a:endParaRPr lang="en-US"/>
            </a:p>
          </p:txBody>
        </p:sp>
      </p:grpSp>
      <p:sp>
        <p:nvSpPr>
          <p:cNvPr id="76806" name="Rectangle 8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383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Distanza tra due numeri successivi </a:t>
            </a:r>
          </a:p>
          <a:p>
            <a:pPr marL="819150" lvl="1" eaLnBrk="1" hangingPunct="1">
              <a:buFontTx/>
              <a:buNone/>
            </a:pPr>
            <a:r>
              <a:rPr lang="en-US" sz="3200" smtClean="0"/>
              <a:t> 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             </a:t>
            </a:r>
            <a:r>
              <a:rPr lang="en-US" sz="3200" smtClean="0"/>
              <a:t>x</a:t>
            </a:r>
            <a:r>
              <a:rPr lang="en-US" sz="3200" baseline="-25000" smtClean="0"/>
              <a:t>succ</a:t>
            </a:r>
            <a:r>
              <a:rPr lang="en-US" sz="3200" smtClean="0"/>
              <a:t>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i="1" baseline="-25000" smtClean="0">
                <a:solidFill>
                  <a:srgbClr val="000099"/>
                </a:solidFill>
              </a:rPr>
              <a:t>succ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</a:p>
          <a:p>
            <a:pPr marL="819150" lvl="1" eaLnBrk="1" hangingPunct="1">
              <a:spcBef>
                <a:spcPct val="50000"/>
              </a:spcBef>
              <a:buFontTx/>
              <a:buNone/>
            </a:pPr>
            <a:r>
              <a:rPr lang="en-US" smtClean="0"/>
              <a:t>hanno lo stesso esponente </a:t>
            </a:r>
            <a:r>
              <a:rPr lang="en-US" i="1" smtClean="0">
                <a:solidFill>
                  <a:srgbClr val="000099"/>
                </a:solidFill>
              </a:rPr>
              <a:t>e</a:t>
            </a:r>
            <a:r>
              <a:rPr lang="en-US" smtClean="0"/>
              <a:t> e mantisse </a:t>
            </a:r>
            <a:r>
              <a:rPr lang="en-US" i="1" smtClean="0">
                <a:solidFill>
                  <a:srgbClr val="000099"/>
                </a:solidFill>
              </a:rPr>
              <a:t>m</a:t>
            </a:r>
            <a:r>
              <a:rPr lang="en-US" smtClean="0"/>
              <a:t> e </a:t>
            </a:r>
            <a:r>
              <a:rPr lang="en-US" i="1" smtClean="0">
                <a:solidFill>
                  <a:srgbClr val="000099"/>
                </a:solidFill>
              </a:rPr>
              <a:t>m’</a:t>
            </a:r>
            <a:r>
              <a:rPr lang="en-US" smtClean="0"/>
              <a:t> successive</a:t>
            </a:r>
          </a:p>
          <a:p>
            <a:pPr marL="819150" lvl="1" eaLnBrk="1" hangingPunct="1">
              <a:buFontTx/>
              <a:buNone/>
            </a:pPr>
            <a:endParaRPr lang="en-US" i="1" smtClean="0">
              <a:solidFill>
                <a:srgbClr val="000099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71600" y="4038600"/>
            <a:ext cx="7569200" cy="1168400"/>
            <a:chOff x="864" y="3024"/>
            <a:chExt cx="4768" cy="736"/>
          </a:xfrm>
        </p:grpSpPr>
        <p:sp>
          <p:nvSpPr>
            <p:cNvPr id="77856" name="Text Box 5"/>
            <p:cNvSpPr txBox="1">
              <a:spLocks noChangeArrowheads="1"/>
            </p:cNvSpPr>
            <p:nvPr/>
          </p:nvSpPr>
          <p:spPr bwMode="auto">
            <a:xfrm>
              <a:off x="864" y="3024"/>
              <a:ext cx="3935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99"/>
                  </a:solidFill>
                </a:rPr>
                <a:t>m</a:t>
              </a:r>
              <a:r>
                <a:rPr lang="en-US"/>
                <a:t>: (1…0)=</a:t>
              </a:r>
              <a:r>
                <a:rPr lang="en-US" b="1"/>
                <a:t>2</a:t>
              </a:r>
              <a:r>
                <a:rPr lang="en-US" b="1" baseline="30000"/>
                <a:t>-1     </a:t>
              </a:r>
              <a:r>
                <a:rPr lang="en-US" sz="2800" i="1">
                  <a:solidFill>
                    <a:srgbClr val="000099"/>
                  </a:solidFill>
                </a:rPr>
                <a:t>m</a:t>
              </a:r>
              <a:r>
                <a:rPr lang="en-US" sz="2800" i="1" baseline="-25000">
                  <a:solidFill>
                    <a:srgbClr val="000099"/>
                  </a:solidFill>
                </a:rPr>
                <a:t>succ</a:t>
              </a:r>
              <a:r>
                <a:rPr lang="en-US"/>
                <a:t>= (10..1)=</a:t>
              </a:r>
              <a:r>
                <a:rPr lang="en-US" b="1"/>
                <a:t>2</a:t>
              </a:r>
              <a:r>
                <a:rPr lang="en-US" b="1" baseline="30000"/>
                <a:t>-1+</a:t>
              </a:r>
              <a:r>
                <a:rPr lang="en-US" b="1"/>
                <a:t>2</a:t>
              </a:r>
              <a:r>
                <a:rPr lang="en-US" b="1" baseline="30000"/>
                <a:t>-h</a:t>
              </a:r>
            </a:p>
            <a:p>
              <a:pPr eaLnBrk="0" hangingPunct="0"/>
              <a:r>
                <a:rPr lang="en-US"/>
                <a:t>           ==&gt;x-x</a:t>
              </a:r>
              <a:r>
                <a:rPr lang="en-US" baseline="-25000"/>
                <a:t>succ</a:t>
              </a:r>
              <a:r>
                <a:rPr lang="en-US"/>
                <a:t> = (</a:t>
              </a:r>
              <a:r>
                <a:rPr lang="en-US" sz="2800" i="1">
                  <a:solidFill>
                    <a:srgbClr val="000099"/>
                  </a:solidFill>
                </a:rPr>
                <a:t>m-m</a:t>
              </a:r>
              <a:r>
                <a:rPr lang="en-US" sz="2800" i="1" baseline="-25000">
                  <a:solidFill>
                    <a:srgbClr val="000099"/>
                  </a:solidFill>
                </a:rPr>
                <a:t>succ </a:t>
              </a:r>
              <a:r>
                <a:rPr lang="en-US"/>
                <a:t>)</a:t>
              </a:r>
              <a:r>
                <a:rPr lang="en-US" sz="2800" i="1">
                  <a:solidFill>
                    <a:srgbClr val="000099"/>
                  </a:solidFill>
                </a:rPr>
                <a:t>e</a:t>
              </a:r>
              <a:r>
                <a:rPr lang="en-US" sz="2800"/>
                <a:t>=(0..01)</a:t>
              </a:r>
              <a:r>
                <a:rPr lang="en-US" sz="2800" i="1">
                  <a:solidFill>
                    <a:srgbClr val="000099"/>
                  </a:solidFill>
                </a:rPr>
                <a:t>e</a:t>
              </a:r>
              <a:r>
                <a:rPr lang="en-US" sz="2800"/>
                <a:t>= </a:t>
              </a:r>
              <a:r>
                <a:rPr lang="en-US" b="1"/>
                <a:t>2</a:t>
              </a:r>
              <a:r>
                <a:rPr lang="en-US" b="1" baseline="30000"/>
                <a:t>-h </a:t>
              </a:r>
              <a:r>
                <a:rPr lang="en-US" sz="2800" i="1">
                  <a:solidFill>
                    <a:srgbClr val="000099"/>
                  </a:solidFill>
                </a:rPr>
                <a:t>e</a:t>
              </a:r>
            </a:p>
          </p:txBody>
        </p:sp>
        <p:grpSp>
          <p:nvGrpSpPr>
            <p:cNvPr id="77857" name="Group 6"/>
            <p:cNvGrpSpPr>
              <a:grpSpLocks/>
            </p:cNvGrpSpPr>
            <p:nvPr/>
          </p:nvGrpSpPr>
          <p:grpSpPr bwMode="auto">
            <a:xfrm>
              <a:off x="4608" y="3136"/>
              <a:ext cx="1024" cy="624"/>
              <a:chOff x="4608" y="3440"/>
              <a:chExt cx="1024" cy="624"/>
            </a:xfrm>
          </p:grpSpPr>
          <p:sp>
            <p:nvSpPr>
              <p:cNvPr id="77858" name="Text Box 7"/>
              <p:cNvSpPr txBox="1">
                <a:spLocks noChangeArrowheads="1"/>
              </p:cNvSpPr>
              <p:nvPr/>
            </p:nvSpPr>
            <p:spPr bwMode="auto">
              <a:xfrm>
                <a:off x="4872" y="3468"/>
                <a:ext cx="760" cy="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/>
                  <a:t> </a:t>
                </a:r>
                <a:r>
                  <a:rPr lang="en-US" sz="2800" i="1">
                    <a:solidFill>
                      <a:srgbClr val="000099"/>
                    </a:solidFill>
                  </a:rPr>
                  <a:t>e</a:t>
                </a:r>
                <a:r>
                  <a:rPr lang="en-US"/>
                  <a:t> MIN</a:t>
                </a:r>
              </a:p>
              <a:p>
                <a:pPr eaLnBrk="0" hangingPunct="0"/>
                <a:r>
                  <a:rPr lang="en-US"/>
                  <a:t> </a:t>
                </a:r>
                <a:r>
                  <a:rPr lang="en-US" sz="2800" i="1">
                    <a:solidFill>
                      <a:srgbClr val="000099"/>
                    </a:solidFill>
                  </a:rPr>
                  <a:t>e</a:t>
                </a:r>
                <a:r>
                  <a:rPr lang="en-US"/>
                  <a:t> MAX</a:t>
                </a:r>
              </a:p>
            </p:txBody>
          </p:sp>
          <p:sp>
            <p:nvSpPr>
              <p:cNvPr id="77859" name="Text Box 8"/>
              <p:cNvSpPr txBox="1">
                <a:spLocks noChangeArrowheads="1"/>
              </p:cNvSpPr>
              <p:nvPr/>
            </p:nvSpPr>
            <p:spPr bwMode="auto">
              <a:xfrm>
                <a:off x="4608" y="3440"/>
                <a:ext cx="431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5400">
                    <a:sym typeface="Symbol" pitchFamily="18" charset="2"/>
                  </a:rPr>
                  <a:t>{</a:t>
                </a:r>
                <a:endParaRPr lang="en-US"/>
              </a:p>
            </p:txBody>
          </p:sp>
        </p:grp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295400" y="5559425"/>
            <a:ext cx="1235075" cy="622300"/>
            <a:chOff x="768" y="3694"/>
            <a:chExt cx="778" cy="392"/>
          </a:xfrm>
        </p:grpSpPr>
        <p:sp>
          <p:nvSpPr>
            <p:cNvPr id="77851" name="Text Box 10"/>
            <p:cNvSpPr txBox="1">
              <a:spLocks noChangeArrowheads="1"/>
            </p:cNvSpPr>
            <p:nvPr/>
          </p:nvSpPr>
          <p:spPr bwMode="auto">
            <a:xfrm>
              <a:off x="768" y="379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77852" name="Text Box 11"/>
            <p:cNvSpPr txBox="1">
              <a:spLocks noChangeArrowheads="1"/>
            </p:cNvSpPr>
            <p:nvPr/>
          </p:nvSpPr>
          <p:spPr bwMode="auto">
            <a:xfrm>
              <a:off x="1106" y="3789"/>
              <a:ext cx="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</a:t>
              </a:r>
              <a:r>
                <a:rPr lang="en-US" baseline="-25000"/>
                <a:t>succ</a:t>
              </a:r>
              <a:endParaRPr lang="en-US"/>
            </a:p>
          </p:txBody>
        </p:sp>
        <p:grpSp>
          <p:nvGrpSpPr>
            <p:cNvPr id="77853" name="Group 12"/>
            <p:cNvGrpSpPr>
              <a:grpSpLocks/>
            </p:cNvGrpSpPr>
            <p:nvPr/>
          </p:nvGrpSpPr>
          <p:grpSpPr bwMode="auto">
            <a:xfrm>
              <a:off x="883" y="3694"/>
              <a:ext cx="322" cy="172"/>
              <a:chOff x="1320" y="2784"/>
              <a:chExt cx="872" cy="192"/>
            </a:xfrm>
          </p:grpSpPr>
          <p:sp>
            <p:nvSpPr>
              <p:cNvPr id="77854" name="Arc 13"/>
              <p:cNvSpPr>
                <a:spLocks/>
              </p:cNvSpPr>
              <p:nvPr/>
            </p:nvSpPr>
            <p:spPr bwMode="auto">
              <a:xfrm flipH="1">
                <a:off x="132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55" name="Arc 14"/>
              <p:cNvSpPr>
                <a:spLocks/>
              </p:cNvSpPr>
              <p:nvPr/>
            </p:nvSpPr>
            <p:spPr bwMode="auto">
              <a:xfrm>
                <a:off x="176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6245225" y="5614988"/>
            <a:ext cx="2289175" cy="596900"/>
            <a:chOff x="3886" y="3729"/>
            <a:chExt cx="1442" cy="376"/>
          </a:xfrm>
        </p:grpSpPr>
        <p:sp>
          <p:nvSpPr>
            <p:cNvPr id="77846" name="Text Box 16"/>
            <p:cNvSpPr txBox="1">
              <a:spLocks noChangeArrowheads="1"/>
            </p:cNvSpPr>
            <p:nvPr/>
          </p:nvSpPr>
          <p:spPr bwMode="auto">
            <a:xfrm>
              <a:off x="3886" y="381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77847" name="Text Box 17"/>
            <p:cNvSpPr txBox="1">
              <a:spLocks noChangeArrowheads="1"/>
            </p:cNvSpPr>
            <p:nvPr/>
          </p:nvSpPr>
          <p:spPr bwMode="auto">
            <a:xfrm>
              <a:off x="4888" y="3808"/>
              <a:ext cx="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/>
                <a:t>x</a:t>
              </a:r>
              <a:r>
                <a:rPr lang="en-US" baseline="-25000"/>
                <a:t>succ</a:t>
              </a:r>
              <a:endParaRPr lang="en-US"/>
            </a:p>
          </p:txBody>
        </p:sp>
        <p:grpSp>
          <p:nvGrpSpPr>
            <p:cNvPr id="77848" name="Group 18"/>
            <p:cNvGrpSpPr>
              <a:grpSpLocks/>
            </p:cNvGrpSpPr>
            <p:nvPr/>
          </p:nvGrpSpPr>
          <p:grpSpPr bwMode="auto">
            <a:xfrm>
              <a:off x="4001" y="3729"/>
              <a:ext cx="991" cy="135"/>
              <a:chOff x="1320" y="2784"/>
              <a:chExt cx="872" cy="192"/>
            </a:xfrm>
          </p:grpSpPr>
          <p:sp>
            <p:nvSpPr>
              <p:cNvPr id="77849" name="Arc 19"/>
              <p:cNvSpPr>
                <a:spLocks/>
              </p:cNvSpPr>
              <p:nvPr/>
            </p:nvSpPr>
            <p:spPr bwMode="auto">
              <a:xfrm flipH="1">
                <a:off x="132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50" name="Arc 20"/>
              <p:cNvSpPr>
                <a:spLocks/>
              </p:cNvSpPr>
              <p:nvPr/>
            </p:nvSpPr>
            <p:spPr bwMode="auto">
              <a:xfrm>
                <a:off x="176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1371600" y="4953000"/>
            <a:ext cx="6934200" cy="914400"/>
            <a:chOff x="816" y="3312"/>
            <a:chExt cx="4368" cy="576"/>
          </a:xfrm>
        </p:grpSpPr>
        <p:sp>
          <p:nvSpPr>
            <p:cNvPr id="77844" name="Line 22"/>
            <p:cNvSpPr>
              <a:spLocks noChangeShapeType="1"/>
            </p:cNvSpPr>
            <p:nvPr/>
          </p:nvSpPr>
          <p:spPr bwMode="auto">
            <a:xfrm>
              <a:off x="816" y="3862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77845" name="Line 23"/>
            <p:cNvSpPr>
              <a:spLocks noChangeShapeType="1"/>
            </p:cNvSpPr>
            <p:nvPr/>
          </p:nvSpPr>
          <p:spPr bwMode="auto">
            <a:xfrm flipV="1">
              <a:off x="864" y="331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2209800" y="5226050"/>
            <a:ext cx="4038600" cy="641350"/>
            <a:chOff x="1392" y="3292"/>
            <a:chExt cx="2544" cy="404"/>
          </a:xfrm>
        </p:grpSpPr>
        <p:grpSp>
          <p:nvGrpSpPr>
            <p:cNvPr id="77834" name="Group 25"/>
            <p:cNvGrpSpPr>
              <a:grpSpLocks/>
            </p:cNvGrpSpPr>
            <p:nvPr/>
          </p:nvGrpSpPr>
          <p:grpSpPr bwMode="auto">
            <a:xfrm>
              <a:off x="1392" y="3440"/>
              <a:ext cx="528" cy="240"/>
              <a:chOff x="1320" y="2784"/>
              <a:chExt cx="872" cy="192"/>
            </a:xfrm>
          </p:grpSpPr>
          <p:sp>
            <p:nvSpPr>
              <p:cNvPr id="77842" name="Arc 26"/>
              <p:cNvSpPr>
                <a:spLocks/>
              </p:cNvSpPr>
              <p:nvPr/>
            </p:nvSpPr>
            <p:spPr bwMode="auto">
              <a:xfrm flipH="1">
                <a:off x="132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43" name="Arc 27"/>
              <p:cNvSpPr>
                <a:spLocks/>
              </p:cNvSpPr>
              <p:nvPr/>
            </p:nvSpPr>
            <p:spPr bwMode="auto">
              <a:xfrm>
                <a:off x="176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835" name="Group 28"/>
            <p:cNvGrpSpPr>
              <a:grpSpLocks/>
            </p:cNvGrpSpPr>
            <p:nvPr/>
          </p:nvGrpSpPr>
          <p:grpSpPr bwMode="auto">
            <a:xfrm>
              <a:off x="1968" y="3440"/>
              <a:ext cx="624" cy="240"/>
              <a:chOff x="1320" y="2784"/>
              <a:chExt cx="872" cy="192"/>
            </a:xfrm>
          </p:grpSpPr>
          <p:sp>
            <p:nvSpPr>
              <p:cNvPr id="77840" name="Arc 29"/>
              <p:cNvSpPr>
                <a:spLocks/>
              </p:cNvSpPr>
              <p:nvPr/>
            </p:nvSpPr>
            <p:spPr bwMode="auto">
              <a:xfrm flipH="1">
                <a:off x="132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41" name="Arc 30"/>
              <p:cNvSpPr>
                <a:spLocks/>
              </p:cNvSpPr>
              <p:nvPr/>
            </p:nvSpPr>
            <p:spPr bwMode="auto">
              <a:xfrm>
                <a:off x="176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77836" name="Group 31"/>
            <p:cNvGrpSpPr>
              <a:grpSpLocks/>
            </p:cNvGrpSpPr>
            <p:nvPr/>
          </p:nvGrpSpPr>
          <p:grpSpPr bwMode="auto">
            <a:xfrm>
              <a:off x="2640" y="3488"/>
              <a:ext cx="872" cy="192"/>
              <a:chOff x="1320" y="2784"/>
              <a:chExt cx="872" cy="192"/>
            </a:xfrm>
          </p:grpSpPr>
          <p:sp>
            <p:nvSpPr>
              <p:cNvPr id="77838" name="Arc 32"/>
              <p:cNvSpPr>
                <a:spLocks/>
              </p:cNvSpPr>
              <p:nvPr/>
            </p:nvSpPr>
            <p:spPr bwMode="auto">
              <a:xfrm flipH="1">
                <a:off x="132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77839" name="Arc 33"/>
              <p:cNvSpPr>
                <a:spLocks/>
              </p:cNvSpPr>
              <p:nvPr/>
            </p:nvSpPr>
            <p:spPr bwMode="auto">
              <a:xfrm>
                <a:off x="1760" y="2784"/>
                <a:ext cx="432" cy="192"/>
              </a:xfrm>
              <a:custGeom>
                <a:avLst/>
                <a:gdLst>
                  <a:gd name="T0" fmla="*/ 0 w 21600"/>
                  <a:gd name="T1" fmla="*/ 0 h 21600"/>
                  <a:gd name="T2" fmla="*/ 432 w 21600"/>
                  <a:gd name="T3" fmla="*/ 192 h 21600"/>
                  <a:gd name="T4" fmla="*/ 0 w 21600"/>
                  <a:gd name="T5" fmla="*/ 19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7837" name="Text Box 34"/>
            <p:cNvSpPr txBox="1">
              <a:spLocks noChangeArrowheads="1"/>
            </p:cNvSpPr>
            <p:nvPr/>
          </p:nvSpPr>
          <p:spPr bwMode="auto">
            <a:xfrm>
              <a:off x="3604" y="3292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3600">
                  <a:solidFill>
                    <a:schemeClr val="accent1"/>
                  </a:solidFill>
                </a:rPr>
                <a:t>...</a:t>
              </a:r>
              <a:endParaRPr lang="en-US">
                <a:solidFill>
                  <a:schemeClr val="accent1"/>
                </a:solidFill>
              </a:endParaRPr>
            </a:p>
          </p:txBody>
        </p:sp>
      </p:grpSp>
      <p:sp>
        <p:nvSpPr>
          <p:cNvPr id="77833" name="Rectangle 3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mtClean="0"/>
              <a:t>Rappresentazione di numeri razionali</a:t>
            </a:r>
            <a:br>
              <a:rPr lang="en-US" smtClean="0"/>
            </a:br>
            <a:r>
              <a:rPr lang="en-US" smtClean="0"/>
              <a:t> </a:t>
            </a:r>
            <a:r>
              <a:rPr lang="en-US" i="1" smtClean="0"/>
              <a:t>Virgola mobile</a:t>
            </a:r>
            <a:endParaRPr lang="en-US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9150" lvl="1" eaLnBrk="1" hangingPunct="1">
              <a:buFontTx/>
              <a:buNone/>
            </a:pPr>
            <a:r>
              <a:rPr lang="en-US" sz="3200" smtClean="0"/>
              <a:t>Il formato IEEE   x = </a:t>
            </a:r>
            <a:r>
              <a:rPr lang="en-US" smtClean="0">
                <a:solidFill>
                  <a:srgbClr val="FF0000"/>
                </a:solidFill>
                <a:sym typeface="Symbol" pitchFamily="18" charset="2"/>
              </a:rPr>
              <a:t></a:t>
            </a:r>
            <a:r>
              <a:rPr lang="en-US" sz="3200" i="1" smtClean="0">
                <a:solidFill>
                  <a:srgbClr val="000099"/>
                </a:solidFill>
              </a:rPr>
              <a:t>m</a:t>
            </a:r>
            <a:r>
              <a:rPr lang="en-US" sz="3200" smtClean="0"/>
              <a:t>2</a:t>
            </a:r>
            <a:r>
              <a:rPr lang="en-US" sz="3200" i="1" baseline="30000" smtClean="0">
                <a:solidFill>
                  <a:srgbClr val="000099"/>
                </a:solidFill>
              </a:rPr>
              <a:t>e</a:t>
            </a: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/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>
              <a:buFontTx/>
              <a:buNone/>
            </a:pPr>
            <a:r>
              <a:rPr lang="en-US" sz="3200" i="1" baseline="30000" smtClean="0">
                <a:solidFill>
                  <a:srgbClr val="000099"/>
                </a:solidFill>
              </a:rPr>
              <a:t>con</a:t>
            </a:r>
          </a:p>
          <a:p>
            <a:pPr marL="819150" lvl="1" eaLnBrk="1" hangingPunct="1">
              <a:buFontTx/>
              <a:buNone/>
            </a:pPr>
            <a:r>
              <a:rPr lang="en-US" sz="3200" i="1" baseline="30000" smtClean="0">
                <a:solidFill>
                  <a:srgbClr val="000099"/>
                </a:solidFill>
              </a:rPr>
              <a:t>	h = 23</a:t>
            </a:r>
          </a:p>
          <a:p>
            <a:pPr marL="819150" lvl="1" eaLnBrk="1" hangingPunct="1">
              <a:buFontTx/>
              <a:buNone/>
            </a:pPr>
            <a:r>
              <a:rPr lang="en-US" sz="3200" i="1" baseline="30000" smtClean="0">
                <a:solidFill>
                  <a:srgbClr val="000099"/>
                </a:solidFill>
              </a:rPr>
              <a:t>	k = 8</a:t>
            </a:r>
            <a:endParaRPr lang="en-US" sz="3200" baseline="30000" smtClean="0"/>
          </a:p>
          <a:p>
            <a:pPr marL="819150" lvl="1" eaLnBrk="1" hangingPunct="1">
              <a:buFontTx/>
              <a:buNone/>
            </a:pPr>
            <a:endParaRPr lang="en-US" sz="3200" i="1" baseline="30000" smtClean="0">
              <a:solidFill>
                <a:srgbClr val="000099"/>
              </a:solidFill>
            </a:endParaRPr>
          </a:p>
          <a:p>
            <a:pPr marL="819150" lvl="1" eaLnBrk="1" hangingPunct="1">
              <a:buFontTx/>
              <a:buNone/>
            </a:pPr>
            <a:endParaRPr lang="en-US" sz="3200" i="1" baseline="30000" smtClean="0">
              <a:solidFill>
                <a:srgbClr val="000099"/>
              </a:solidFill>
            </a:endParaRPr>
          </a:p>
          <a:p>
            <a:pPr eaLnBrk="1" hangingPunct="1"/>
            <a:endParaRPr lang="en-US" smtClean="0"/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371600" y="1995488"/>
            <a:ext cx="571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2057400" y="19954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387475" y="2803525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solidFill>
                  <a:srgbClr val="FF0000"/>
                </a:solidFill>
              </a:rPr>
              <a:t>segno</a:t>
            </a:r>
            <a:endParaRPr lang="en-US"/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3314700" y="2833688"/>
            <a:ext cx="140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/>
              <a:t>Mantissa (h)</a:t>
            </a:r>
            <a:endParaRPr 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5638800" y="1995488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5715000" y="2833688"/>
            <a:ext cx="1536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1800" b="1"/>
              <a:t>Esponente (k)</a:t>
            </a:r>
            <a:endParaRPr lang="en-US"/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086475" y="2103438"/>
            <a:ext cx="365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1">
                <a:solidFill>
                  <a:srgbClr val="000099"/>
                </a:solidFill>
              </a:rPr>
              <a:t>e</a:t>
            </a: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3578225" y="2103438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1">
                <a:solidFill>
                  <a:srgbClr val="000099"/>
                </a:solidFill>
              </a:rPr>
              <a:t>m</a:t>
            </a: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1420813" y="2157413"/>
            <a:ext cx="573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FF0000"/>
                </a:solidFill>
              </a:rPr>
              <a:t>0/1</a:t>
            </a:r>
            <a:endParaRPr lang="en-US" sz="3200" i="1">
              <a:solidFill>
                <a:srgbClr val="000099"/>
              </a:solidFill>
            </a:endParaRP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2971800" y="3962400"/>
            <a:ext cx="48974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solidFill>
                  <a:srgbClr val="000099"/>
                </a:solidFill>
              </a:rPr>
              <a:t>x</a:t>
            </a:r>
            <a:r>
              <a:rPr lang="en-US"/>
              <a:t>:  min  </a:t>
            </a:r>
            <a:r>
              <a:rPr lang="en-US" sz="2000" b="1"/>
              <a:t>2</a:t>
            </a:r>
            <a:r>
              <a:rPr lang="en-US" sz="2000" b="1" baseline="30000"/>
              <a:t>-1</a:t>
            </a:r>
            <a:r>
              <a:rPr lang="en-US" sz="1600"/>
              <a:t>•</a:t>
            </a:r>
            <a:r>
              <a:rPr lang="en-US" sz="2000" b="1"/>
              <a:t>2</a:t>
            </a:r>
            <a:r>
              <a:rPr lang="en-US" sz="2000" b="1" baseline="30000"/>
              <a:t>-2</a:t>
            </a:r>
            <a:r>
              <a:rPr lang="en-US" sz="2000" b="1" baseline="50000"/>
              <a:t>k-1 </a:t>
            </a:r>
            <a:r>
              <a:rPr lang="en-US" sz="2000"/>
              <a:t>=  </a:t>
            </a:r>
            <a:r>
              <a:rPr lang="en-US" sz="2000" b="1"/>
              <a:t>2 </a:t>
            </a:r>
            <a:r>
              <a:rPr lang="en-US" sz="2000" b="1" baseline="30000"/>
              <a:t>-2</a:t>
            </a:r>
            <a:r>
              <a:rPr lang="en-US" sz="2000" b="1" baseline="50000"/>
              <a:t>k-1 </a:t>
            </a:r>
            <a:r>
              <a:rPr lang="en-US" sz="2000" b="1" baseline="30000"/>
              <a:t>-1  </a:t>
            </a:r>
            <a:r>
              <a:rPr lang="en-US" sz="2000" b="1" baseline="50000"/>
              <a:t> </a:t>
            </a:r>
            <a:r>
              <a:rPr lang="en-US" sz="2000"/>
              <a:t>=  </a:t>
            </a:r>
            <a:r>
              <a:rPr lang="en-US" sz="2000" b="1"/>
              <a:t>2 </a:t>
            </a:r>
            <a:r>
              <a:rPr lang="en-US" sz="2000" b="1" baseline="30000"/>
              <a:t>-2</a:t>
            </a:r>
            <a:r>
              <a:rPr lang="en-US" sz="2000" b="1" baseline="50000"/>
              <a:t>7 </a:t>
            </a:r>
            <a:r>
              <a:rPr lang="en-US" sz="2000" b="1" baseline="30000"/>
              <a:t>-1  </a:t>
            </a:r>
            <a:r>
              <a:rPr lang="en-US" sz="2000"/>
              <a:t>= </a:t>
            </a:r>
            <a:r>
              <a:rPr lang="en-US" sz="2000" b="1"/>
              <a:t>2 </a:t>
            </a:r>
            <a:r>
              <a:rPr lang="en-US" sz="2000" b="1" baseline="30000"/>
              <a:t>-129</a:t>
            </a:r>
            <a:r>
              <a:rPr lang="en-US" sz="2000" b="1" baseline="50000"/>
              <a:t> </a:t>
            </a:r>
            <a:endParaRPr lang="en-US" sz="2000" b="1" baseline="30000"/>
          </a:p>
          <a:p>
            <a:pPr eaLnBrk="0" hangingPunct="0"/>
            <a:r>
              <a:rPr lang="en-US">
                <a:solidFill>
                  <a:srgbClr val="000099"/>
                </a:solidFill>
              </a:rPr>
              <a:t>x</a:t>
            </a:r>
            <a:r>
              <a:rPr lang="en-US"/>
              <a:t>:  max  </a:t>
            </a:r>
            <a:r>
              <a:rPr lang="en-US" sz="2000"/>
              <a:t>(</a:t>
            </a:r>
            <a:r>
              <a:rPr lang="en-US" sz="2000" b="1"/>
              <a:t>2</a:t>
            </a:r>
            <a:r>
              <a:rPr lang="en-US" sz="2000" b="1" baseline="30000"/>
              <a:t>h</a:t>
            </a:r>
            <a:r>
              <a:rPr lang="en-US" sz="2000" b="1"/>
              <a:t>-1)</a:t>
            </a:r>
            <a:r>
              <a:rPr lang="en-US" sz="2000" b="1" baseline="30000"/>
              <a:t> </a:t>
            </a:r>
            <a:r>
              <a:rPr lang="en-US" sz="1600"/>
              <a:t>•</a:t>
            </a:r>
            <a:r>
              <a:rPr lang="en-US" sz="2000" b="1"/>
              <a:t>2</a:t>
            </a:r>
            <a:r>
              <a:rPr lang="en-US" sz="2000" b="1" baseline="30000"/>
              <a:t>2</a:t>
            </a:r>
            <a:r>
              <a:rPr lang="en-US" sz="2000" b="1" baseline="50000"/>
              <a:t>k-1 </a:t>
            </a:r>
            <a:r>
              <a:rPr lang="en-US" sz="2000" b="1" baseline="30000"/>
              <a:t>-1</a:t>
            </a:r>
            <a:r>
              <a:rPr lang="en-US" sz="2000" b="1" baseline="50000"/>
              <a:t> </a:t>
            </a:r>
            <a:r>
              <a:rPr lang="en-US" sz="2000"/>
              <a:t>= (</a:t>
            </a:r>
            <a:r>
              <a:rPr lang="en-US" sz="2000" b="1"/>
              <a:t>2</a:t>
            </a:r>
            <a:r>
              <a:rPr lang="en-US" sz="2000" b="1" baseline="30000"/>
              <a:t>23</a:t>
            </a:r>
            <a:r>
              <a:rPr lang="en-US" sz="2000" b="1"/>
              <a:t>-1</a:t>
            </a:r>
            <a:r>
              <a:rPr lang="en-US" sz="2000" b="1" baseline="30000"/>
              <a:t> </a:t>
            </a:r>
            <a:r>
              <a:rPr lang="en-US" sz="2000"/>
              <a:t>)</a:t>
            </a:r>
            <a:r>
              <a:rPr lang="en-US" sz="1600"/>
              <a:t>•</a:t>
            </a:r>
            <a:r>
              <a:rPr lang="en-US" sz="2000" b="1"/>
              <a:t>2</a:t>
            </a:r>
            <a:r>
              <a:rPr lang="en-US" sz="2000" b="1" baseline="30000"/>
              <a:t>127 </a:t>
            </a:r>
            <a:r>
              <a:rPr lang="en-US" sz="2000"/>
              <a:t>= </a:t>
            </a:r>
            <a:r>
              <a:rPr lang="en-US" sz="2000" b="1"/>
              <a:t>!!!</a:t>
            </a:r>
            <a:r>
              <a:rPr lang="en-US" b="1" baseline="50000"/>
              <a:t> </a:t>
            </a:r>
          </a:p>
        </p:txBody>
      </p:sp>
      <p:sp>
        <p:nvSpPr>
          <p:cNvPr id="81934" name="Rectangle 14"/>
          <p:cNvSpPr>
            <a:spLocks noChangeArrowheads="1"/>
          </p:cNvSpPr>
          <p:nvPr/>
        </p:nvSpPr>
        <p:spPr bwMode="auto">
          <a:xfrm>
            <a:off x="685800" y="5715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i="1">
                <a:solidFill>
                  <a:srgbClr val="000099"/>
                </a:solidFill>
              </a:rPr>
              <a:t>Es. (13.25)</a:t>
            </a:r>
            <a:r>
              <a:rPr lang="en-US" i="1" baseline="-25000">
                <a:solidFill>
                  <a:srgbClr val="000099"/>
                </a:solidFill>
              </a:rPr>
              <a:t>10</a:t>
            </a:r>
            <a:r>
              <a:rPr lang="en-US" i="1">
                <a:solidFill>
                  <a:srgbClr val="000099"/>
                </a:solidFill>
              </a:rPr>
              <a:t>  =&gt;    </a:t>
            </a:r>
            <a:r>
              <a:rPr lang="en-US" i="1" u="sng">
                <a:solidFill>
                  <a:srgbClr val="000099"/>
                </a:solidFill>
              </a:rPr>
              <a:t>0  10111000000000000000000 11111100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1400" b="1" i="1"/>
              <a:t>Approfondimento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3" grpId="0" animBg="1" autoUpdateAnimBg="0"/>
      <p:bldP spid="819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Linguaggio Naturale: </a:t>
            </a:r>
            <a:r>
              <a:rPr lang="it-IT" dirty="0" err="1" smtClean="0"/>
              <a:t>Caveat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Due importantissimi fenomeni:</a:t>
            </a:r>
          </a:p>
          <a:p>
            <a:endParaRPr lang="it-IT" dirty="0" smtClean="0"/>
          </a:p>
          <a:p>
            <a:r>
              <a:rPr lang="it-IT" dirty="0" smtClean="0"/>
              <a:t>Ricchezza espressiva</a:t>
            </a:r>
          </a:p>
          <a:p>
            <a:endParaRPr lang="it-IT" dirty="0" smtClean="0"/>
          </a:p>
          <a:p>
            <a:r>
              <a:rPr lang="it-IT" dirty="0" smtClean="0"/>
              <a:t>Ambiguità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Settings\fabio\Dati applicazioni\Microsoft\Modelli\Template.pot</Template>
  <TotalTime>7238</TotalTime>
  <Words>3388</Words>
  <Application>Microsoft Office PowerPoint</Application>
  <PresentationFormat>Presentazione su schermo (4:3)</PresentationFormat>
  <Paragraphs>904</Paragraphs>
  <Slides>87</Slides>
  <Notes>1</Notes>
  <HiddenSlides>7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4</vt:i4>
      </vt:variant>
      <vt:variant>
        <vt:lpstr>Titoli diapositive</vt:lpstr>
      </vt:variant>
      <vt:variant>
        <vt:i4>87</vt:i4>
      </vt:variant>
    </vt:vector>
  </HeadingPairs>
  <TitlesOfParts>
    <vt:vector size="92" baseType="lpstr">
      <vt:lpstr>Template</vt:lpstr>
      <vt:lpstr>Clip</vt:lpstr>
      <vt:lpstr>Equazione</vt:lpstr>
      <vt:lpstr>Foglio di lavoro</vt:lpstr>
      <vt:lpstr>Documento</vt:lpstr>
      <vt:lpstr>Rappresentazione dell’Informazione</vt:lpstr>
      <vt:lpstr>Cosa vedremo nelle lezioni</vt:lpstr>
      <vt:lpstr>Rappresentazione dell’Informazione</vt:lpstr>
      <vt:lpstr>Rappresentazione dell’Informazione</vt:lpstr>
      <vt:lpstr>Rappresentazione: essenza</vt:lpstr>
      <vt:lpstr>Rappresentazione: essenza</vt:lpstr>
      <vt:lpstr>Rappresentazione: essenza</vt:lpstr>
      <vt:lpstr>Rappresentazione: essenza</vt:lpstr>
      <vt:lpstr>Linguaggio Naturale: Caveat</vt:lpstr>
      <vt:lpstr>Rappresentazione Naturale: ricchezza espressiva</vt:lpstr>
      <vt:lpstr>Rappresentazione Naturale: ricchezza espressiva</vt:lpstr>
      <vt:lpstr>Rappresentazione naturale: ricchezza espressiva</vt:lpstr>
      <vt:lpstr>Rappresentazione Naturale: ricchezza espressiva</vt:lpstr>
      <vt:lpstr>Cosa è successo quest’anno?</vt:lpstr>
      <vt:lpstr>Cosa è successo quest’anno?</vt:lpstr>
      <vt:lpstr>Cosa è successo quest’anno?</vt:lpstr>
      <vt:lpstr>Rappresentazione Naturale: Ambiguità</vt:lpstr>
      <vt:lpstr>Linguaggio Naturale</vt:lpstr>
      <vt:lpstr>Rappresentazione: tipi</vt:lpstr>
      <vt:lpstr>Tipo di Rappresentazione</vt:lpstr>
      <vt:lpstr>Tipo di Rappresentazione: iconica</vt:lpstr>
      <vt:lpstr>Tipo di Rappresentazione: simbolica</vt:lpstr>
      <vt:lpstr>Tipo di Rappresentazione: analogica</vt:lpstr>
      <vt:lpstr>Tipo di Rappresentazione: digitale</vt:lpstr>
      <vt:lpstr>Cosa vogliamo rappresentare</vt:lpstr>
      <vt:lpstr>Rappresentazione Simbolica di Informazioni</vt:lpstr>
      <vt:lpstr>Rappresentazione Simbolica di Informazioni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Test in itinere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Alfabeti e Stringhe</vt:lpstr>
      <vt:lpstr>Rappresentazione come funzione</vt:lpstr>
      <vt:lpstr>Rappresentazione dei numeri naturali</vt:lpstr>
      <vt:lpstr>Rappresentazione dei numeri naturali</vt:lpstr>
      <vt:lpstr>Rappresentazione dei numeri naturali</vt:lpstr>
      <vt:lpstr>Rappresentazione dei numeri naturali</vt:lpstr>
      <vt:lpstr>Rappresentazione dei numeri con la virgola</vt:lpstr>
      <vt:lpstr>Rappresentazione dei numeri naturali</vt:lpstr>
      <vt:lpstr>Riosserviamo le rappresentazioni dei numeri</vt:lpstr>
      <vt:lpstr>Riosserviamo le rappresentazioni dei numeri</vt:lpstr>
      <vt:lpstr>Rappresentazioni dei numeri</vt:lpstr>
      <vt:lpstr>Algoritmo del pallottoliere</vt:lpstr>
      <vt:lpstr>Un primo algoritmo</vt:lpstr>
      <vt:lpstr>Rappresentazioni dei numeri</vt:lpstr>
      <vt:lpstr>Algoritmo “Normale”</vt:lpstr>
      <vt:lpstr>Algoritmo “Normale”</vt:lpstr>
      <vt:lpstr>Algoritmo “Normale”</vt:lpstr>
      <vt:lpstr>Rappresentazioni dei numeri</vt:lpstr>
      <vt:lpstr>Algoritmo “normale” </vt:lpstr>
      <vt:lpstr>Rappresentazione Simbolica di Informazioni</vt:lpstr>
      <vt:lpstr>Rappresentazione dei caratteri</vt:lpstr>
      <vt:lpstr>Rappresentazione Binaria </vt:lpstr>
      <vt:lpstr>Ricapitolazione: Rappresentazione dell’Informazione</vt:lpstr>
      <vt:lpstr>Domande alle quali sappiamo rispondere</vt:lpstr>
      <vt:lpstr>Rappresentare numeri interi e razionali con alfabeti binari</vt:lpstr>
      <vt:lpstr>Rappresentazione di interi con segno Modulo e segno</vt:lpstr>
      <vt:lpstr>Rappresentazione di interi con segno Complemento</vt:lpstr>
      <vt:lpstr>Rappresentazione di interi con segno Complemento</vt:lpstr>
      <vt:lpstr>Rappresentazione di interi con segno Complemento</vt:lpstr>
      <vt:lpstr>Rappresentazione di interi con segno Complemento</vt:lpstr>
      <vt:lpstr>Rappresentazione di interi con segno Complemento</vt:lpstr>
      <vt:lpstr>Rappresentazione di interi con segno Complemento</vt:lpstr>
      <vt:lpstr>Rappresentazione di interi con segno Complemento</vt:lpstr>
      <vt:lpstr>Rappresentazione di numeri razionali  Virgola fissa</vt:lpstr>
      <vt:lpstr>Rappresentazione di numeri razionali  Virgola fissa</vt:lpstr>
      <vt:lpstr>Rappresentazione di numeri razionali  Virgola fissa</vt:lpstr>
      <vt:lpstr>Rappresentazione di numeri razionali  Virgola fissa</vt:lpstr>
      <vt:lpstr>Rappresentazione di numeri razionali  Virgola fissa</vt:lpstr>
      <vt:lpstr>Rappresentazione di numeri razionali  Virgola mobile</vt:lpstr>
      <vt:lpstr>Rappresentazione di numeri razionali  Virgola mobile</vt:lpstr>
      <vt:lpstr>Rappresentazione di numeri razionali  Virgola mobile</vt:lpstr>
      <vt:lpstr>Rappresentazione di numeri razionali  Virgola mobile</vt:lpstr>
      <vt:lpstr>Rappresentazione di numeri razionali  Virgola mobile</vt:lpstr>
      <vt:lpstr>Rappresentazione di numeri razionali  Virgola mobile</vt:lpstr>
      <vt:lpstr>Rappresentazione di numeri razionali  Virgola mobile</vt:lpstr>
    </vt:vector>
  </TitlesOfParts>
  <Company>DISP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fabio</dc:creator>
  <cp:lastModifiedBy>Fabio Massimo Zanzotto</cp:lastModifiedBy>
  <cp:revision>105</cp:revision>
  <dcterms:created xsi:type="dcterms:W3CDTF">2006-11-03T14:20:30Z</dcterms:created>
  <dcterms:modified xsi:type="dcterms:W3CDTF">2011-11-15T10:40:55Z</dcterms:modified>
</cp:coreProperties>
</file>