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56"/>
  </p:handoutMasterIdLst>
  <p:sldIdLst>
    <p:sldId id="256" r:id="rId2"/>
    <p:sldId id="274" r:id="rId3"/>
    <p:sldId id="277" r:id="rId4"/>
    <p:sldId id="278" r:id="rId5"/>
    <p:sldId id="258" r:id="rId6"/>
    <p:sldId id="259" r:id="rId7"/>
    <p:sldId id="260" r:id="rId8"/>
    <p:sldId id="261" r:id="rId9"/>
    <p:sldId id="262" r:id="rId10"/>
    <p:sldId id="341" r:id="rId11"/>
    <p:sldId id="264" r:id="rId12"/>
    <p:sldId id="265" r:id="rId13"/>
    <p:sldId id="289" r:id="rId14"/>
    <p:sldId id="267" r:id="rId15"/>
    <p:sldId id="385" r:id="rId16"/>
    <p:sldId id="350" r:id="rId17"/>
    <p:sldId id="351" r:id="rId18"/>
    <p:sldId id="352" r:id="rId19"/>
    <p:sldId id="353" r:id="rId20"/>
    <p:sldId id="268" r:id="rId21"/>
    <p:sldId id="354" r:id="rId22"/>
    <p:sldId id="360" r:id="rId23"/>
    <p:sldId id="361" r:id="rId24"/>
    <p:sldId id="362" r:id="rId25"/>
    <p:sldId id="363" r:id="rId26"/>
    <p:sldId id="366" r:id="rId27"/>
    <p:sldId id="364" r:id="rId28"/>
    <p:sldId id="355" r:id="rId29"/>
    <p:sldId id="269" r:id="rId30"/>
    <p:sldId id="270" r:id="rId31"/>
    <p:sldId id="271" r:id="rId32"/>
    <p:sldId id="356" r:id="rId33"/>
    <p:sldId id="357" r:id="rId34"/>
    <p:sldId id="367" r:id="rId35"/>
    <p:sldId id="358" r:id="rId36"/>
    <p:sldId id="368" r:id="rId37"/>
    <p:sldId id="369" r:id="rId38"/>
    <p:sldId id="370" r:id="rId39"/>
    <p:sldId id="371" r:id="rId40"/>
    <p:sldId id="372" r:id="rId41"/>
    <p:sldId id="374" r:id="rId42"/>
    <p:sldId id="375" r:id="rId43"/>
    <p:sldId id="373" r:id="rId44"/>
    <p:sldId id="376" r:id="rId45"/>
    <p:sldId id="377" r:id="rId46"/>
    <p:sldId id="378" r:id="rId47"/>
    <p:sldId id="379" r:id="rId48"/>
    <p:sldId id="381" r:id="rId49"/>
    <p:sldId id="382" r:id="rId50"/>
    <p:sldId id="383" r:id="rId51"/>
    <p:sldId id="380" r:id="rId52"/>
    <p:sldId id="384" r:id="rId53"/>
    <p:sldId id="291" r:id="rId54"/>
    <p:sldId id="280" r:id="rId55"/>
  </p:sldIdLst>
  <p:sldSz cx="9144000" cy="6858000" type="screen4x3"/>
  <p:notesSz cx="6681788" cy="9817100"/>
  <p:defaultTextStyle>
    <a:defPPr>
      <a:defRPr lang="it-IT"/>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99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98" autoAdjust="0"/>
    <p:restoredTop sz="91000" autoAdjust="0"/>
  </p:normalViewPr>
  <p:slideViewPr>
    <p:cSldViewPr>
      <p:cViewPr varScale="1">
        <p:scale>
          <a:sx n="67" d="100"/>
          <a:sy n="67" d="100"/>
        </p:scale>
        <p:origin x="-384" y="-108"/>
      </p:cViewPr>
      <p:guideLst>
        <p:guide orient="horz" pos="2160"/>
        <p:guide pos="2880"/>
      </p:guideLst>
    </p:cSldViewPr>
  </p:slideViewPr>
  <p:outlineViewPr>
    <p:cViewPr>
      <p:scale>
        <a:sx n="33" d="100"/>
        <a:sy n="33" d="100"/>
      </p:scale>
      <p:origin x="0" y="7326"/>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1026"/>
          <p:cNvSpPr>
            <a:spLocks noGrp="1" noChangeArrowheads="1"/>
          </p:cNvSpPr>
          <p:nvPr>
            <p:ph type="hdr" sz="quarter"/>
          </p:nvPr>
        </p:nvSpPr>
        <p:spPr bwMode="auto">
          <a:xfrm>
            <a:off x="0" y="0"/>
            <a:ext cx="2895336" cy="490774"/>
          </a:xfrm>
          <a:prstGeom prst="rect">
            <a:avLst/>
          </a:prstGeom>
          <a:noFill/>
          <a:ln w="9525">
            <a:noFill/>
            <a:miter lim="800000"/>
            <a:headEnd/>
            <a:tailEnd/>
          </a:ln>
          <a:effectLst/>
        </p:spPr>
        <p:txBody>
          <a:bodyPr vert="horz" wrap="square" lIns="92574" tIns="46287" rIns="92574" bIns="46287" numCol="1" anchor="t" anchorCtr="0" compatLnSpc="1">
            <a:prstTxWarp prst="textNoShape">
              <a:avLst/>
            </a:prstTxWarp>
          </a:bodyPr>
          <a:lstStyle>
            <a:lvl1pPr>
              <a:defRPr sz="1200" smtClean="0"/>
            </a:lvl1pPr>
          </a:lstStyle>
          <a:p>
            <a:pPr>
              <a:defRPr/>
            </a:pPr>
            <a:endParaRPr lang="it-IT"/>
          </a:p>
        </p:txBody>
      </p:sp>
      <p:sp>
        <p:nvSpPr>
          <p:cNvPr id="99331" name="Rectangle 1027"/>
          <p:cNvSpPr>
            <a:spLocks noGrp="1" noChangeArrowheads="1"/>
          </p:cNvSpPr>
          <p:nvPr>
            <p:ph type="dt" sz="quarter" idx="1"/>
          </p:nvPr>
        </p:nvSpPr>
        <p:spPr bwMode="auto">
          <a:xfrm>
            <a:off x="3786454" y="0"/>
            <a:ext cx="2895334" cy="490774"/>
          </a:xfrm>
          <a:prstGeom prst="rect">
            <a:avLst/>
          </a:prstGeom>
          <a:noFill/>
          <a:ln w="9525">
            <a:noFill/>
            <a:miter lim="800000"/>
            <a:headEnd/>
            <a:tailEnd/>
          </a:ln>
          <a:effectLst/>
        </p:spPr>
        <p:txBody>
          <a:bodyPr vert="horz" wrap="square" lIns="92574" tIns="46287" rIns="92574" bIns="46287" numCol="1" anchor="t" anchorCtr="0" compatLnSpc="1">
            <a:prstTxWarp prst="textNoShape">
              <a:avLst/>
            </a:prstTxWarp>
          </a:bodyPr>
          <a:lstStyle>
            <a:lvl1pPr algn="r">
              <a:defRPr sz="1200" smtClean="0"/>
            </a:lvl1pPr>
          </a:lstStyle>
          <a:p>
            <a:pPr>
              <a:defRPr/>
            </a:pPr>
            <a:endParaRPr lang="it-IT"/>
          </a:p>
        </p:txBody>
      </p:sp>
      <p:sp>
        <p:nvSpPr>
          <p:cNvPr id="99332" name="Rectangle 1028"/>
          <p:cNvSpPr>
            <a:spLocks noGrp="1" noChangeArrowheads="1"/>
          </p:cNvSpPr>
          <p:nvPr>
            <p:ph type="ftr" sz="quarter" idx="2"/>
          </p:nvPr>
        </p:nvSpPr>
        <p:spPr bwMode="auto">
          <a:xfrm>
            <a:off x="0" y="9326326"/>
            <a:ext cx="2895336" cy="490774"/>
          </a:xfrm>
          <a:prstGeom prst="rect">
            <a:avLst/>
          </a:prstGeom>
          <a:noFill/>
          <a:ln w="9525">
            <a:noFill/>
            <a:miter lim="800000"/>
            <a:headEnd/>
            <a:tailEnd/>
          </a:ln>
          <a:effectLst/>
        </p:spPr>
        <p:txBody>
          <a:bodyPr vert="horz" wrap="square" lIns="92574" tIns="46287" rIns="92574" bIns="46287" numCol="1" anchor="b" anchorCtr="0" compatLnSpc="1">
            <a:prstTxWarp prst="textNoShape">
              <a:avLst/>
            </a:prstTxWarp>
          </a:bodyPr>
          <a:lstStyle>
            <a:lvl1pPr>
              <a:defRPr sz="1200" smtClean="0"/>
            </a:lvl1pPr>
          </a:lstStyle>
          <a:p>
            <a:pPr>
              <a:defRPr/>
            </a:pPr>
            <a:endParaRPr lang="it-IT"/>
          </a:p>
        </p:txBody>
      </p:sp>
      <p:sp>
        <p:nvSpPr>
          <p:cNvPr id="99333" name="Rectangle 1029"/>
          <p:cNvSpPr>
            <a:spLocks noGrp="1" noChangeArrowheads="1"/>
          </p:cNvSpPr>
          <p:nvPr>
            <p:ph type="sldNum" sz="quarter" idx="3"/>
          </p:nvPr>
        </p:nvSpPr>
        <p:spPr bwMode="auto">
          <a:xfrm>
            <a:off x="3786454" y="9326326"/>
            <a:ext cx="2895334" cy="490774"/>
          </a:xfrm>
          <a:prstGeom prst="rect">
            <a:avLst/>
          </a:prstGeom>
          <a:noFill/>
          <a:ln w="9525">
            <a:noFill/>
            <a:miter lim="800000"/>
            <a:headEnd/>
            <a:tailEnd/>
          </a:ln>
          <a:effectLst/>
        </p:spPr>
        <p:txBody>
          <a:bodyPr vert="horz" wrap="square" lIns="92574" tIns="46287" rIns="92574" bIns="46287" numCol="1" anchor="b" anchorCtr="0" compatLnSpc="1">
            <a:prstTxWarp prst="textNoShape">
              <a:avLst/>
            </a:prstTxWarp>
          </a:bodyPr>
          <a:lstStyle>
            <a:lvl1pPr algn="r">
              <a:defRPr sz="1200" smtClean="0"/>
            </a:lvl1pPr>
          </a:lstStyle>
          <a:p>
            <a:pPr>
              <a:defRPr/>
            </a:pPr>
            <a:fld id="{134899E2-2B3C-4337-AE10-A1D9AC34322C}"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Line 4"/>
          <p:cNvSpPr>
            <a:spLocks noChangeShapeType="1"/>
          </p:cNvSpPr>
          <p:nvPr/>
        </p:nvSpPr>
        <p:spPr bwMode="auto">
          <a:xfrm>
            <a:off x="457200" y="3657600"/>
            <a:ext cx="8610600" cy="0"/>
          </a:xfrm>
          <a:prstGeom prst="line">
            <a:avLst/>
          </a:prstGeom>
          <a:noFill/>
          <a:ln w="38100">
            <a:solidFill>
              <a:schemeClr val="accent1"/>
            </a:solidFill>
            <a:round/>
            <a:headEnd/>
            <a:tailEnd/>
          </a:ln>
          <a:effectLst/>
        </p:spPr>
        <p:txBody>
          <a:bodyPr/>
          <a:lstStyle/>
          <a:p>
            <a:pPr>
              <a:defRPr/>
            </a:pPr>
            <a:endParaRPr lang="it-IT"/>
          </a:p>
        </p:txBody>
      </p:sp>
      <p:sp>
        <p:nvSpPr>
          <p:cNvPr id="4098" name="Rectangle 2"/>
          <p:cNvSpPr>
            <a:spLocks noGrp="1" noChangeArrowheads="1"/>
          </p:cNvSpPr>
          <p:nvPr>
            <p:ph type="ctrTitle"/>
          </p:nvPr>
        </p:nvSpPr>
        <p:spPr>
          <a:xfrm>
            <a:off x="685800" y="2286000"/>
            <a:ext cx="7772400" cy="1143000"/>
          </a:xfrm>
        </p:spPr>
        <p:txBody>
          <a:bodyPr/>
          <a:lstStyle>
            <a:lvl1pPr>
              <a:defRPr sz="4000"/>
            </a:lvl1pPr>
          </a:lstStyle>
          <a:p>
            <a:r>
              <a:rPr lang="it-IT"/>
              <a:t>Fare clic per modificare lo stile del titolo dello schema</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it-IT"/>
              <a:t>Fare clic per modificare lo stile del sottotitolo dello schema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028"/>
          <p:cNvSpPr>
            <a:spLocks noGrp="1" noChangeArrowheads="1"/>
          </p:cNvSpPr>
          <p:nvPr>
            <p:ph type="sldNum" sz="quarter" idx="10"/>
          </p:nvPr>
        </p:nvSpPr>
        <p:spPr>
          <a:ln/>
        </p:spPr>
        <p:txBody>
          <a:bodyPr/>
          <a:lstStyle>
            <a:lvl1pPr>
              <a:defRPr/>
            </a:lvl1pPr>
          </a:lstStyle>
          <a:p>
            <a:pPr>
              <a:defRPr/>
            </a:pPr>
            <a:fld id="{3678C8DD-59AB-4FBB-B81B-791193D3028B}"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457200"/>
            <a:ext cx="1943100" cy="56388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457200"/>
            <a:ext cx="5676900" cy="56388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028"/>
          <p:cNvSpPr>
            <a:spLocks noGrp="1" noChangeArrowheads="1"/>
          </p:cNvSpPr>
          <p:nvPr>
            <p:ph type="sldNum" sz="quarter" idx="10"/>
          </p:nvPr>
        </p:nvSpPr>
        <p:spPr>
          <a:ln/>
        </p:spPr>
        <p:txBody>
          <a:bodyPr/>
          <a:lstStyle>
            <a:lvl1pPr>
              <a:defRPr/>
            </a:lvl1pPr>
          </a:lstStyle>
          <a:p>
            <a:pPr>
              <a:defRPr/>
            </a:pPr>
            <a:fld id="{85924E71-A39B-4480-9796-7D555468585B}"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028"/>
          <p:cNvSpPr>
            <a:spLocks noGrp="1" noChangeArrowheads="1"/>
          </p:cNvSpPr>
          <p:nvPr>
            <p:ph type="sldNum" sz="quarter" idx="10"/>
          </p:nvPr>
        </p:nvSpPr>
        <p:spPr>
          <a:ln/>
        </p:spPr>
        <p:txBody>
          <a:bodyPr/>
          <a:lstStyle>
            <a:lvl1pPr>
              <a:defRPr/>
            </a:lvl1pPr>
          </a:lstStyle>
          <a:p>
            <a:pPr>
              <a:defRPr/>
            </a:pPr>
            <a:fld id="{F067E25B-E2DE-4F42-BBFF-4275E3601AAC}"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1028"/>
          <p:cNvSpPr>
            <a:spLocks noGrp="1" noChangeArrowheads="1"/>
          </p:cNvSpPr>
          <p:nvPr>
            <p:ph type="sldNum" sz="quarter" idx="10"/>
          </p:nvPr>
        </p:nvSpPr>
        <p:spPr>
          <a:ln/>
        </p:spPr>
        <p:txBody>
          <a:bodyPr/>
          <a:lstStyle>
            <a:lvl1pPr>
              <a:defRPr/>
            </a:lvl1pPr>
          </a:lstStyle>
          <a:p>
            <a:pPr>
              <a:defRPr/>
            </a:pPr>
            <a:fld id="{FF495E59-FD02-46A5-87FB-59FC9089A558}"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028"/>
          <p:cNvSpPr>
            <a:spLocks noGrp="1" noChangeArrowheads="1"/>
          </p:cNvSpPr>
          <p:nvPr>
            <p:ph type="sldNum" sz="quarter" idx="10"/>
          </p:nvPr>
        </p:nvSpPr>
        <p:spPr>
          <a:ln/>
        </p:spPr>
        <p:txBody>
          <a:bodyPr/>
          <a:lstStyle>
            <a:lvl1pPr>
              <a:defRPr/>
            </a:lvl1pPr>
          </a:lstStyle>
          <a:p>
            <a:pPr>
              <a:defRPr/>
            </a:pPr>
            <a:fld id="{757B2856-BE83-47A8-8EBD-2B09A9946713}"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028"/>
          <p:cNvSpPr>
            <a:spLocks noGrp="1" noChangeArrowheads="1"/>
          </p:cNvSpPr>
          <p:nvPr>
            <p:ph type="sldNum" sz="quarter" idx="10"/>
          </p:nvPr>
        </p:nvSpPr>
        <p:spPr>
          <a:ln/>
        </p:spPr>
        <p:txBody>
          <a:bodyPr/>
          <a:lstStyle>
            <a:lvl1pPr>
              <a:defRPr/>
            </a:lvl1pPr>
          </a:lstStyle>
          <a:p>
            <a:pPr>
              <a:defRPr/>
            </a:pPr>
            <a:fld id="{0252AA03-1DEF-479B-BA90-0449EFBD82A6}"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1028"/>
          <p:cNvSpPr>
            <a:spLocks noGrp="1" noChangeArrowheads="1"/>
          </p:cNvSpPr>
          <p:nvPr>
            <p:ph type="sldNum" sz="quarter" idx="10"/>
          </p:nvPr>
        </p:nvSpPr>
        <p:spPr>
          <a:ln/>
        </p:spPr>
        <p:txBody>
          <a:bodyPr/>
          <a:lstStyle>
            <a:lvl1pPr>
              <a:defRPr/>
            </a:lvl1pPr>
          </a:lstStyle>
          <a:p>
            <a:pPr>
              <a:defRPr/>
            </a:pPr>
            <a:fld id="{C0966CAC-0257-4ABB-A901-4B67BBAA5A62}"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028"/>
          <p:cNvSpPr>
            <a:spLocks noGrp="1" noChangeArrowheads="1"/>
          </p:cNvSpPr>
          <p:nvPr>
            <p:ph type="sldNum" sz="quarter" idx="10"/>
          </p:nvPr>
        </p:nvSpPr>
        <p:spPr>
          <a:ln/>
        </p:spPr>
        <p:txBody>
          <a:bodyPr/>
          <a:lstStyle>
            <a:lvl1pPr>
              <a:defRPr/>
            </a:lvl1pPr>
          </a:lstStyle>
          <a:p>
            <a:pPr>
              <a:defRPr/>
            </a:pPr>
            <a:fld id="{0D6A0B8F-3B02-459C-88CC-B52092B8F18A}"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028"/>
          <p:cNvSpPr>
            <a:spLocks noGrp="1" noChangeArrowheads="1"/>
          </p:cNvSpPr>
          <p:nvPr>
            <p:ph type="sldNum" sz="quarter" idx="10"/>
          </p:nvPr>
        </p:nvSpPr>
        <p:spPr>
          <a:ln/>
        </p:spPr>
        <p:txBody>
          <a:bodyPr/>
          <a:lstStyle>
            <a:lvl1pPr>
              <a:defRPr/>
            </a:lvl1pPr>
          </a:lstStyle>
          <a:p>
            <a:pPr>
              <a:defRPr/>
            </a:pPr>
            <a:fld id="{500808E5-A24B-42A1-9AB3-95F5F820D4B4}"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028"/>
          <p:cNvSpPr>
            <a:spLocks noGrp="1" noChangeArrowheads="1"/>
          </p:cNvSpPr>
          <p:nvPr>
            <p:ph type="sldNum" sz="quarter" idx="10"/>
          </p:nvPr>
        </p:nvSpPr>
        <p:spPr>
          <a:ln/>
        </p:spPr>
        <p:txBody>
          <a:bodyPr/>
          <a:lstStyle>
            <a:lvl1pPr>
              <a:defRPr/>
            </a:lvl1pPr>
          </a:lstStyle>
          <a:p>
            <a:pPr>
              <a:defRPr/>
            </a:pPr>
            <a:fld id="{5D561E8A-B616-4326-922B-C87CA87E5F63}"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bwMode="auto">
          <a:xfrm>
            <a:off x="685800" y="457200"/>
            <a:ext cx="7772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 dello schema</a:t>
            </a:r>
          </a:p>
        </p:txBody>
      </p:sp>
      <p:sp>
        <p:nvSpPr>
          <p:cNvPr id="23555" name="Rectangle 1027"/>
          <p:cNvSpPr>
            <a:spLocks noGrp="1" noChangeArrowheads="1"/>
          </p:cNvSpPr>
          <p:nvPr>
            <p:ph type="body" idx="1"/>
          </p:nvPr>
        </p:nvSpPr>
        <p:spPr bwMode="auto">
          <a:xfrm>
            <a:off x="685800" y="1371600"/>
            <a:ext cx="7772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3076" name="Rectangle 102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77BCD32-25A8-43C4-A4F8-AE217E922E39}" type="slidenum">
              <a:rPr lang="it-IT"/>
              <a:pPr>
                <a:defRPr/>
              </a:pPr>
              <a:t>‹N›</a:t>
            </a:fld>
            <a:endParaRPr lang="it-IT"/>
          </a:p>
        </p:txBody>
      </p:sp>
      <p:sp>
        <p:nvSpPr>
          <p:cNvPr id="3077" name="Line 1029"/>
          <p:cNvSpPr>
            <a:spLocks noChangeShapeType="1"/>
          </p:cNvSpPr>
          <p:nvPr/>
        </p:nvSpPr>
        <p:spPr bwMode="auto">
          <a:xfrm>
            <a:off x="228600" y="6248400"/>
            <a:ext cx="8610600" cy="0"/>
          </a:xfrm>
          <a:prstGeom prst="line">
            <a:avLst/>
          </a:prstGeom>
          <a:noFill/>
          <a:ln w="38100">
            <a:solidFill>
              <a:schemeClr val="accent1"/>
            </a:solidFill>
            <a:round/>
            <a:headEnd/>
            <a:tailEnd/>
          </a:ln>
          <a:effectLst/>
        </p:spPr>
        <p:txBody>
          <a:bodyPr/>
          <a:lstStyle/>
          <a:p>
            <a:pPr>
              <a:defRPr/>
            </a:pPr>
            <a:endParaRPr lang="it-IT"/>
          </a:p>
        </p:txBody>
      </p:sp>
      <p:sp>
        <p:nvSpPr>
          <p:cNvPr id="3078" name="Line 1030"/>
          <p:cNvSpPr>
            <a:spLocks noChangeShapeType="1"/>
          </p:cNvSpPr>
          <p:nvPr/>
        </p:nvSpPr>
        <p:spPr bwMode="auto">
          <a:xfrm>
            <a:off x="228600" y="152400"/>
            <a:ext cx="7848600" cy="0"/>
          </a:xfrm>
          <a:prstGeom prst="line">
            <a:avLst/>
          </a:prstGeom>
          <a:noFill/>
          <a:ln w="38100">
            <a:solidFill>
              <a:schemeClr val="accent1"/>
            </a:solidFill>
            <a:round/>
            <a:headEnd/>
            <a:tailEnd/>
          </a:ln>
          <a:effectLst/>
        </p:spPr>
        <p:txBody>
          <a:bodyPr/>
          <a:lstStyle/>
          <a:p>
            <a:pPr>
              <a:defRPr/>
            </a:pPr>
            <a:endParaRPr lang="it-IT"/>
          </a:p>
        </p:txBody>
      </p:sp>
      <p:sp>
        <p:nvSpPr>
          <p:cNvPr id="3079" name="Text Box 1031"/>
          <p:cNvSpPr txBox="1">
            <a:spLocks noChangeArrowheads="1"/>
          </p:cNvSpPr>
          <p:nvPr/>
        </p:nvSpPr>
        <p:spPr bwMode="auto">
          <a:xfrm>
            <a:off x="152400" y="6248400"/>
            <a:ext cx="936475" cy="230832"/>
          </a:xfrm>
          <a:prstGeom prst="rect">
            <a:avLst/>
          </a:prstGeom>
          <a:noFill/>
          <a:ln w="9525">
            <a:noFill/>
            <a:miter lim="800000"/>
            <a:headEnd/>
            <a:tailEnd/>
          </a:ln>
          <a:effectLst/>
        </p:spPr>
        <p:txBody>
          <a:bodyPr wrap="none">
            <a:spAutoFit/>
          </a:bodyPr>
          <a:lstStyle/>
          <a:p>
            <a:pPr>
              <a:defRPr/>
            </a:pPr>
            <a:r>
              <a:rPr lang="it-IT" sz="900" dirty="0" smtClean="0"/>
              <a:t>© </a:t>
            </a:r>
            <a:r>
              <a:rPr lang="it-IT" sz="900" dirty="0" err="1" smtClean="0"/>
              <a:t>F.M.Zanzotto</a:t>
            </a:r>
            <a:endParaRPr lang="it-IT" sz="900" dirty="0"/>
          </a:p>
        </p:txBody>
      </p:sp>
      <p:sp>
        <p:nvSpPr>
          <p:cNvPr id="3080" name="Text Box 1032"/>
          <p:cNvSpPr txBox="1">
            <a:spLocks noChangeArrowheads="1"/>
          </p:cNvSpPr>
          <p:nvPr/>
        </p:nvSpPr>
        <p:spPr bwMode="auto">
          <a:xfrm>
            <a:off x="3271386" y="6248400"/>
            <a:ext cx="2852063" cy="507831"/>
          </a:xfrm>
          <a:prstGeom prst="rect">
            <a:avLst/>
          </a:prstGeom>
          <a:noFill/>
          <a:ln w="9525">
            <a:noFill/>
            <a:miter lim="800000"/>
            <a:headEnd/>
            <a:tailEnd/>
          </a:ln>
          <a:effectLst/>
        </p:spPr>
        <p:txBody>
          <a:bodyPr wrap="none">
            <a:spAutoFit/>
          </a:bodyPr>
          <a:lstStyle/>
          <a:p>
            <a:pPr algn="ctr">
              <a:defRPr/>
            </a:pPr>
            <a:r>
              <a:rPr lang="it-IT" sz="900" dirty="0" smtClean="0"/>
              <a:t>Fondamenti di Informatica per</a:t>
            </a:r>
            <a:r>
              <a:rPr lang="it-IT" sz="900" baseline="0" dirty="0" smtClean="0"/>
              <a:t> Umanisti</a:t>
            </a:r>
          </a:p>
          <a:p>
            <a:pPr algn="ctr">
              <a:defRPr/>
            </a:pPr>
            <a:r>
              <a:rPr lang="it-IT" sz="900" baseline="0" dirty="0" smtClean="0"/>
              <a:t>Informatica e Rappresentazione della Conoscenza </a:t>
            </a:r>
            <a:r>
              <a:rPr lang="it-IT" sz="900" baseline="0" dirty="0" err="1" smtClean="0"/>
              <a:t>Mod</a:t>
            </a:r>
            <a:r>
              <a:rPr lang="it-IT" sz="900" baseline="0" dirty="0" smtClean="0"/>
              <a:t> A</a:t>
            </a:r>
            <a:endParaRPr lang="it-IT" sz="900" dirty="0"/>
          </a:p>
          <a:p>
            <a:pPr algn="ctr">
              <a:defRPr/>
            </a:pPr>
            <a:r>
              <a:rPr lang="it-IT" sz="900" i="1" dirty="0"/>
              <a:t>Facoltà di Lettere e Filosofia</a:t>
            </a:r>
          </a:p>
        </p:txBody>
      </p:sp>
      <p:pic>
        <p:nvPicPr>
          <p:cNvPr id="23561" name="Picture 1033" descr="U:\Lavoro\Articoli\Presentazioni\tvlogo.gif"/>
          <p:cNvPicPr>
            <a:picLocks noChangeAspect="1" noChangeArrowheads="1"/>
          </p:cNvPicPr>
          <p:nvPr/>
        </p:nvPicPr>
        <p:blipFill>
          <a:blip r:embed="rId13" cstate="print"/>
          <a:srcRect/>
          <a:stretch>
            <a:fillRect/>
          </a:stretch>
        </p:blipFill>
        <p:spPr bwMode="auto">
          <a:xfrm>
            <a:off x="25400" y="0"/>
            <a:ext cx="203200" cy="304800"/>
          </a:xfrm>
          <a:prstGeom prst="rect">
            <a:avLst/>
          </a:prstGeom>
          <a:noFill/>
          <a:ln w="9525">
            <a:noFill/>
            <a:miter lim="800000"/>
            <a:headEnd/>
            <a:tailEnd/>
          </a:ln>
        </p:spPr>
      </p:pic>
      <p:sp>
        <p:nvSpPr>
          <p:cNvPr id="3082" name="Text Box 1034"/>
          <p:cNvSpPr txBox="1">
            <a:spLocks noChangeArrowheads="1"/>
          </p:cNvSpPr>
          <p:nvPr/>
        </p:nvSpPr>
        <p:spPr bwMode="auto">
          <a:xfrm>
            <a:off x="142875" y="131763"/>
            <a:ext cx="1566863" cy="228600"/>
          </a:xfrm>
          <a:prstGeom prst="rect">
            <a:avLst/>
          </a:prstGeom>
          <a:noFill/>
          <a:ln w="9525">
            <a:noFill/>
            <a:miter lim="800000"/>
            <a:headEnd/>
            <a:tailEnd/>
          </a:ln>
          <a:effectLst/>
        </p:spPr>
        <p:txBody>
          <a:bodyPr wrap="none">
            <a:spAutoFit/>
          </a:bodyPr>
          <a:lstStyle/>
          <a:p>
            <a:pPr>
              <a:defRPr/>
            </a:pPr>
            <a:r>
              <a:rPr lang="it-IT" sz="900">
                <a:solidFill>
                  <a:schemeClr val="accent1"/>
                </a:solidFill>
                <a:latin typeface="Monotype Corsiva" pitchFamily="66" charset="0"/>
              </a:rPr>
              <a:t>University of Rome “Tor Vergata”</a:t>
            </a:r>
          </a:p>
        </p:txBody>
      </p:sp>
      <p:pic>
        <p:nvPicPr>
          <p:cNvPr id="23563" name="Picture 1035" descr="C:\HOME\LAVORO\Laboratorio\Logo\logo art2 copy.gif"/>
          <p:cNvPicPr>
            <a:picLocks noChangeAspect="1" noChangeArrowheads="1"/>
          </p:cNvPicPr>
          <p:nvPr/>
        </p:nvPicPr>
        <p:blipFill>
          <a:blip r:embed="rId14" cstate="print"/>
          <a:srcRect/>
          <a:stretch>
            <a:fillRect/>
          </a:stretch>
        </p:blipFill>
        <p:spPr bwMode="auto">
          <a:xfrm>
            <a:off x="8153400" y="0"/>
            <a:ext cx="838200" cy="469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3200">
          <a:solidFill>
            <a:srgbClr val="3399FF"/>
          </a:solidFill>
          <a:latin typeface="+mj-lt"/>
          <a:ea typeface="+mj-ea"/>
          <a:cs typeface="+mj-cs"/>
        </a:defRPr>
      </a:lvl1pPr>
      <a:lvl2pPr algn="ctr" rtl="0" eaLnBrk="0" fontAlgn="base" hangingPunct="0">
        <a:spcBef>
          <a:spcPct val="0"/>
        </a:spcBef>
        <a:spcAft>
          <a:spcPct val="0"/>
        </a:spcAft>
        <a:defRPr sz="3200">
          <a:solidFill>
            <a:srgbClr val="3399FF"/>
          </a:solidFill>
          <a:latin typeface="Times New Roman" pitchFamily="18" charset="0"/>
        </a:defRPr>
      </a:lvl2pPr>
      <a:lvl3pPr algn="ctr" rtl="0" eaLnBrk="0" fontAlgn="base" hangingPunct="0">
        <a:spcBef>
          <a:spcPct val="0"/>
        </a:spcBef>
        <a:spcAft>
          <a:spcPct val="0"/>
        </a:spcAft>
        <a:defRPr sz="3200">
          <a:solidFill>
            <a:srgbClr val="3399FF"/>
          </a:solidFill>
          <a:latin typeface="Times New Roman" pitchFamily="18" charset="0"/>
        </a:defRPr>
      </a:lvl3pPr>
      <a:lvl4pPr algn="ctr" rtl="0" eaLnBrk="0" fontAlgn="base" hangingPunct="0">
        <a:spcBef>
          <a:spcPct val="0"/>
        </a:spcBef>
        <a:spcAft>
          <a:spcPct val="0"/>
        </a:spcAft>
        <a:defRPr sz="3200">
          <a:solidFill>
            <a:srgbClr val="3399FF"/>
          </a:solidFill>
          <a:latin typeface="Times New Roman" pitchFamily="18" charset="0"/>
        </a:defRPr>
      </a:lvl4pPr>
      <a:lvl5pPr algn="ctr" rtl="0" eaLnBrk="0" fontAlgn="base" hangingPunct="0">
        <a:spcBef>
          <a:spcPct val="0"/>
        </a:spcBef>
        <a:spcAft>
          <a:spcPct val="0"/>
        </a:spcAft>
        <a:defRPr sz="3200">
          <a:solidFill>
            <a:srgbClr val="3399FF"/>
          </a:solidFill>
          <a:latin typeface="Times New Roman" pitchFamily="18" charset="0"/>
        </a:defRPr>
      </a:lvl5pPr>
      <a:lvl6pPr marL="457200" algn="ctr" rtl="0" fontAlgn="base">
        <a:spcBef>
          <a:spcPct val="0"/>
        </a:spcBef>
        <a:spcAft>
          <a:spcPct val="0"/>
        </a:spcAft>
        <a:defRPr sz="3200">
          <a:solidFill>
            <a:srgbClr val="3399FF"/>
          </a:solidFill>
          <a:latin typeface="Times New Roman" pitchFamily="18" charset="0"/>
        </a:defRPr>
      </a:lvl6pPr>
      <a:lvl7pPr marL="914400" algn="ctr" rtl="0" fontAlgn="base">
        <a:spcBef>
          <a:spcPct val="0"/>
        </a:spcBef>
        <a:spcAft>
          <a:spcPct val="0"/>
        </a:spcAft>
        <a:defRPr sz="3200">
          <a:solidFill>
            <a:srgbClr val="3399FF"/>
          </a:solidFill>
          <a:latin typeface="Times New Roman" pitchFamily="18" charset="0"/>
        </a:defRPr>
      </a:lvl7pPr>
      <a:lvl8pPr marL="1371600" algn="ctr" rtl="0" fontAlgn="base">
        <a:spcBef>
          <a:spcPct val="0"/>
        </a:spcBef>
        <a:spcAft>
          <a:spcPct val="0"/>
        </a:spcAft>
        <a:defRPr sz="3200">
          <a:solidFill>
            <a:srgbClr val="3399FF"/>
          </a:solidFill>
          <a:latin typeface="Times New Roman" pitchFamily="18" charset="0"/>
        </a:defRPr>
      </a:lvl8pPr>
      <a:lvl9pPr marL="1828800" algn="ctr" rtl="0" fontAlgn="base">
        <a:spcBef>
          <a:spcPct val="0"/>
        </a:spcBef>
        <a:spcAft>
          <a:spcPct val="0"/>
        </a:spcAft>
        <a:defRPr sz="3200">
          <a:solidFill>
            <a:srgbClr val="3399FF"/>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Documento_di_Microsoft_Office_Word_97_-_20031.doc"/><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p:txBody>
          <a:bodyPr/>
          <a:lstStyle/>
          <a:p>
            <a:pPr eaLnBrk="1" hangingPunct="1"/>
            <a:r>
              <a:rPr lang="it-IT" dirty="0" smtClean="0"/>
              <a:t>Fondamenti di Informatica per Umanisti</a:t>
            </a:r>
          </a:p>
        </p:txBody>
      </p:sp>
      <p:sp>
        <p:nvSpPr>
          <p:cNvPr id="25603" name="Rectangle 3"/>
          <p:cNvSpPr>
            <a:spLocks noGrp="1" noChangeArrowheads="1"/>
          </p:cNvSpPr>
          <p:nvPr>
            <p:ph type="subTitle" idx="1"/>
          </p:nvPr>
        </p:nvSpPr>
        <p:spPr/>
        <p:txBody>
          <a:bodyPr/>
          <a:lstStyle/>
          <a:p>
            <a:pPr eaLnBrk="1" hangingPunct="1"/>
            <a:r>
              <a:rPr lang="it-IT" smtClean="0"/>
              <a:t>Fabio Massimo Zanzotto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p:cNvSpPr>
          <p:nvPr/>
        </p:nvSpPr>
        <p:spPr bwMode="auto">
          <a:xfrm>
            <a:off x="2743200" y="2057400"/>
            <a:ext cx="2514600" cy="2362200"/>
          </a:xfrm>
          <a:prstGeom prst="rect">
            <a:avLst/>
          </a:prstGeom>
          <a:solidFill>
            <a:srgbClr val="FFFF00"/>
          </a:solidFill>
          <a:ln w="9525">
            <a:solidFill>
              <a:schemeClr val="tx1"/>
            </a:solidFill>
            <a:miter lim="800000"/>
            <a:headEnd/>
            <a:tailEnd/>
          </a:ln>
        </p:spPr>
        <p:txBody>
          <a:bodyPr wrap="none" anchor="ctr"/>
          <a:lstStyle/>
          <a:p>
            <a:endParaRPr lang="it-IT"/>
          </a:p>
        </p:txBody>
      </p:sp>
      <p:sp>
        <p:nvSpPr>
          <p:cNvPr id="33795" name="Rectangle 3"/>
          <p:cNvSpPr>
            <a:spLocks noGrp="1" noChangeArrowheads="1"/>
          </p:cNvSpPr>
          <p:nvPr>
            <p:ph type="title"/>
          </p:nvPr>
        </p:nvSpPr>
        <p:spPr/>
        <p:txBody>
          <a:bodyPr/>
          <a:lstStyle/>
          <a:p>
            <a:pPr eaLnBrk="1" hangingPunct="1"/>
            <a:r>
              <a:rPr lang="it-IT" smtClean="0"/>
              <a:t>Procedura Risolutiva: sistemiamo i ruoli</a:t>
            </a:r>
          </a:p>
        </p:txBody>
      </p:sp>
      <p:sp>
        <p:nvSpPr>
          <p:cNvPr id="103428" name="AutoShape 4"/>
          <p:cNvSpPr>
            <a:spLocks noChangeArrowheads="1"/>
          </p:cNvSpPr>
          <p:nvPr/>
        </p:nvSpPr>
        <p:spPr bwMode="auto">
          <a:xfrm>
            <a:off x="3200400" y="2133600"/>
            <a:ext cx="1600200" cy="1119188"/>
          </a:xfrm>
          <a:prstGeom prst="foldedCorner">
            <a:avLst>
              <a:gd name="adj" fmla="val 12500"/>
            </a:avLst>
          </a:prstGeom>
          <a:solidFill>
            <a:schemeClr val="accent1"/>
          </a:solidFill>
          <a:ln w="9525">
            <a:solidFill>
              <a:schemeClr val="tx1"/>
            </a:solidFill>
            <a:round/>
            <a:headEnd/>
            <a:tailEnd/>
          </a:ln>
        </p:spPr>
        <p:txBody>
          <a:bodyPr>
            <a:spAutoFit/>
          </a:bodyPr>
          <a:lstStyle/>
          <a:p>
            <a:pPr algn="ctr">
              <a:spcBef>
                <a:spcPct val="50000"/>
              </a:spcBef>
            </a:pPr>
            <a:r>
              <a:rPr lang="it-IT" b="1"/>
              <a:t>Algoritmo</a:t>
            </a:r>
          </a:p>
          <a:p>
            <a:pPr algn="ctr">
              <a:spcBef>
                <a:spcPct val="50000"/>
              </a:spcBef>
            </a:pPr>
            <a:endParaRPr lang="it-IT" b="1"/>
          </a:p>
        </p:txBody>
      </p:sp>
      <p:sp>
        <p:nvSpPr>
          <p:cNvPr id="103429" name="Text Box 5"/>
          <p:cNvSpPr txBox="1">
            <a:spLocks noChangeArrowheads="1"/>
          </p:cNvSpPr>
          <p:nvPr/>
        </p:nvSpPr>
        <p:spPr bwMode="auto">
          <a:xfrm>
            <a:off x="2895600" y="3838575"/>
            <a:ext cx="2209800" cy="466725"/>
          </a:xfrm>
          <a:prstGeom prst="rect">
            <a:avLst/>
          </a:prstGeom>
          <a:solidFill>
            <a:srgbClr val="99FF33"/>
          </a:solidFill>
          <a:ln w="9525">
            <a:solidFill>
              <a:schemeClr val="tx1"/>
            </a:solidFill>
            <a:miter lim="800000"/>
            <a:headEnd/>
            <a:tailEnd/>
          </a:ln>
        </p:spPr>
        <p:txBody>
          <a:bodyPr>
            <a:spAutoFit/>
          </a:bodyPr>
          <a:lstStyle/>
          <a:p>
            <a:pPr algn="ctr">
              <a:spcBef>
                <a:spcPct val="50000"/>
              </a:spcBef>
            </a:pPr>
            <a:r>
              <a:rPr lang="it-IT" b="1"/>
              <a:t>Esecutore</a:t>
            </a:r>
          </a:p>
        </p:txBody>
      </p:sp>
      <p:sp>
        <p:nvSpPr>
          <p:cNvPr id="103430" name="AutoShape 6"/>
          <p:cNvSpPr>
            <a:spLocks noChangeArrowheads="1"/>
          </p:cNvSpPr>
          <p:nvPr/>
        </p:nvSpPr>
        <p:spPr bwMode="auto">
          <a:xfrm>
            <a:off x="5181600" y="3957638"/>
            <a:ext cx="381000" cy="228600"/>
          </a:xfrm>
          <a:prstGeom prst="rightArrow">
            <a:avLst>
              <a:gd name="adj1" fmla="val 50000"/>
              <a:gd name="adj2" fmla="val 41667"/>
            </a:avLst>
          </a:prstGeom>
          <a:solidFill>
            <a:schemeClr val="bg1"/>
          </a:solidFill>
          <a:ln w="9525">
            <a:solidFill>
              <a:schemeClr val="tx1"/>
            </a:solidFill>
            <a:miter lim="800000"/>
            <a:headEnd/>
            <a:tailEnd/>
          </a:ln>
        </p:spPr>
        <p:txBody>
          <a:bodyPr wrap="none" anchor="ctr"/>
          <a:lstStyle/>
          <a:p>
            <a:endParaRPr lang="it-IT"/>
          </a:p>
        </p:txBody>
      </p:sp>
      <p:sp>
        <p:nvSpPr>
          <p:cNvPr id="103431" name="AutoShape 7"/>
          <p:cNvSpPr>
            <a:spLocks noChangeArrowheads="1"/>
          </p:cNvSpPr>
          <p:nvPr/>
        </p:nvSpPr>
        <p:spPr bwMode="auto">
          <a:xfrm>
            <a:off x="3810000" y="3352800"/>
            <a:ext cx="228600" cy="304800"/>
          </a:xfrm>
          <a:prstGeom prst="downArrow">
            <a:avLst>
              <a:gd name="adj1" fmla="val 50000"/>
              <a:gd name="adj2" fmla="val 33333"/>
            </a:avLst>
          </a:prstGeom>
          <a:solidFill>
            <a:schemeClr val="bg1"/>
          </a:solidFill>
          <a:ln w="9525">
            <a:solidFill>
              <a:schemeClr val="tx1"/>
            </a:solidFill>
            <a:miter lim="800000"/>
            <a:headEnd/>
            <a:tailEnd/>
          </a:ln>
        </p:spPr>
        <p:txBody>
          <a:bodyPr wrap="none" anchor="ctr"/>
          <a:lstStyle/>
          <a:p>
            <a:endParaRPr lang="it-IT"/>
          </a:p>
        </p:txBody>
      </p:sp>
      <p:pic>
        <p:nvPicPr>
          <p:cNvPr id="103432" name="Picture 8" descr="C:\Programmi\File comuni\Microsoft Shared\Clipart\cagcat50\PE07677_.WMF"/>
          <p:cNvPicPr>
            <a:picLocks noChangeAspect="1" noChangeArrowheads="1"/>
          </p:cNvPicPr>
          <p:nvPr/>
        </p:nvPicPr>
        <p:blipFill>
          <a:blip r:embed="rId2" cstate="print"/>
          <a:srcRect/>
          <a:stretch>
            <a:fillRect/>
          </a:stretch>
        </p:blipFill>
        <p:spPr bwMode="auto">
          <a:xfrm>
            <a:off x="1219200" y="1371600"/>
            <a:ext cx="987425" cy="990600"/>
          </a:xfrm>
          <a:prstGeom prst="rect">
            <a:avLst/>
          </a:prstGeom>
          <a:noFill/>
          <a:ln w="9525">
            <a:noFill/>
            <a:miter lim="800000"/>
            <a:headEnd/>
            <a:tailEnd/>
          </a:ln>
        </p:spPr>
      </p:pic>
      <p:cxnSp>
        <p:nvCxnSpPr>
          <p:cNvPr id="103433" name="AutoShape 9"/>
          <p:cNvCxnSpPr>
            <a:cxnSpLocks noChangeShapeType="1"/>
            <a:endCxn id="103428" idx="0"/>
          </p:cNvCxnSpPr>
          <p:nvPr/>
        </p:nvCxnSpPr>
        <p:spPr bwMode="auto">
          <a:xfrm>
            <a:off x="2206625" y="1866900"/>
            <a:ext cx="1793875" cy="266700"/>
          </a:xfrm>
          <a:prstGeom prst="curvedConnector2">
            <a:avLst/>
          </a:prstGeom>
          <a:noFill/>
          <a:ln w="9525">
            <a:solidFill>
              <a:schemeClr val="tx1"/>
            </a:solidFill>
            <a:round/>
            <a:headEnd/>
            <a:tailEnd type="triangle" w="med" len="med"/>
          </a:ln>
        </p:spPr>
      </p:cxnSp>
      <p:sp>
        <p:nvSpPr>
          <p:cNvPr id="103434" name="Rectangle 10"/>
          <p:cNvSpPr>
            <a:spLocks noChangeArrowheads="1"/>
          </p:cNvSpPr>
          <p:nvPr/>
        </p:nvSpPr>
        <p:spPr bwMode="auto">
          <a:xfrm>
            <a:off x="5638800" y="3843338"/>
            <a:ext cx="1371600" cy="457200"/>
          </a:xfrm>
          <a:prstGeom prst="rect">
            <a:avLst/>
          </a:prstGeom>
          <a:solidFill>
            <a:schemeClr val="accent1"/>
          </a:solidFill>
          <a:ln w="9525">
            <a:solidFill>
              <a:schemeClr val="tx1"/>
            </a:solidFill>
            <a:miter lim="800000"/>
            <a:headEnd/>
            <a:tailEnd/>
          </a:ln>
        </p:spPr>
        <p:txBody>
          <a:bodyPr wrap="none" anchor="ctr"/>
          <a:lstStyle/>
          <a:p>
            <a:pPr algn="ctr"/>
            <a:r>
              <a:rPr lang="it-IT"/>
              <a:t>Risultato</a:t>
            </a:r>
          </a:p>
        </p:txBody>
      </p:sp>
      <p:sp>
        <p:nvSpPr>
          <p:cNvPr id="103435" name="Text Box 11"/>
          <p:cNvSpPr txBox="1">
            <a:spLocks noChangeArrowheads="1"/>
          </p:cNvSpPr>
          <p:nvPr/>
        </p:nvSpPr>
        <p:spPr bwMode="auto">
          <a:xfrm>
            <a:off x="914400" y="2362200"/>
            <a:ext cx="1528763" cy="822325"/>
          </a:xfrm>
          <a:prstGeom prst="rect">
            <a:avLst/>
          </a:prstGeom>
          <a:noFill/>
          <a:ln w="9525">
            <a:noFill/>
            <a:miter lim="800000"/>
            <a:headEnd/>
            <a:tailEnd/>
          </a:ln>
        </p:spPr>
        <p:txBody>
          <a:bodyPr wrap="none">
            <a:spAutoFit/>
          </a:bodyPr>
          <a:lstStyle/>
          <a:p>
            <a:r>
              <a:rPr lang="it-IT"/>
              <a:t>Risolutore </a:t>
            </a:r>
          </a:p>
          <a:p>
            <a:r>
              <a:rPr lang="it-IT"/>
              <a:t>Problema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03432"/>
                                        </p:tgtEl>
                                        <p:attrNameLst>
                                          <p:attrName>style.visibility</p:attrName>
                                        </p:attrNameLst>
                                      </p:cBhvr>
                                      <p:to>
                                        <p:strVal val="visible"/>
                                      </p:to>
                                    </p:set>
                                    <p:animEffect transition="in" filter="dissolve">
                                      <p:cBhvr>
                                        <p:cTn id="7" dur="500"/>
                                        <p:tgtEl>
                                          <p:spTgt spid="10343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3435"/>
                                        </p:tgtEl>
                                        <p:attrNameLst>
                                          <p:attrName>style.visibility</p:attrName>
                                        </p:attrNameLst>
                                      </p:cBhvr>
                                      <p:to>
                                        <p:strVal val="visible"/>
                                      </p:to>
                                    </p:set>
                                    <p:animEffect transition="in" filter="dissolve">
                                      <p:cBhvr>
                                        <p:cTn id="11" dur="500"/>
                                        <p:tgtEl>
                                          <p:spTgt spid="103435"/>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03433"/>
                                        </p:tgtEl>
                                        <p:attrNameLst>
                                          <p:attrName>style.visibility</p:attrName>
                                        </p:attrNameLst>
                                      </p:cBhvr>
                                      <p:to>
                                        <p:strVal val="visible"/>
                                      </p:to>
                                    </p:set>
                                    <p:animEffect transition="in" filter="wipe(left)">
                                      <p:cBhvr>
                                        <p:cTn id="15" dur="500"/>
                                        <p:tgtEl>
                                          <p:spTgt spid="103433"/>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03428"/>
                                        </p:tgtEl>
                                        <p:attrNameLst>
                                          <p:attrName>style.visibility</p:attrName>
                                        </p:attrNameLst>
                                      </p:cBhvr>
                                      <p:to>
                                        <p:strVal val="visible"/>
                                      </p:to>
                                    </p:set>
                                    <p:animEffect transition="in" filter="wipe(up)">
                                      <p:cBhvr>
                                        <p:cTn id="19" dur="500"/>
                                        <p:tgtEl>
                                          <p:spTgt spid="103428"/>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03431"/>
                                        </p:tgtEl>
                                        <p:attrNameLst>
                                          <p:attrName>style.visibility</p:attrName>
                                        </p:attrNameLst>
                                      </p:cBhvr>
                                      <p:to>
                                        <p:strVal val="visible"/>
                                      </p:to>
                                    </p:set>
                                    <p:animEffect transition="in" filter="wipe(up)">
                                      <p:cBhvr>
                                        <p:cTn id="23" dur="500"/>
                                        <p:tgtEl>
                                          <p:spTgt spid="103431"/>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03429"/>
                                        </p:tgtEl>
                                        <p:attrNameLst>
                                          <p:attrName>style.visibility</p:attrName>
                                        </p:attrNameLst>
                                      </p:cBhvr>
                                      <p:to>
                                        <p:strVal val="visible"/>
                                      </p:to>
                                    </p:set>
                                    <p:animEffect transition="in" filter="wipe(up)">
                                      <p:cBhvr>
                                        <p:cTn id="27" dur="500"/>
                                        <p:tgtEl>
                                          <p:spTgt spid="103429"/>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103426"/>
                                        </p:tgtEl>
                                        <p:attrNameLst>
                                          <p:attrName>style.visibility</p:attrName>
                                        </p:attrNameLst>
                                      </p:cBhvr>
                                      <p:to>
                                        <p:strVal val="visible"/>
                                      </p:to>
                                    </p:set>
                                    <p:animEffect transition="in" filter="dissolve">
                                      <p:cBhvr>
                                        <p:cTn id="31" dur="500"/>
                                        <p:tgtEl>
                                          <p:spTgt spid="103426"/>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03430"/>
                                        </p:tgtEl>
                                        <p:attrNameLst>
                                          <p:attrName>style.visibility</p:attrName>
                                        </p:attrNameLst>
                                      </p:cBhvr>
                                      <p:to>
                                        <p:strVal val="visible"/>
                                      </p:to>
                                    </p:set>
                                    <p:animEffect transition="in" filter="wipe(left)">
                                      <p:cBhvr>
                                        <p:cTn id="35" dur="500"/>
                                        <p:tgtEl>
                                          <p:spTgt spid="103430"/>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103434"/>
                                        </p:tgtEl>
                                        <p:attrNameLst>
                                          <p:attrName>style.visibility</p:attrName>
                                        </p:attrNameLst>
                                      </p:cBhvr>
                                      <p:to>
                                        <p:strVal val="visible"/>
                                      </p:to>
                                    </p:set>
                                    <p:animEffect transition="in" filter="wipe(left)">
                                      <p:cBhvr>
                                        <p:cTn id="39" dur="500"/>
                                        <p:tgtEl>
                                          <p:spTgt spid="103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animBg="1"/>
      <p:bldP spid="103428" grpId="0" animBg="1" autoUpdateAnimBg="0"/>
      <p:bldP spid="103429" grpId="0" animBg="1" autoUpdateAnimBg="0"/>
      <p:bldP spid="103430" grpId="0" animBg="1"/>
      <p:bldP spid="103431" grpId="0" animBg="1"/>
      <p:bldP spid="103434" grpId="0" animBg="1" autoUpdateAnimBg="0"/>
      <p:bldP spid="103435"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it-IT" smtClean="0"/>
              <a:t>Primo mattone importante: Parametrizzazione</a:t>
            </a:r>
          </a:p>
        </p:txBody>
      </p:sp>
      <p:sp>
        <p:nvSpPr>
          <p:cNvPr id="34819" name="Rectangle 3"/>
          <p:cNvSpPr>
            <a:spLocks noGrp="1" noChangeArrowheads="1"/>
          </p:cNvSpPr>
          <p:nvPr>
            <p:ph type="body" sz="half" idx="1"/>
          </p:nvPr>
        </p:nvSpPr>
        <p:spPr>
          <a:xfrm>
            <a:off x="685800" y="1371600"/>
            <a:ext cx="7620000" cy="1371600"/>
          </a:xfrm>
          <a:ln cap="flat">
            <a:solidFill>
              <a:schemeClr val="tx1"/>
            </a:solidFill>
          </a:ln>
        </p:spPr>
        <p:txBody>
          <a:bodyPr/>
          <a:lstStyle/>
          <a:p>
            <a:pPr algn="just" eaLnBrk="1" hangingPunct="1">
              <a:buFontTx/>
              <a:buNone/>
            </a:pPr>
            <a:r>
              <a:rPr lang="it-IT" sz="2400" i="1" smtClean="0">
                <a:latin typeface="Palatino" pitchFamily="18" charset="0"/>
              </a:rPr>
              <a:t>Osservazione:</a:t>
            </a:r>
          </a:p>
          <a:p>
            <a:pPr algn="just" eaLnBrk="1" hangingPunct="1">
              <a:buFontTx/>
              <a:buNone/>
            </a:pPr>
            <a:r>
              <a:rPr lang="it-IT" sz="2400" smtClean="0">
                <a:latin typeface="Palatino" pitchFamily="18" charset="0"/>
              </a:rPr>
              <a:t>L’algoritmo per il precedente esempio risolve solo il problema posto.</a:t>
            </a:r>
            <a:endParaRPr lang="it-IT" sz="2400" noProof="1" smtClean="0">
              <a:latin typeface="Palatino" pitchFamily="18" charset="0"/>
            </a:endParaRPr>
          </a:p>
        </p:txBody>
      </p:sp>
      <p:sp>
        <p:nvSpPr>
          <p:cNvPr id="34820" name="Rectangle 4"/>
          <p:cNvSpPr>
            <a:spLocks noGrp="1" noChangeArrowheads="1"/>
          </p:cNvSpPr>
          <p:nvPr>
            <p:ph type="body" sz="half" idx="2"/>
          </p:nvPr>
        </p:nvSpPr>
        <p:spPr>
          <a:xfrm>
            <a:off x="685800" y="3048000"/>
            <a:ext cx="7620000" cy="2286000"/>
          </a:xfrm>
        </p:spPr>
        <p:txBody>
          <a:bodyPr/>
          <a:lstStyle/>
          <a:p>
            <a:pPr algn="just" eaLnBrk="1" hangingPunct="1">
              <a:buFontTx/>
              <a:buNone/>
            </a:pPr>
            <a:r>
              <a:rPr lang="it-IT" sz="2400" noProof="1" smtClean="0">
                <a:latin typeface="Palatino" pitchFamily="18" charset="0"/>
              </a:rPr>
              <a:t>Per raggiungere un ulteriore livello di generalizzazione possiamo far presente come esistano problemi per i quali uno stesso elenco di istruzioni può servire a condurre alla soluzione di problemi che differiscono solo per le </a:t>
            </a:r>
            <a:r>
              <a:rPr lang="it-IT" sz="2400" i="1" noProof="1" smtClean="0">
                <a:latin typeface="Palatino" pitchFamily="18" charset="0"/>
              </a:rPr>
              <a:t>informazioni iniziali</a:t>
            </a:r>
            <a:r>
              <a:rPr lang="it-IT" sz="2400" i="1" smtClean="0">
                <a:latin typeface="Palatino" pitchFamily="18" charset="0"/>
              </a:rPr>
              <a:t> (parametri)</a:t>
            </a:r>
            <a:r>
              <a:rPr lang="it-IT" sz="2400" noProof="1" smtClean="0">
                <a:latin typeface="Palatino" pitchFamily="18" charset="0"/>
              </a:rPr>
              <a:t>.</a:t>
            </a:r>
          </a:p>
          <a:p>
            <a:pPr eaLnBrk="1" hangingPunct="1"/>
            <a:endParaRPr lang="it-IT" sz="240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it-IT" smtClean="0"/>
              <a:t>Parametrizzazione: ritorniamo all’esempio</a:t>
            </a:r>
          </a:p>
        </p:txBody>
      </p:sp>
      <p:sp>
        <p:nvSpPr>
          <p:cNvPr id="35843" name="Rectangle 4"/>
          <p:cNvSpPr>
            <a:spLocks noChangeArrowheads="1"/>
          </p:cNvSpPr>
          <p:nvPr/>
        </p:nvSpPr>
        <p:spPr bwMode="auto">
          <a:xfrm>
            <a:off x="1371600" y="2971800"/>
            <a:ext cx="6248400" cy="2209800"/>
          </a:xfrm>
          <a:prstGeom prst="rect">
            <a:avLst/>
          </a:prstGeom>
          <a:noFill/>
          <a:ln w="9525">
            <a:noFill/>
            <a:miter lim="800000"/>
            <a:headEnd/>
            <a:tailEnd/>
          </a:ln>
        </p:spPr>
        <p:txBody>
          <a:bodyPr/>
          <a:lstStyle/>
          <a:p>
            <a:pPr marL="342900" indent="-342900" algn="ctr">
              <a:spcBef>
                <a:spcPct val="20000"/>
              </a:spcBef>
            </a:pPr>
            <a:r>
              <a:rPr lang="it-IT" sz="1800" i="1">
                <a:latin typeface="Palatino" pitchFamily="18" charset="0"/>
              </a:rPr>
              <a:t>Andiamo per esempi… </a:t>
            </a:r>
          </a:p>
          <a:p>
            <a:pPr marL="342900" indent="-342900" algn="just">
              <a:spcBef>
                <a:spcPct val="20000"/>
              </a:spcBef>
            </a:pPr>
            <a:r>
              <a:rPr lang="it-IT" sz="1800" b="1" u="sng">
                <a:latin typeface="Palatino" pitchFamily="18" charset="0"/>
              </a:rPr>
              <a:t>Problema</a:t>
            </a:r>
            <a:r>
              <a:rPr lang="it-IT" sz="1800" b="1" u="sng" noProof="1">
                <a:latin typeface="Palatino" pitchFamily="18" charset="0"/>
              </a:rPr>
              <a:t> </a:t>
            </a:r>
            <a:endParaRPr lang="it-IT" sz="1800" noProof="1">
              <a:latin typeface="Palatino" pitchFamily="18" charset="0"/>
            </a:endParaRPr>
          </a:p>
          <a:p>
            <a:pPr marL="342900" indent="-342900" algn="just">
              <a:spcBef>
                <a:spcPct val="20000"/>
              </a:spcBef>
            </a:pPr>
            <a:r>
              <a:rPr lang="it-IT" sz="1800" noProof="1">
                <a:latin typeface="Palatino" pitchFamily="18" charset="0"/>
              </a:rPr>
              <a:t>	</a:t>
            </a:r>
            <a:r>
              <a:rPr lang="it-IT" sz="1800" i="1" noProof="1">
                <a:latin typeface="Palatino" pitchFamily="18" charset="0"/>
              </a:rPr>
              <a:t>Un contadino ha venduto Kg 125 di uva a </a:t>
            </a:r>
            <a:r>
              <a:rPr lang="it-IT" sz="1800" i="1">
                <a:latin typeface="Palatino" pitchFamily="18" charset="0"/>
              </a:rPr>
              <a:t>0,</a:t>
            </a:r>
            <a:r>
              <a:rPr lang="it-IT" sz="1800" i="1" noProof="1">
                <a:latin typeface="Palatino" pitchFamily="18" charset="0"/>
              </a:rPr>
              <a:t>55 </a:t>
            </a:r>
            <a:r>
              <a:rPr lang="it-IT" sz="1800" i="1">
                <a:latin typeface="Palatino" pitchFamily="18" charset="0"/>
              </a:rPr>
              <a:t>€</a:t>
            </a:r>
            <a:r>
              <a:rPr lang="it-IT" sz="1800" i="1" noProof="1">
                <a:latin typeface="Palatino" pitchFamily="18" charset="0"/>
              </a:rPr>
              <a:t> al chilogrammo e con il ricavo ha acquistato 3 metri di stoffa pagandola 15</a:t>
            </a:r>
            <a:r>
              <a:rPr lang="it-IT" sz="1800" i="1">
                <a:latin typeface="Palatino" pitchFamily="18" charset="0"/>
              </a:rPr>
              <a:t>,</a:t>
            </a:r>
            <a:r>
              <a:rPr lang="it-IT" sz="1800" i="1" noProof="1">
                <a:latin typeface="Palatino" pitchFamily="18" charset="0"/>
              </a:rPr>
              <a:t>80</a:t>
            </a:r>
            <a:r>
              <a:rPr lang="it-IT" sz="1800" i="1">
                <a:latin typeface="Palatino" pitchFamily="18" charset="0"/>
              </a:rPr>
              <a:t> €</a:t>
            </a:r>
            <a:r>
              <a:rPr lang="it-IT" sz="1800" i="1" noProof="1">
                <a:latin typeface="Palatino" pitchFamily="18" charset="0"/>
              </a:rPr>
              <a:t> al metro.</a:t>
            </a:r>
          </a:p>
          <a:p>
            <a:pPr marL="342900" indent="-342900" algn="just">
              <a:spcBef>
                <a:spcPct val="20000"/>
              </a:spcBef>
            </a:pPr>
            <a:r>
              <a:rPr lang="it-IT" sz="1800" i="1" noProof="1">
                <a:latin typeface="Palatino" pitchFamily="18" charset="0"/>
              </a:rPr>
              <a:t>	Quale somma gli è rimasta?</a:t>
            </a:r>
            <a:endParaRPr lang="it-IT" sz="1800" i="1">
              <a:latin typeface="Palatino" pitchFamily="18" charset="0"/>
            </a:endParaRPr>
          </a:p>
          <a:p>
            <a:pPr marL="342900" indent="-342900" algn="just">
              <a:spcBef>
                <a:spcPct val="20000"/>
              </a:spcBef>
            </a:pPr>
            <a:r>
              <a:rPr lang="it-IT" sz="1800" b="1" u="sng">
                <a:latin typeface="Palatino" pitchFamily="18" charset="0"/>
              </a:rPr>
              <a:t>Procedura</a:t>
            </a:r>
          </a:p>
          <a:p>
            <a:pPr marL="342900" indent="-342900" algn="just">
              <a:spcBef>
                <a:spcPct val="20000"/>
              </a:spcBef>
            </a:pPr>
            <a:r>
              <a:rPr lang="it-IT" sz="1800" noProof="1">
                <a:latin typeface="Palatino" pitchFamily="18" charset="0"/>
              </a:rPr>
              <a:t>	</a:t>
            </a:r>
            <a:r>
              <a:rPr lang="it-IT" sz="1800">
                <a:latin typeface="Palatino" pitchFamily="18" charset="0"/>
              </a:rPr>
              <a:t>Somma= </a:t>
            </a:r>
            <a:r>
              <a:rPr lang="it-IT" sz="1800" i="1" noProof="1">
                <a:latin typeface="Palatino" pitchFamily="18" charset="0"/>
              </a:rPr>
              <a:t>125</a:t>
            </a:r>
            <a:r>
              <a:rPr lang="it-IT" sz="1800" i="1">
                <a:latin typeface="Palatino" pitchFamily="18" charset="0"/>
              </a:rPr>
              <a:t>*0,</a:t>
            </a:r>
            <a:r>
              <a:rPr lang="it-IT" sz="1800" i="1" noProof="1">
                <a:latin typeface="Palatino" pitchFamily="18" charset="0"/>
              </a:rPr>
              <a:t>55</a:t>
            </a:r>
            <a:r>
              <a:rPr lang="it-IT" sz="1800" i="1">
                <a:latin typeface="Palatino" pitchFamily="18" charset="0"/>
              </a:rPr>
              <a:t>-3*</a:t>
            </a:r>
            <a:r>
              <a:rPr lang="it-IT" sz="1800" i="1" noProof="1">
                <a:latin typeface="Palatino" pitchFamily="18" charset="0"/>
              </a:rPr>
              <a:t>15</a:t>
            </a:r>
            <a:r>
              <a:rPr lang="it-IT" sz="1800" i="1">
                <a:latin typeface="Palatino" pitchFamily="18" charset="0"/>
              </a:rPr>
              <a:t>,</a:t>
            </a:r>
            <a:r>
              <a:rPr lang="it-IT" sz="1800" i="1" noProof="1">
                <a:latin typeface="Palatino" pitchFamily="18" charset="0"/>
              </a:rPr>
              <a:t>80</a:t>
            </a:r>
            <a:endParaRPr lang="it-IT" sz="1800" i="1">
              <a:latin typeface="Palatino" pitchFamily="18" charset="0"/>
            </a:endParaRPr>
          </a:p>
        </p:txBody>
      </p:sp>
      <p:sp>
        <p:nvSpPr>
          <p:cNvPr id="13317" name="Rectangle 5"/>
          <p:cNvSpPr>
            <a:spLocks noChangeArrowheads="1"/>
          </p:cNvSpPr>
          <p:nvPr/>
        </p:nvSpPr>
        <p:spPr bwMode="auto">
          <a:xfrm>
            <a:off x="1371600" y="2971800"/>
            <a:ext cx="6248400" cy="2590800"/>
          </a:xfrm>
          <a:prstGeom prst="rect">
            <a:avLst/>
          </a:prstGeom>
          <a:solidFill>
            <a:schemeClr val="bg1"/>
          </a:solidFill>
          <a:ln w="9525">
            <a:noFill/>
            <a:miter lim="800000"/>
            <a:headEnd/>
            <a:tailEnd/>
          </a:ln>
        </p:spPr>
        <p:txBody>
          <a:bodyPr/>
          <a:lstStyle/>
          <a:p>
            <a:pPr marL="342900" indent="-342900" algn="ctr">
              <a:spcBef>
                <a:spcPct val="20000"/>
              </a:spcBef>
            </a:pPr>
            <a:r>
              <a:rPr lang="it-IT" sz="1800" i="1">
                <a:latin typeface="Palatino" pitchFamily="18" charset="0"/>
              </a:rPr>
              <a:t>Andiamo per esempi… </a:t>
            </a:r>
          </a:p>
          <a:p>
            <a:pPr marL="342900" indent="-342900" algn="just">
              <a:spcBef>
                <a:spcPct val="20000"/>
              </a:spcBef>
            </a:pPr>
            <a:r>
              <a:rPr lang="it-IT" sz="1800" b="1" u="sng">
                <a:latin typeface="Palatino" pitchFamily="18" charset="0"/>
              </a:rPr>
              <a:t>Problema</a:t>
            </a:r>
            <a:r>
              <a:rPr lang="it-IT" sz="1800" b="1" u="sng" noProof="1">
                <a:latin typeface="Palatino" pitchFamily="18" charset="0"/>
              </a:rPr>
              <a:t> </a:t>
            </a:r>
            <a:endParaRPr lang="it-IT" sz="1800" noProof="1">
              <a:latin typeface="Palatino" pitchFamily="18" charset="0"/>
            </a:endParaRPr>
          </a:p>
          <a:p>
            <a:pPr marL="342900" indent="-342900" algn="just">
              <a:spcBef>
                <a:spcPct val="20000"/>
              </a:spcBef>
            </a:pPr>
            <a:r>
              <a:rPr lang="it-IT" sz="1800" noProof="1">
                <a:latin typeface="Palatino" pitchFamily="18" charset="0"/>
              </a:rPr>
              <a:t>	</a:t>
            </a:r>
            <a:r>
              <a:rPr lang="it-IT" sz="1800" i="1" noProof="1">
                <a:latin typeface="Palatino" pitchFamily="18" charset="0"/>
              </a:rPr>
              <a:t>Un contadino ha venduto Kg </a:t>
            </a:r>
            <a:r>
              <a:rPr lang="it-IT" sz="1800" i="1">
                <a:solidFill>
                  <a:srgbClr val="FF3300"/>
                </a:solidFill>
                <a:latin typeface="Palatino" pitchFamily="18" charset="0"/>
              </a:rPr>
              <a:t>X</a:t>
            </a:r>
            <a:r>
              <a:rPr lang="it-IT" sz="1800" i="1">
                <a:latin typeface="Palatino" pitchFamily="18" charset="0"/>
              </a:rPr>
              <a:t> </a:t>
            </a:r>
            <a:r>
              <a:rPr lang="it-IT" sz="1800" i="1" noProof="1">
                <a:latin typeface="Palatino" pitchFamily="18" charset="0"/>
              </a:rPr>
              <a:t> di uva a </a:t>
            </a:r>
            <a:r>
              <a:rPr lang="it-IT" sz="1800" i="1">
                <a:solidFill>
                  <a:srgbClr val="FF3300"/>
                </a:solidFill>
                <a:latin typeface="Palatino" pitchFamily="18" charset="0"/>
              </a:rPr>
              <a:t>Y</a:t>
            </a:r>
            <a:r>
              <a:rPr lang="it-IT" sz="1800" i="1">
                <a:latin typeface="Palatino" pitchFamily="18" charset="0"/>
              </a:rPr>
              <a:t> €</a:t>
            </a:r>
            <a:r>
              <a:rPr lang="it-IT" sz="1800" i="1" noProof="1">
                <a:latin typeface="Palatino" pitchFamily="18" charset="0"/>
              </a:rPr>
              <a:t> al chilogrammo e con il ricavo ha acquistato </a:t>
            </a:r>
            <a:r>
              <a:rPr lang="it-IT" sz="1800" i="1">
                <a:solidFill>
                  <a:srgbClr val="FF3300"/>
                </a:solidFill>
                <a:latin typeface="Palatino" pitchFamily="18" charset="0"/>
              </a:rPr>
              <a:t>Z</a:t>
            </a:r>
            <a:r>
              <a:rPr lang="it-IT" sz="1800" i="1" noProof="1">
                <a:latin typeface="Palatino" pitchFamily="18" charset="0"/>
              </a:rPr>
              <a:t> metri di stoffa pagandola </a:t>
            </a:r>
            <a:r>
              <a:rPr lang="it-IT" sz="1800" i="1">
                <a:solidFill>
                  <a:srgbClr val="FF3300"/>
                </a:solidFill>
                <a:latin typeface="Palatino" pitchFamily="18" charset="0"/>
              </a:rPr>
              <a:t>K</a:t>
            </a:r>
            <a:r>
              <a:rPr lang="it-IT" sz="1800" i="1">
                <a:latin typeface="Palatino" pitchFamily="18" charset="0"/>
              </a:rPr>
              <a:t> €</a:t>
            </a:r>
            <a:r>
              <a:rPr lang="it-IT" sz="1800" i="1" noProof="1">
                <a:latin typeface="Palatino" pitchFamily="18" charset="0"/>
              </a:rPr>
              <a:t> al metro.</a:t>
            </a:r>
          </a:p>
          <a:p>
            <a:pPr marL="342900" indent="-342900" algn="just">
              <a:spcBef>
                <a:spcPct val="20000"/>
              </a:spcBef>
            </a:pPr>
            <a:r>
              <a:rPr lang="it-IT" sz="1800" i="1" noProof="1">
                <a:latin typeface="Palatino" pitchFamily="18" charset="0"/>
              </a:rPr>
              <a:t>	Quale somma gli è rimasta?</a:t>
            </a:r>
            <a:endParaRPr lang="it-IT" sz="1800" i="1">
              <a:latin typeface="Palatino" pitchFamily="18" charset="0"/>
            </a:endParaRPr>
          </a:p>
          <a:p>
            <a:pPr marL="342900" indent="-342900" algn="just">
              <a:spcBef>
                <a:spcPct val="20000"/>
              </a:spcBef>
            </a:pPr>
            <a:r>
              <a:rPr lang="it-IT" sz="1800" b="1" u="sng">
                <a:latin typeface="Palatino" pitchFamily="18" charset="0"/>
              </a:rPr>
              <a:t>Procedura</a:t>
            </a:r>
          </a:p>
          <a:p>
            <a:pPr marL="342900" indent="-342900" algn="just">
              <a:spcBef>
                <a:spcPct val="20000"/>
              </a:spcBef>
            </a:pPr>
            <a:r>
              <a:rPr lang="it-IT" sz="1800" noProof="1">
                <a:latin typeface="Palatino" pitchFamily="18" charset="0"/>
              </a:rPr>
              <a:t>	</a:t>
            </a:r>
            <a:r>
              <a:rPr lang="it-IT" sz="1800">
                <a:latin typeface="Palatino" pitchFamily="18" charset="0"/>
              </a:rPr>
              <a:t>Somma= </a:t>
            </a:r>
            <a:r>
              <a:rPr lang="it-IT" sz="1800" i="1">
                <a:solidFill>
                  <a:srgbClr val="FF3300"/>
                </a:solidFill>
                <a:latin typeface="Palatino" pitchFamily="18" charset="0"/>
              </a:rPr>
              <a:t>X</a:t>
            </a:r>
            <a:r>
              <a:rPr lang="it-IT" sz="1800" i="1">
                <a:latin typeface="Palatino" pitchFamily="18" charset="0"/>
              </a:rPr>
              <a:t>*</a:t>
            </a:r>
            <a:r>
              <a:rPr lang="it-IT" sz="1800" i="1">
                <a:solidFill>
                  <a:srgbClr val="FF3300"/>
                </a:solidFill>
                <a:latin typeface="Palatino" pitchFamily="18" charset="0"/>
              </a:rPr>
              <a:t>Y</a:t>
            </a:r>
            <a:r>
              <a:rPr lang="it-IT" sz="1800" i="1">
                <a:latin typeface="Palatino" pitchFamily="18" charset="0"/>
              </a:rPr>
              <a:t>-</a:t>
            </a:r>
            <a:r>
              <a:rPr lang="it-IT" sz="1800" i="1">
                <a:solidFill>
                  <a:srgbClr val="FF3300"/>
                </a:solidFill>
                <a:latin typeface="Palatino" pitchFamily="18" charset="0"/>
              </a:rPr>
              <a:t>Z</a:t>
            </a:r>
            <a:r>
              <a:rPr lang="it-IT" sz="1800" i="1">
                <a:latin typeface="Palatino" pitchFamily="18" charset="0"/>
              </a:rPr>
              <a:t>*</a:t>
            </a:r>
            <a:r>
              <a:rPr lang="it-IT" sz="1800" i="1">
                <a:solidFill>
                  <a:srgbClr val="FF3300"/>
                </a:solidFill>
                <a:latin typeface="Palatino" pitchFamily="18" charset="0"/>
              </a:rPr>
              <a:t>K</a:t>
            </a:r>
          </a:p>
          <a:p>
            <a:pPr marL="342900" indent="-342900" algn="just">
              <a:spcBef>
                <a:spcPct val="20000"/>
              </a:spcBef>
            </a:pPr>
            <a:endParaRPr lang="it-IT" sz="1800" i="1">
              <a:latin typeface="Palatino"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dissolve">
                                      <p:cBhvr>
                                        <p:cTn id="7" dur="5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2743200" y="2057400"/>
            <a:ext cx="2514600" cy="2362200"/>
          </a:xfrm>
          <a:prstGeom prst="rect">
            <a:avLst/>
          </a:prstGeom>
          <a:solidFill>
            <a:srgbClr val="FFFF00"/>
          </a:solidFill>
          <a:ln w="9525">
            <a:solidFill>
              <a:schemeClr val="tx1"/>
            </a:solidFill>
            <a:miter lim="800000"/>
            <a:headEnd/>
            <a:tailEnd/>
          </a:ln>
        </p:spPr>
        <p:txBody>
          <a:bodyPr wrap="none" anchor="ctr"/>
          <a:lstStyle/>
          <a:p>
            <a:endParaRPr lang="it-IT"/>
          </a:p>
        </p:txBody>
      </p:sp>
      <p:sp>
        <p:nvSpPr>
          <p:cNvPr id="36867" name="Rectangle 3"/>
          <p:cNvSpPr>
            <a:spLocks noGrp="1" noChangeArrowheads="1"/>
          </p:cNvSpPr>
          <p:nvPr>
            <p:ph type="title"/>
          </p:nvPr>
        </p:nvSpPr>
        <p:spPr/>
        <p:txBody>
          <a:bodyPr/>
          <a:lstStyle/>
          <a:p>
            <a:pPr eaLnBrk="1" hangingPunct="1"/>
            <a:r>
              <a:rPr lang="it-IT" smtClean="0"/>
              <a:t>Procedura Risolutiva con parametri</a:t>
            </a:r>
          </a:p>
        </p:txBody>
      </p:sp>
      <p:sp>
        <p:nvSpPr>
          <p:cNvPr id="40964" name="AutoShape 4"/>
          <p:cNvSpPr>
            <a:spLocks noChangeArrowheads="1"/>
          </p:cNvSpPr>
          <p:nvPr/>
        </p:nvSpPr>
        <p:spPr bwMode="auto">
          <a:xfrm>
            <a:off x="3200400" y="2133600"/>
            <a:ext cx="1600200" cy="1119188"/>
          </a:xfrm>
          <a:prstGeom prst="foldedCorner">
            <a:avLst>
              <a:gd name="adj" fmla="val 12500"/>
            </a:avLst>
          </a:prstGeom>
          <a:solidFill>
            <a:schemeClr val="accent1"/>
          </a:solidFill>
          <a:ln w="9525">
            <a:solidFill>
              <a:schemeClr val="tx1"/>
            </a:solidFill>
            <a:round/>
            <a:headEnd/>
            <a:tailEnd/>
          </a:ln>
        </p:spPr>
        <p:txBody>
          <a:bodyPr>
            <a:spAutoFit/>
          </a:bodyPr>
          <a:lstStyle/>
          <a:p>
            <a:pPr algn="ctr">
              <a:spcBef>
                <a:spcPct val="50000"/>
              </a:spcBef>
            </a:pPr>
            <a:r>
              <a:rPr lang="it-IT" b="1"/>
              <a:t>Algoritmo</a:t>
            </a:r>
          </a:p>
          <a:p>
            <a:pPr algn="ctr">
              <a:spcBef>
                <a:spcPct val="50000"/>
              </a:spcBef>
            </a:pPr>
            <a:endParaRPr lang="it-IT" b="1"/>
          </a:p>
        </p:txBody>
      </p:sp>
      <p:sp>
        <p:nvSpPr>
          <p:cNvPr id="40965" name="Text Box 5"/>
          <p:cNvSpPr txBox="1">
            <a:spLocks noChangeArrowheads="1"/>
          </p:cNvSpPr>
          <p:nvPr/>
        </p:nvSpPr>
        <p:spPr bwMode="auto">
          <a:xfrm>
            <a:off x="2895600" y="3838575"/>
            <a:ext cx="2209800" cy="466725"/>
          </a:xfrm>
          <a:prstGeom prst="rect">
            <a:avLst/>
          </a:prstGeom>
          <a:solidFill>
            <a:srgbClr val="99FF33"/>
          </a:solidFill>
          <a:ln w="9525">
            <a:solidFill>
              <a:schemeClr val="tx1"/>
            </a:solidFill>
            <a:miter lim="800000"/>
            <a:headEnd/>
            <a:tailEnd/>
          </a:ln>
        </p:spPr>
        <p:txBody>
          <a:bodyPr>
            <a:spAutoFit/>
          </a:bodyPr>
          <a:lstStyle/>
          <a:p>
            <a:pPr algn="ctr">
              <a:spcBef>
                <a:spcPct val="50000"/>
              </a:spcBef>
            </a:pPr>
            <a:r>
              <a:rPr lang="it-IT" b="1"/>
              <a:t>Esecutore</a:t>
            </a:r>
          </a:p>
        </p:txBody>
      </p:sp>
      <p:sp>
        <p:nvSpPr>
          <p:cNvPr id="40966" name="AutoShape 6"/>
          <p:cNvSpPr>
            <a:spLocks noChangeArrowheads="1"/>
          </p:cNvSpPr>
          <p:nvPr/>
        </p:nvSpPr>
        <p:spPr bwMode="auto">
          <a:xfrm>
            <a:off x="5181600" y="3957638"/>
            <a:ext cx="381000" cy="228600"/>
          </a:xfrm>
          <a:prstGeom prst="rightArrow">
            <a:avLst>
              <a:gd name="adj1" fmla="val 50000"/>
              <a:gd name="adj2" fmla="val 41667"/>
            </a:avLst>
          </a:prstGeom>
          <a:solidFill>
            <a:schemeClr val="bg1"/>
          </a:solidFill>
          <a:ln w="9525">
            <a:solidFill>
              <a:schemeClr val="tx1"/>
            </a:solidFill>
            <a:miter lim="800000"/>
            <a:headEnd/>
            <a:tailEnd/>
          </a:ln>
        </p:spPr>
        <p:txBody>
          <a:bodyPr wrap="none" anchor="ctr"/>
          <a:lstStyle/>
          <a:p>
            <a:endParaRPr lang="it-IT"/>
          </a:p>
        </p:txBody>
      </p:sp>
      <p:sp>
        <p:nvSpPr>
          <p:cNvPr id="40967" name="AutoShape 7"/>
          <p:cNvSpPr>
            <a:spLocks noChangeArrowheads="1"/>
          </p:cNvSpPr>
          <p:nvPr/>
        </p:nvSpPr>
        <p:spPr bwMode="auto">
          <a:xfrm>
            <a:off x="3810000" y="3352800"/>
            <a:ext cx="228600" cy="304800"/>
          </a:xfrm>
          <a:prstGeom prst="downArrow">
            <a:avLst>
              <a:gd name="adj1" fmla="val 50000"/>
              <a:gd name="adj2" fmla="val 33333"/>
            </a:avLst>
          </a:prstGeom>
          <a:solidFill>
            <a:schemeClr val="bg1"/>
          </a:solidFill>
          <a:ln w="9525">
            <a:solidFill>
              <a:schemeClr val="tx1"/>
            </a:solidFill>
            <a:miter lim="800000"/>
            <a:headEnd/>
            <a:tailEnd/>
          </a:ln>
        </p:spPr>
        <p:txBody>
          <a:bodyPr wrap="none" anchor="ctr"/>
          <a:lstStyle/>
          <a:p>
            <a:endParaRPr lang="it-IT"/>
          </a:p>
        </p:txBody>
      </p:sp>
      <p:pic>
        <p:nvPicPr>
          <p:cNvPr id="40968" name="Picture 8" descr="C:\Programmi\File comuni\Microsoft Shared\Clipart\cagcat50\PE07677_.WMF"/>
          <p:cNvPicPr>
            <a:picLocks noChangeAspect="1" noChangeArrowheads="1"/>
          </p:cNvPicPr>
          <p:nvPr/>
        </p:nvPicPr>
        <p:blipFill>
          <a:blip r:embed="rId2" cstate="print"/>
          <a:srcRect/>
          <a:stretch>
            <a:fillRect/>
          </a:stretch>
        </p:blipFill>
        <p:spPr bwMode="auto">
          <a:xfrm>
            <a:off x="1219200" y="1371600"/>
            <a:ext cx="987425" cy="990600"/>
          </a:xfrm>
          <a:prstGeom prst="rect">
            <a:avLst/>
          </a:prstGeom>
          <a:noFill/>
          <a:ln w="9525">
            <a:noFill/>
            <a:miter lim="800000"/>
            <a:headEnd/>
            <a:tailEnd/>
          </a:ln>
        </p:spPr>
      </p:pic>
      <p:cxnSp>
        <p:nvCxnSpPr>
          <p:cNvPr id="40969" name="AutoShape 9"/>
          <p:cNvCxnSpPr>
            <a:cxnSpLocks noChangeShapeType="1"/>
            <a:endCxn id="40964" idx="0"/>
          </p:cNvCxnSpPr>
          <p:nvPr/>
        </p:nvCxnSpPr>
        <p:spPr bwMode="auto">
          <a:xfrm>
            <a:off x="2206625" y="1866900"/>
            <a:ext cx="1793875" cy="266700"/>
          </a:xfrm>
          <a:prstGeom prst="curvedConnector2">
            <a:avLst/>
          </a:prstGeom>
          <a:noFill/>
          <a:ln w="9525">
            <a:solidFill>
              <a:schemeClr val="tx1"/>
            </a:solidFill>
            <a:round/>
            <a:headEnd/>
            <a:tailEnd type="triangle" w="med" len="med"/>
          </a:ln>
        </p:spPr>
      </p:cxnSp>
      <p:sp>
        <p:nvSpPr>
          <p:cNvPr id="40970" name="Rectangle 10"/>
          <p:cNvSpPr>
            <a:spLocks noChangeArrowheads="1"/>
          </p:cNvSpPr>
          <p:nvPr/>
        </p:nvSpPr>
        <p:spPr bwMode="auto">
          <a:xfrm>
            <a:off x="5638800" y="3843338"/>
            <a:ext cx="1371600" cy="457200"/>
          </a:xfrm>
          <a:prstGeom prst="rect">
            <a:avLst/>
          </a:prstGeom>
          <a:solidFill>
            <a:schemeClr val="accent1"/>
          </a:solidFill>
          <a:ln w="9525">
            <a:solidFill>
              <a:schemeClr val="tx1"/>
            </a:solidFill>
            <a:miter lim="800000"/>
            <a:headEnd/>
            <a:tailEnd/>
          </a:ln>
        </p:spPr>
        <p:txBody>
          <a:bodyPr wrap="none" anchor="ctr"/>
          <a:lstStyle/>
          <a:p>
            <a:pPr algn="ctr"/>
            <a:r>
              <a:rPr lang="it-IT"/>
              <a:t>Risultato</a:t>
            </a:r>
          </a:p>
        </p:txBody>
      </p:sp>
      <p:sp>
        <p:nvSpPr>
          <p:cNvPr id="40971" name="Text Box 11"/>
          <p:cNvSpPr txBox="1">
            <a:spLocks noChangeArrowheads="1"/>
          </p:cNvSpPr>
          <p:nvPr/>
        </p:nvSpPr>
        <p:spPr bwMode="auto">
          <a:xfrm>
            <a:off x="914400" y="2362200"/>
            <a:ext cx="1528763" cy="822325"/>
          </a:xfrm>
          <a:prstGeom prst="rect">
            <a:avLst/>
          </a:prstGeom>
          <a:noFill/>
          <a:ln w="9525">
            <a:noFill/>
            <a:miter lim="800000"/>
            <a:headEnd/>
            <a:tailEnd/>
          </a:ln>
        </p:spPr>
        <p:txBody>
          <a:bodyPr wrap="none">
            <a:spAutoFit/>
          </a:bodyPr>
          <a:lstStyle/>
          <a:p>
            <a:r>
              <a:rPr lang="it-IT"/>
              <a:t>Risolutore </a:t>
            </a:r>
          </a:p>
          <a:p>
            <a:r>
              <a:rPr lang="it-IT"/>
              <a:t>Problema</a:t>
            </a:r>
          </a:p>
        </p:txBody>
      </p:sp>
      <p:sp>
        <p:nvSpPr>
          <p:cNvPr id="40972" name="AutoShape 12"/>
          <p:cNvSpPr>
            <a:spLocks noChangeArrowheads="1"/>
          </p:cNvSpPr>
          <p:nvPr/>
        </p:nvSpPr>
        <p:spPr bwMode="auto">
          <a:xfrm>
            <a:off x="2438400" y="3957638"/>
            <a:ext cx="381000" cy="228600"/>
          </a:xfrm>
          <a:prstGeom prst="rightArrow">
            <a:avLst>
              <a:gd name="adj1" fmla="val 50000"/>
              <a:gd name="adj2" fmla="val 41667"/>
            </a:avLst>
          </a:prstGeom>
          <a:solidFill>
            <a:schemeClr val="bg1"/>
          </a:solidFill>
          <a:ln w="9525">
            <a:solidFill>
              <a:schemeClr val="tx1"/>
            </a:solidFill>
            <a:miter lim="800000"/>
            <a:headEnd/>
            <a:tailEnd/>
          </a:ln>
        </p:spPr>
        <p:txBody>
          <a:bodyPr wrap="none" anchor="ctr"/>
          <a:lstStyle/>
          <a:p>
            <a:endParaRPr lang="it-IT"/>
          </a:p>
        </p:txBody>
      </p:sp>
      <p:sp>
        <p:nvSpPr>
          <p:cNvPr id="40973" name="Rectangle 13"/>
          <p:cNvSpPr>
            <a:spLocks noChangeArrowheads="1"/>
          </p:cNvSpPr>
          <p:nvPr/>
        </p:nvSpPr>
        <p:spPr bwMode="auto">
          <a:xfrm>
            <a:off x="609600" y="3843338"/>
            <a:ext cx="1676400" cy="457200"/>
          </a:xfrm>
          <a:prstGeom prst="rect">
            <a:avLst/>
          </a:prstGeom>
          <a:solidFill>
            <a:schemeClr val="accent1"/>
          </a:solidFill>
          <a:ln w="9525">
            <a:solidFill>
              <a:schemeClr val="tx1"/>
            </a:solidFill>
            <a:miter lim="800000"/>
            <a:headEnd/>
            <a:tailEnd/>
          </a:ln>
        </p:spPr>
        <p:txBody>
          <a:bodyPr wrap="none" anchor="ctr"/>
          <a:lstStyle/>
          <a:p>
            <a:pPr algn="ctr"/>
            <a:r>
              <a:rPr lang="it-IT"/>
              <a:t>Dato Iniziale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dissolve">
                                      <p:cBhvr>
                                        <p:cTn id="7" dur="500"/>
                                        <p:tgtEl>
                                          <p:spTgt spid="4096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971"/>
                                        </p:tgtEl>
                                        <p:attrNameLst>
                                          <p:attrName>style.visibility</p:attrName>
                                        </p:attrNameLst>
                                      </p:cBhvr>
                                      <p:to>
                                        <p:strVal val="visible"/>
                                      </p:to>
                                    </p:set>
                                    <p:animEffect transition="in" filter="dissolve">
                                      <p:cBhvr>
                                        <p:cTn id="11" dur="500"/>
                                        <p:tgtEl>
                                          <p:spTgt spid="40971"/>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0969"/>
                                        </p:tgtEl>
                                        <p:attrNameLst>
                                          <p:attrName>style.visibility</p:attrName>
                                        </p:attrNameLst>
                                      </p:cBhvr>
                                      <p:to>
                                        <p:strVal val="visible"/>
                                      </p:to>
                                    </p:set>
                                    <p:animEffect transition="in" filter="wipe(left)">
                                      <p:cBhvr>
                                        <p:cTn id="15" dur="500"/>
                                        <p:tgtEl>
                                          <p:spTgt spid="40969"/>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40964"/>
                                        </p:tgtEl>
                                        <p:attrNameLst>
                                          <p:attrName>style.visibility</p:attrName>
                                        </p:attrNameLst>
                                      </p:cBhvr>
                                      <p:to>
                                        <p:strVal val="visible"/>
                                      </p:to>
                                    </p:set>
                                    <p:animEffect transition="in" filter="wipe(up)">
                                      <p:cBhvr>
                                        <p:cTn id="19" dur="500"/>
                                        <p:tgtEl>
                                          <p:spTgt spid="40964"/>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40967"/>
                                        </p:tgtEl>
                                        <p:attrNameLst>
                                          <p:attrName>style.visibility</p:attrName>
                                        </p:attrNameLst>
                                      </p:cBhvr>
                                      <p:to>
                                        <p:strVal val="visible"/>
                                      </p:to>
                                    </p:set>
                                    <p:animEffect transition="in" filter="wipe(up)">
                                      <p:cBhvr>
                                        <p:cTn id="23" dur="500"/>
                                        <p:tgtEl>
                                          <p:spTgt spid="40967"/>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0965"/>
                                        </p:tgtEl>
                                        <p:attrNameLst>
                                          <p:attrName>style.visibility</p:attrName>
                                        </p:attrNameLst>
                                      </p:cBhvr>
                                      <p:to>
                                        <p:strVal val="visible"/>
                                      </p:to>
                                    </p:set>
                                    <p:animEffect transition="in" filter="wipe(up)">
                                      <p:cBhvr>
                                        <p:cTn id="27" dur="500"/>
                                        <p:tgtEl>
                                          <p:spTgt spid="40965"/>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40962"/>
                                        </p:tgtEl>
                                        <p:attrNameLst>
                                          <p:attrName>style.visibility</p:attrName>
                                        </p:attrNameLst>
                                      </p:cBhvr>
                                      <p:to>
                                        <p:strVal val="visible"/>
                                      </p:to>
                                    </p:set>
                                    <p:animEffect transition="in" filter="dissolve">
                                      <p:cBhvr>
                                        <p:cTn id="31" dur="500"/>
                                        <p:tgtEl>
                                          <p:spTgt spid="40962"/>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40973"/>
                                        </p:tgtEl>
                                        <p:attrNameLst>
                                          <p:attrName>style.visibility</p:attrName>
                                        </p:attrNameLst>
                                      </p:cBhvr>
                                      <p:to>
                                        <p:strVal val="visible"/>
                                      </p:to>
                                    </p:set>
                                    <p:animEffect transition="in" filter="wipe(left)">
                                      <p:cBhvr>
                                        <p:cTn id="35" dur="500"/>
                                        <p:tgtEl>
                                          <p:spTgt spid="40973"/>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40972"/>
                                        </p:tgtEl>
                                        <p:attrNameLst>
                                          <p:attrName>style.visibility</p:attrName>
                                        </p:attrNameLst>
                                      </p:cBhvr>
                                      <p:to>
                                        <p:strVal val="visible"/>
                                      </p:to>
                                    </p:set>
                                    <p:animEffect transition="in" filter="wipe(left)">
                                      <p:cBhvr>
                                        <p:cTn id="39" dur="500"/>
                                        <p:tgtEl>
                                          <p:spTgt spid="40972"/>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40966"/>
                                        </p:tgtEl>
                                        <p:attrNameLst>
                                          <p:attrName>style.visibility</p:attrName>
                                        </p:attrNameLst>
                                      </p:cBhvr>
                                      <p:to>
                                        <p:strVal val="visible"/>
                                      </p:to>
                                    </p:set>
                                    <p:animEffect transition="in" filter="wipe(left)">
                                      <p:cBhvr>
                                        <p:cTn id="43" dur="500"/>
                                        <p:tgtEl>
                                          <p:spTgt spid="40966"/>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40970"/>
                                        </p:tgtEl>
                                        <p:attrNameLst>
                                          <p:attrName>style.visibility</p:attrName>
                                        </p:attrNameLst>
                                      </p:cBhvr>
                                      <p:to>
                                        <p:strVal val="visible"/>
                                      </p:to>
                                    </p:set>
                                    <p:animEffect transition="in" filter="wipe(left)">
                                      <p:cBhvr>
                                        <p:cTn id="47" dur="500"/>
                                        <p:tgtEl>
                                          <p:spTgt spid="409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nimBg="1"/>
      <p:bldP spid="40964" grpId="0" animBg="1" autoUpdateAnimBg="0"/>
      <p:bldP spid="40965" grpId="0" animBg="1" autoUpdateAnimBg="0"/>
      <p:bldP spid="40966" grpId="0" animBg="1"/>
      <p:bldP spid="40967" grpId="0" animBg="1"/>
      <p:bldP spid="40970" grpId="0" animBg="1" autoUpdateAnimBg="0"/>
      <p:bldP spid="40971" grpId="0" autoUpdateAnimBg="0"/>
      <p:bldP spid="40972" grpId="0" animBg="1"/>
      <p:bldP spid="40973"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it-IT" b="1" noProof="1" smtClean="0">
                <a:latin typeface="Palatino" pitchFamily="18" charset="0"/>
              </a:rPr>
              <a:t>Processi, Algoritmi ed Istruzioni</a:t>
            </a:r>
            <a:endParaRPr lang="it-IT" smtClean="0"/>
          </a:p>
        </p:txBody>
      </p:sp>
      <p:sp>
        <p:nvSpPr>
          <p:cNvPr id="2052" name="Rectangle 3"/>
          <p:cNvSpPr>
            <a:spLocks noGrp="1" noChangeArrowheads="1"/>
          </p:cNvSpPr>
          <p:nvPr>
            <p:ph type="body" idx="1"/>
          </p:nvPr>
        </p:nvSpPr>
        <p:spPr>
          <a:xfrm>
            <a:off x="685800" y="1371600"/>
            <a:ext cx="7772400" cy="700088"/>
          </a:xfrm>
        </p:spPr>
        <p:txBody>
          <a:bodyPr/>
          <a:lstStyle/>
          <a:p>
            <a:pPr eaLnBrk="1" hangingPunct="1"/>
            <a:endParaRPr lang="it-IT" noProof="1" smtClean="0">
              <a:latin typeface="Palatino" pitchFamily="18" charset="0"/>
            </a:endParaRPr>
          </a:p>
        </p:txBody>
      </p:sp>
      <p:graphicFrame>
        <p:nvGraphicFramePr>
          <p:cNvPr id="2050" name="Object 0"/>
          <p:cNvGraphicFramePr>
            <a:graphicFrameLocks noChangeAspect="1"/>
          </p:cNvGraphicFramePr>
          <p:nvPr/>
        </p:nvGraphicFramePr>
        <p:xfrm>
          <a:off x="723900" y="2808288"/>
          <a:ext cx="8077200" cy="2520950"/>
        </p:xfrm>
        <a:graphic>
          <a:graphicData uri="http://schemas.openxmlformats.org/presentationml/2006/ole">
            <p:oleObj spid="_x0000_s2050" name="Documento" r:id="rId3" imgW="6434280" imgH="2008800" progId="Word.Document.8">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smtClean="0"/>
              <a:t>Segno</a:t>
            </a:r>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olo 1"/>
          <p:cNvSpPr>
            <a:spLocks noGrp="1"/>
          </p:cNvSpPr>
          <p:nvPr>
            <p:ph type="title"/>
          </p:nvPr>
        </p:nvSpPr>
        <p:spPr/>
        <p:txBody>
          <a:bodyPr/>
          <a:lstStyle/>
          <a:p>
            <a:pPr eaLnBrk="1" hangingPunct="1"/>
            <a:r>
              <a:rPr lang="it-IT" smtClean="0"/>
              <a:t>Un altro problema</a:t>
            </a:r>
          </a:p>
        </p:txBody>
      </p:sp>
      <p:sp>
        <p:nvSpPr>
          <p:cNvPr id="37891" name="Segnaposto contenuto 2"/>
          <p:cNvSpPr>
            <a:spLocks noGrp="1"/>
          </p:cNvSpPr>
          <p:nvPr>
            <p:ph idx="1"/>
          </p:nvPr>
        </p:nvSpPr>
        <p:spPr/>
        <p:txBody>
          <a:bodyPr/>
          <a:lstStyle/>
          <a:p>
            <a:pPr algn="ctr" eaLnBrk="1" hangingPunct="1">
              <a:buFontTx/>
              <a:buNone/>
            </a:pPr>
            <a:r>
              <a:rPr lang="it-IT" smtClean="0"/>
              <a:t>Dati due numeri interi (positivi):</a:t>
            </a:r>
          </a:p>
          <a:p>
            <a:pPr lvl="1" algn="ctr" eaLnBrk="1" hangingPunct="1">
              <a:buFontTx/>
              <a:buNone/>
            </a:pPr>
            <a:r>
              <a:rPr lang="it-IT" b="1" smtClean="0"/>
              <a:t>A</a:t>
            </a:r>
            <a:r>
              <a:rPr lang="it-IT" smtClean="0"/>
              <a:t> e </a:t>
            </a:r>
            <a:r>
              <a:rPr lang="it-IT" b="1" smtClean="0"/>
              <a:t>B</a:t>
            </a:r>
          </a:p>
          <a:p>
            <a:pPr algn="ctr" eaLnBrk="1" hangingPunct="1">
              <a:buFontTx/>
              <a:buNone/>
            </a:pPr>
            <a:r>
              <a:rPr lang="it-IT" smtClean="0"/>
              <a:t>sommarli!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olo 1"/>
          <p:cNvSpPr>
            <a:spLocks noGrp="1"/>
          </p:cNvSpPr>
          <p:nvPr>
            <p:ph type="title"/>
          </p:nvPr>
        </p:nvSpPr>
        <p:spPr/>
        <p:txBody>
          <a:bodyPr/>
          <a:lstStyle/>
          <a:p>
            <a:pPr eaLnBrk="1" hangingPunct="1"/>
            <a:r>
              <a:rPr lang="it-IT" smtClean="0"/>
              <a:t>Un primo algoritmo</a:t>
            </a:r>
          </a:p>
        </p:txBody>
      </p:sp>
      <p:sp>
        <p:nvSpPr>
          <p:cNvPr id="38915" name="Segnaposto contenuto 2"/>
          <p:cNvSpPr>
            <a:spLocks noGrp="1"/>
          </p:cNvSpPr>
          <p:nvPr>
            <p:ph idx="1"/>
          </p:nvPr>
        </p:nvSpPr>
        <p:spPr/>
        <p:txBody>
          <a:bodyPr/>
          <a:lstStyle/>
          <a:p>
            <a:pPr eaLnBrk="1" hangingPunct="1"/>
            <a:r>
              <a:rPr lang="it-IT" b="1" dirty="0" smtClean="0"/>
              <a:t>Capacità base</a:t>
            </a:r>
            <a:r>
              <a:rPr lang="it-IT" dirty="0" smtClean="0"/>
              <a:t>: sappiamo sommare e sottrarre una unità al numero</a:t>
            </a:r>
          </a:p>
          <a:p>
            <a:pPr algn="ctr" eaLnBrk="1" hangingPunct="1">
              <a:buFontTx/>
              <a:buNone/>
            </a:pPr>
            <a:r>
              <a:rPr lang="it-IT" b="1" i="1" dirty="0" smtClean="0"/>
              <a:t>Metodo pallottoliere!!!</a:t>
            </a:r>
          </a:p>
          <a:p>
            <a:pPr eaLnBrk="1" hangingPunct="1"/>
            <a:endParaRPr lang="it-IT" dirty="0" smtClean="0"/>
          </a:p>
        </p:txBody>
      </p:sp>
      <p:sp>
        <p:nvSpPr>
          <p:cNvPr id="4" name="Ovale 3"/>
          <p:cNvSpPr/>
          <p:nvPr/>
        </p:nvSpPr>
        <p:spPr>
          <a:xfrm>
            <a:off x="2143125" y="3500438"/>
            <a:ext cx="1714500" cy="20002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5" name="Ovale 4"/>
          <p:cNvSpPr/>
          <p:nvPr/>
        </p:nvSpPr>
        <p:spPr>
          <a:xfrm>
            <a:off x="4500563" y="3500438"/>
            <a:ext cx="1714500" cy="20002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8918" name="CasellaDiTesto 5"/>
          <p:cNvSpPr txBox="1">
            <a:spLocks noChangeArrowheads="1"/>
          </p:cNvSpPr>
          <p:nvPr/>
        </p:nvSpPr>
        <p:spPr bwMode="auto">
          <a:xfrm>
            <a:off x="2786063" y="2928938"/>
            <a:ext cx="428625" cy="461962"/>
          </a:xfrm>
          <a:prstGeom prst="rect">
            <a:avLst/>
          </a:prstGeom>
          <a:noFill/>
          <a:ln w="9525">
            <a:noFill/>
            <a:miter lim="800000"/>
            <a:headEnd/>
            <a:tailEnd/>
          </a:ln>
        </p:spPr>
        <p:txBody>
          <a:bodyPr>
            <a:spAutoFit/>
          </a:bodyPr>
          <a:lstStyle/>
          <a:p>
            <a:r>
              <a:rPr lang="it-IT"/>
              <a:t>A</a:t>
            </a:r>
          </a:p>
        </p:txBody>
      </p:sp>
      <p:sp>
        <p:nvSpPr>
          <p:cNvPr id="38919" name="CasellaDiTesto 6"/>
          <p:cNvSpPr txBox="1">
            <a:spLocks noChangeArrowheads="1"/>
          </p:cNvSpPr>
          <p:nvPr/>
        </p:nvSpPr>
        <p:spPr bwMode="auto">
          <a:xfrm>
            <a:off x="5143500" y="2928938"/>
            <a:ext cx="428625" cy="461962"/>
          </a:xfrm>
          <a:prstGeom prst="rect">
            <a:avLst/>
          </a:prstGeom>
          <a:noFill/>
          <a:ln w="9525">
            <a:noFill/>
            <a:miter lim="800000"/>
            <a:headEnd/>
            <a:tailEnd/>
          </a:ln>
        </p:spPr>
        <p:txBody>
          <a:bodyPr>
            <a:spAutoFit/>
          </a:bodyPr>
          <a:lstStyle/>
          <a:p>
            <a:r>
              <a:rPr lang="it-IT"/>
              <a:t>B</a:t>
            </a:r>
          </a:p>
        </p:txBody>
      </p:sp>
      <p:sp>
        <p:nvSpPr>
          <p:cNvPr id="8" name="Ovale 7"/>
          <p:cNvSpPr/>
          <p:nvPr/>
        </p:nvSpPr>
        <p:spPr>
          <a:xfrm>
            <a:off x="2928938" y="3857625"/>
            <a:ext cx="142875" cy="21431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9" name="Ovale 8"/>
          <p:cNvSpPr/>
          <p:nvPr/>
        </p:nvSpPr>
        <p:spPr>
          <a:xfrm>
            <a:off x="3000375" y="4143375"/>
            <a:ext cx="142875" cy="21431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0" name="Ovale 9"/>
          <p:cNvSpPr/>
          <p:nvPr/>
        </p:nvSpPr>
        <p:spPr>
          <a:xfrm>
            <a:off x="2786063" y="4357688"/>
            <a:ext cx="142875" cy="2143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1" name="Ovale 10"/>
          <p:cNvSpPr/>
          <p:nvPr/>
        </p:nvSpPr>
        <p:spPr>
          <a:xfrm>
            <a:off x="3143250" y="4500563"/>
            <a:ext cx="142875" cy="2143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2" name="Ovale 11"/>
          <p:cNvSpPr/>
          <p:nvPr/>
        </p:nvSpPr>
        <p:spPr>
          <a:xfrm>
            <a:off x="2857500" y="4714875"/>
            <a:ext cx="142875" cy="21431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3" name="Ovale 12"/>
          <p:cNvSpPr/>
          <p:nvPr/>
        </p:nvSpPr>
        <p:spPr>
          <a:xfrm>
            <a:off x="3286125" y="4786313"/>
            <a:ext cx="142875" cy="2143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4" name="Ovale 13"/>
          <p:cNvSpPr/>
          <p:nvPr/>
        </p:nvSpPr>
        <p:spPr>
          <a:xfrm>
            <a:off x="3286125" y="4010025"/>
            <a:ext cx="142875" cy="21431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5" name="Ovale 14"/>
          <p:cNvSpPr/>
          <p:nvPr/>
        </p:nvSpPr>
        <p:spPr>
          <a:xfrm>
            <a:off x="5072063" y="4010025"/>
            <a:ext cx="142875" cy="21431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6" name="Ovale 15"/>
          <p:cNvSpPr/>
          <p:nvPr/>
        </p:nvSpPr>
        <p:spPr>
          <a:xfrm>
            <a:off x="5143500" y="4295775"/>
            <a:ext cx="142875" cy="21431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grpSp>
        <p:nvGrpSpPr>
          <p:cNvPr id="17" name="Gruppo 27"/>
          <p:cNvGrpSpPr>
            <a:grpSpLocks/>
          </p:cNvGrpSpPr>
          <p:nvPr/>
        </p:nvGrpSpPr>
        <p:grpSpPr bwMode="auto">
          <a:xfrm>
            <a:off x="2857500" y="5572125"/>
            <a:ext cx="2714625" cy="461963"/>
            <a:chOff x="2857488" y="5572141"/>
            <a:chExt cx="2714644" cy="461665"/>
          </a:xfrm>
        </p:grpSpPr>
        <p:sp>
          <p:nvSpPr>
            <p:cNvPr id="38936" name="CasellaDiTesto 17"/>
            <p:cNvSpPr txBox="1">
              <a:spLocks noChangeArrowheads="1"/>
            </p:cNvSpPr>
            <p:nvPr/>
          </p:nvSpPr>
          <p:spPr bwMode="auto">
            <a:xfrm>
              <a:off x="2857488" y="5572141"/>
              <a:ext cx="428628" cy="461665"/>
            </a:xfrm>
            <a:prstGeom prst="rect">
              <a:avLst/>
            </a:prstGeom>
            <a:noFill/>
            <a:ln w="9525">
              <a:noFill/>
              <a:miter lim="800000"/>
              <a:headEnd/>
              <a:tailEnd/>
            </a:ln>
          </p:spPr>
          <p:txBody>
            <a:bodyPr>
              <a:spAutoFit/>
            </a:bodyPr>
            <a:lstStyle/>
            <a:p>
              <a:pPr algn="ctr"/>
              <a:r>
                <a:rPr lang="it-IT"/>
                <a:t>7</a:t>
              </a:r>
            </a:p>
          </p:txBody>
        </p:sp>
        <p:sp>
          <p:nvSpPr>
            <p:cNvPr id="38937" name="CasellaDiTesto 18"/>
            <p:cNvSpPr txBox="1">
              <a:spLocks noChangeArrowheads="1"/>
            </p:cNvSpPr>
            <p:nvPr/>
          </p:nvSpPr>
          <p:spPr bwMode="auto">
            <a:xfrm>
              <a:off x="5143504" y="5572141"/>
              <a:ext cx="428628" cy="461665"/>
            </a:xfrm>
            <a:prstGeom prst="rect">
              <a:avLst/>
            </a:prstGeom>
            <a:noFill/>
            <a:ln w="9525">
              <a:noFill/>
              <a:miter lim="800000"/>
              <a:headEnd/>
              <a:tailEnd/>
            </a:ln>
          </p:spPr>
          <p:txBody>
            <a:bodyPr>
              <a:spAutoFit/>
            </a:bodyPr>
            <a:lstStyle/>
            <a:p>
              <a:pPr algn="ctr"/>
              <a:r>
                <a:rPr lang="it-IT"/>
                <a:t>2</a:t>
              </a:r>
            </a:p>
          </p:txBody>
        </p:sp>
      </p:grpSp>
      <p:grpSp>
        <p:nvGrpSpPr>
          <p:cNvPr id="20" name="Gruppo 34"/>
          <p:cNvGrpSpPr>
            <a:grpSpLocks/>
          </p:cNvGrpSpPr>
          <p:nvPr/>
        </p:nvGrpSpPr>
        <p:grpSpPr bwMode="auto">
          <a:xfrm>
            <a:off x="2857500" y="5572125"/>
            <a:ext cx="2714625" cy="461963"/>
            <a:chOff x="2857488" y="5572141"/>
            <a:chExt cx="2714644" cy="461665"/>
          </a:xfrm>
        </p:grpSpPr>
        <p:sp>
          <p:nvSpPr>
            <p:cNvPr id="38934" name="CasellaDiTesto 35"/>
            <p:cNvSpPr txBox="1">
              <a:spLocks noChangeArrowheads="1"/>
            </p:cNvSpPr>
            <p:nvPr/>
          </p:nvSpPr>
          <p:spPr bwMode="auto">
            <a:xfrm>
              <a:off x="2857488" y="5572141"/>
              <a:ext cx="428628" cy="461665"/>
            </a:xfrm>
            <a:prstGeom prst="rect">
              <a:avLst/>
            </a:prstGeom>
            <a:noFill/>
            <a:ln w="9525">
              <a:noFill/>
              <a:miter lim="800000"/>
              <a:headEnd/>
              <a:tailEnd/>
            </a:ln>
          </p:spPr>
          <p:txBody>
            <a:bodyPr>
              <a:spAutoFit/>
            </a:bodyPr>
            <a:lstStyle/>
            <a:p>
              <a:pPr algn="ctr"/>
              <a:r>
                <a:rPr lang="it-IT"/>
                <a:t>8</a:t>
              </a:r>
            </a:p>
          </p:txBody>
        </p:sp>
        <p:sp>
          <p:nvSpPr>
            <p:cNvPr id="38935" name="CasellaDiTesto 36"/>
            <p:cNvSpPr txBox="1">
              <a:spLocks noChangeArrowheads="1"/>
            </p:cNvSpPr>
            <p:nvPr/>
          </p:nvSpPr>
          <p:spPr bwMode="auto">
            <a:xfrm>
              <a:off x="5143504" y="5572141"/>
              <a:ext cx="428628" cy="461665"/>
            </a:xfrm>
            <a:prstGeom prst="rect">
              <a:avLst/>
            </a:prstGeom>
            <a:noFill/>
            <a:ln w="9525">
              <a:noFill/>
              <a:miter lim="800000"/>
              <a:headEnd/>
              <a:tailEnd/>
            </a:ln>
          </p:spPr>
          <p:txBody>
            <a:bodyPr>
              <a:spAutoFit/>
            </a:bodyPr>
            <a:lstStyle/>
            <a:p>
              <a:pPr algn="ctr"/>
              <a:r>
                <a:rPr lang="it-IT"/>
                <a:t>1</a:t>
              </a:r>
            </a:p>
          </p:txBody>
        </p:sp>
      </p:grpSp>
      <p:grpSp>
        <p:nvGrpSpPr>
          <p:cNvPr id="21" name="Gruppo 37"/>
          <p:cNvGrpSpPr>
            <a:grpSpLocks/>
          </p:cNvGrpSpPr>
          <p:nvPr/>
        </p:nvGrpSpPr>
        <p:grpSpPr bwMode="auto">
          <a:xfrm>
            <a:off x="2857500" y="5572125"/>
            <a:ext cx="2714625" cy="461963"/>
            <a:chOff x="2857488" y="5572141"/>
            <a:chExt cx="2714644" cy="461665"/>
          </a:xfrm>
        </p:grpSpPr>
        <p:sp>
          <p:nvSpPr>
            <p:cNvPr id="38932" name="CasellaDiTesto 38"/>
            <p:cNvSpPr txBox="1">
              <a:spLocks noChangeArrowheads="1"/>
            </p:cNvSpPr>
            <p:nvPr/>
          </p:nvSpPr>
          <p:spPr bwMode="auto">
            <a:xfrm>
              <a:off x="2857488" y="5572141"/>
              <a:ext cx="428628" cy="461665"/>
            </a:xfrm>
            <a:prstGeom prst="rect">
              <a:avLst/>
            </a:prstGeom>
            <a:noFill/>
            <a:ln w="9525">
              <a:noFill/>
              <a:miter lim="800000"/>
              <a:headEnd/>
              <a:tailEnd/>
            </a:ln>
          </p:spPr>
          <p:txBody>
            <a:bodyPr>
              <a:spAutoFit/>
            </a:bodyPr>
            <a:lstStyle/>
            <a:p>
              <a:pPr algn="ctr"/>
              <a:r>
                <a:rPr lang="it-IT"/>
                <a:t>9</a:t>
              </a:r>
            </a:p>
          </p:txBody>
        </p:sp>
        <p:sp>
          <p:nvSpPr>
            <p:cNvPr id="38933" name="CasellaDiTesto 39"/>
            <p:cNvSpPr txBox="1">
              <a:spLocks noChangeArrowheads="1"/>
            </p:cNvSpPr>
            <p:nvPr/>
          </p:nvSpPr>
          <p:spPr bwMode="auto">
            <a:xfrm>
              <a:off x="5143504" y="5572141"/>
              <a:ext cx="428628" cy="461665"/>
            </a:xfrm>
            <a:prstGeom prst="rect">
              <a:avLst/>
            </a:prstGeom>
            <a:noFill/>
            <a:ln w="9525">
              <a:noFill/>
              <a:miter lim="800000"/>
              <a:headEnd/>
              <a:tailEnd/>
            </a:ln>
          </p:spPr>
          <p:txBody>
            <a:bodyPr>
              <a:spAutoFit/>
            </a:bodyPr>
            <a:lstStyle/>
            <a:p>
              <a:pPr algn="ctr"/>
              <a:r>
                <a:rPr lang="it-IT"/>
                <a:t>0</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0 -1.48148E-6 L -0.26719 -0.00579 " pathEditMode="relative" rAng="0" ptsTypes="AA">
                                      <p:cBhvr>
                                        <p:cTn id="6" dur="2000" fill="hold"/>
                                        <p:tgtEl>
                                          <p:spTgt spid="15"/>
                                        </p:tgtEl>
                                        <p:attrNameLst>
                                          <p:attrName>ppt_x</p:attrName>
                                          <p:attrName>ppt_y</p:attrName>
                                        </p:attrNameLst>
                                      </p:cBhvr>
                                      <p:rCtr x="-134" y="-3"/>
                                    </p:animMotion>
                                  </p:childTnLst>
                                </p:cTn>
                              </p:par>
                              <p:par>
                                <p:cTn id="7" presetID="10" presetClass="exit" presetSubtype="0" fill="hold" nodeType="withEffect">
                                  <p:stCondLst>
                                    <p:cond delay="0"/>
                                  </p:stCondLst>
                                  <p:childTnLst>
                                    <p:animEffect transition="out" filter="fade">
                                      <p:cBhvr>
                                        <p:cTn id="8" dur="2000"/>
                                        <p:tgtEl>
                                          <p:spTgt spid="17"/>
                                        </p:tgtEl>
                                      </p:cBhvr>
                                    </p:animEffect>
                                    <p:set>
                                      <p:cBhvr>
                                        <p:cTn id="9" dur="1" fill="hold">
                                          <p:stCondLst>
                                            <p:cond delay="1999"/>
                                          </p:stCondLst>
                                        </p:cTn>
                                        <p:tgtEl>
                                          <p:spTgt spid="17"/>
                                        </p:tgtEl>
                                        <p:attrNameLst>
                                          <p:attrName>style.visibility</p:attrName>
                                        </p:attrNameLst>
                                      </p:cBhvr>
                                      <p:to>
                                        <p:strVal val="hidden"/>
                                      </p:to>
                                    </p:set>
                                  </p:childTnLst>
                                </p:cTn>
                              </p:par>
                              <p:par>
                                <p:cTn id="10" presetID="10" presetClass="entr" presetSubtype="0" fill="hold" nodeType="with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20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35" presetClass="path" presetSubtype="0" accel="50000" decel="50000" fill="hold" grpId="0" nodeType="clickEffect">
                                  <p:stCondLst>
                                    <p:cond delay="0"/>
                                  </p:stCondLst>
                                  <p:childTnLst>
                                    <p:animMotion origin="layout" path="M -2.5E-6 1.85185E-6 L -0.24357 0.11018 " pathEditMode="relative" rAng="0" ptsTypes="AA">
                                      <p:cBhvr>
                                        <p:cTn id="16" dur="2000" fill="hold"/>
                                        <p:tgtEl>
                                          <p:spTgt spid="16"/>
                                        </p:tgtEl>
                                        <p:attrNameLst>
                                          <p:attrName>ppt_x</p:attrName>
                                          <p:attrName>ppt_y</p:attrName>
                                        </p:attrNameLst>
                                      </p:cBhvr>
                                      <p:rCtr x="-122" y="55"/>
                                    </p:animMotion>
                                  </p:childTnLst>
                                </p:cTn>
                              </p:par>
                              <p:par>
                                <p:cTn id="17" presetID="10" presetClass="exit" presetSubtype="0" fill="hold" nodeType="withEffect">
                                  <p:stCondLst>
                                    <p:cond delay="0"/>
                                  </p:stCondLst>
                                  <p:childTnLst>
                                    <p:animEffect transition="out" filter="fade">
                                      <p:cBhvr>
                                        <p:cTn id="18" dur="2000"/>
                                        <p:tgtEl>
                                          <p:spTgt spid="20"/>
                                        </p:tgtEl>
                                      </p:cBhvr>
                                    </p:animEffect>
                                    <p:set>
                                      <p:cBhvr>
                                        <p:cTn id="19" dur="1" fill="hold">
                                          <p:stCondLst>
                                            <p:cond delay="1999"/>
                                          </p:stCondLst>
                                        </p:cTn>
                                        <p:tgtEl>
                                          <p:spTgt spid="20"/>
                                        </p:tgtEl>
                                        <p:attrNameLst>
                                          <p:attrName>style.visibility</p:attrName>
                                        </p:attrNameLst>
                                      </p:cBhvr>
                                      <p:to>
                                        <p:strVal val="hidden"/>
                                      </p:to>
                                    </p:set>
                                  </p:childTnLst>
                                </p:cTn>
                              </p:par>
                              <p:par>
                                <p:cTn id="20" presetID="10" presetClass="entr" presetSubtype="0" fill="hold"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olo 1"/>
          <p:cNvSpPr>
            <a:spLocks noGrp="1"/>
          </p:cNvSpPr>
          <p:nvPr>
            <p:ph type="title"/>
          </p:nvPr>
        </p:nvSpPr>
        <p:spPr/>
        <p:txBody>
          <a:bodyPr/>
          <a:lstStyle/>
          <a:p>
            <a:pPr eaLnBrk="1" hangingPunct="1"/>
            <a:r>
              <a:rPr lang="it-IT" smtClean="0"/>
              <a:t>Un primo algoritmo</a:t>
            </a:r>
          </a:p>
        </p:txBody>
      </p:sp>
      <p:sp>
        <p:nvSpPr>
          <p:cNvPr id="3" name="Segnaposto contenuto 2"/>
          <p:cNvSpPr>
            <a:spLocks noGrp="1"/>
          </p:cNvSpPr>
          <p:nvPr>
            <p:ph idx="1"/>
          </p:nvPr>
        </p:nvSpPr>
        <p:spPr/>
        <p:txBody>
          <a:bodyPr/>
          <a:lstStyle/>
          <a:p>
            <a:pPr algn="ctr" eaLnBrk="1" hangingPunct="1">
              <a:buFontTx/>
              <a:buNone/>
              <a:defRPr/>
            </a:pPr>
            <a:r>
              <a:rPr lang="it-IT" b="1" i="1" dirty="0" smtClean="0"/>
              <a:t>Razionalizziamo</a:t>
            </a:r>
          </a:p>
          <a:p>
            <a:pPr marL="514350" indent="-514350" eaLnBrk="1" hangingPunct="1">
              <a:buNone/>
              <a:defRPr/>
            </a:pPr>
            <a:r>
              <a:rPr lang="it-IT" dirty="0" smtClean="0"/>
              <a:t>Dati i due numeri A e B</a:t>
            </a:r>
          </a:p>
          <a:p>
            <a:pPr marL="514350" indent="-514350" eaLnBrk="1" hangingPunct="1">
              <a:buFontTx/>
              <a:buAutoNum type="arabicParenR"/>
              <a:defRPr/>
            </a:pPr>
            <a:r>
              <a:rPr lang="it-IT" dirty="0" smtClean="0"/>
              <a:t>Si metta in A ciò che si ottiene facendo A + 1</a:t>
            </a:r>
          </a:p>
          <a:p>
            <a:pPr marL="514350" indent="-514350" eaLnBrk="1" hangingPunct="1">
              <a:buFontTx/>
              <a:buAutoNum type="arabicParenR"/>
              <a:defRPr/>
            </a:pPr>
            <a:r>
              <a:rPr lang="it-IT" dirty="0" smtClean="0"/>
              <a:t>Si metta in B ciò che si ottiene facendo B – 1</a:t>
            </a:r>
          </a:p>
          <a:p>
            <a:pPr marL="514350" indent="-514350" eaLnBrk="1" hangingPunct="1">
              <a:buFontTx/>
              <a:buAutoNum type="arabicParenR"/>
              <a:defRPr/>
            </a:pPr>
            <a:r>
              <a:rPr lang="it-IT" dirty="0" smtClean="0"/>
              <a:t>Se B non è uguale a 0 </a:t>
            </a:r>
          </a:p>
          <a:p>
            <a:pPr marL="914400" lvl="1" indent="-514350" eaLnBrk="1" hangingPunct="1">
              <a:buFontTx/>
              <a:buNone/>
              <a:defRPr/>
            </a:pPr>
            <a:r>
              <a:rPr lang="it-IT" dirty="0" smtClean="0"/>
              <a:t>	allora si torni al passo 1)</a:t>
            </a:r>
          </a:p>
          <a:p>
            <a:pPr marL="914400" lvl="1" indent="-514350" eaLnBrk="1" hangingPunct="1">
              <a:buFontTx/>
              <a:buNone/>
              <a:defRPr/>
            </a:pPr>
            <a:r>
              <a:rPr lang="it-IT" dirty="0" smtClean="0"/>
              <a:t>	altrimenti A contiene la somma tra l’originale A e l’originale B</a:t>
            </a:r>
          </a:p>
          <a:p>
            <a:pPr marL="514350" indent="-514350" eaLnBrk="1" hangingPunct="1">
              <a:buFontTx/>
              <a:buAutoNum type="arabicParenR"/>
              <a:defRPr/>
            </a:pPr>
            <a:endParaRPr lang="it-IT" dirty="0" smtClean="0"/>
          </a:p>
          <a:p>
            <a:pPr marL="514350" indent="-514350" eaLnBrk="1" hangingPunct="1">
              <a:buFontTx/>
              <a:buAutoNum type="arabicParenR"/>
              <a:defRPr/>
            </a:pPr>
            <a:endParaRPr lang="it-IT" dirty="0" smtClean="0"/>
          </a:p>
          <a:p>
            <a:pPr marL="514350" indent="-514350" eaLnBrk="1" hangingPunct="1">
              <a:buFontTx/>
              <a:buAutoNum type="arabicParenR"/>
              <a:defRPr/>
            </a:pPr>
            <a:endParaRPr lang="it-IT"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olo 1"/>
          <p:cNvSpPr>
            <a:spLocks noGrp="1"/>
          </p:cNvSpPr>
          <p:nvPr>
            <p:ph type="title"/>
          </p:nvPr>
        </p:nvSpPr>
        <p:spPr/>
        <p:txBody>
          <a:bodyPr/>
          <a:lstStyle/>
          <a:p>
            <a:pPr eaLnBrk="1" hangingPunct="1"/>
            <a:r>
              <a:rPr lang="it-IT" smtClean="0"/>
              <a:t>Un primo algoritmo</a:t>
            </a:r>
          </a:p>
        </p:txBody>
      </p:sp>
      <p:sp>
        <p:nvSpPr>
          <p:cNvPr id="40963" name="Segnaposto contenuto 2"/>
          <p:cNvSpPr>
            <a:spLocks noGrp="1"/>
          </p:cNvSpPr>
          <p:nvPr>
            <p:ph idx="1"/>
          </p:nvPr>
        </p:nvSpPr>
        <p:spPr/>
        <p:txBody>
          <a:bodyPr/>
          <a:lstStyle/>
          <a:p>
            <a:pPr eaLnBrk="1" hangingPunct="1"/>
            <a:r>
              <a:rPr lang="it-IT" b="1" dirty="0" smtClean="0"/>
              <a:t>Capacità base</a:t>
            </a:r>
            <a:r>
              <a:rPr lang="it-IT" dirty="0" smtClean="0"/>
              <a:t>: contare fino a 10 e sommare due cifre</a:t>
            </a:r>
          </a:p>
          <a:p>
            <a:pPr eaLnBrk="1" hangingPunct="1"/>
            <a:endParaRPr lang="it-IT" dirty="0" smtClean="0"/>
          </a:p>
        </p:txBody>
      </p:sp>
      <p:sp>
        <p:nvSpPr>
          <p:cNvPr id="40964" name="CasellaDiTesto 25"/>
          <p:cNvSpPr txBox="1">
            <a:spLocks noChangeArrowheads="1"/>
          </p:cNvSpPr>
          <p:nvPr/>
        </p:nvSpPr>
        <p:spPr bwMode="auto">
          <a:xfrm>
            <a:off x="3429000" y="2714625"/>
            <a:ext cx="800100" cy="461963"/>
          </a:xfrm>
          <a:prstGeom prst="rect">
            <a:avLst/>
          </a:prstGeom>
          <a:noFill/>
          <a:ln w="9525">
            <a:noFill/>
            <a:miter lim="800000"/>
            <a:headEnd/>
            <a:tailEnd/>
          </a:ln>
        </p:spPr>
        <p:txBody>
          <a:bodyPr wrap="none">
            <a:spAutoFit/>
          </a:bodyPr>
          <a:lstStyle/>
          <a:p>
            <a:r>
              <a:rPr lang="it-IT"/>
              <a:t>7897</a:t>
            </a:r>
          </a:p>
        </p:txBody>
      </p:sp>
      <p:sp>
        <p:nvSpPr>
          <p:cNvPr id="27" name="CasellaDiTesto 26"/>
          <p:cNvSpPr txBox="1">
            <a:spLocks noChangeArrowheads="1"/>
          </p:cNvSpPr>
          <p:nvPr/>
        </p:nvSpPr>
        <p:spPr bwMode="auto">
          <a:xfrm>
            <a:off x="4643438" y="2714625"/>
            <a:ext cx="646112" cy="461963"/>
          </a:xfrm>
          <a:prstGeom prst="rect">
            <a:avLst/>
          </a:prstGeom>
          <a:noFill/>
          <a:ln w="9525">
            <a:noFill/>
            <a:miter lim="800000"/>
            <a:headEnd/>
            <a:tailEnd/>
          </a:ln>
        </p:spPr>
        <p:txBody>
          <a:bodyPr wrap="none">
            <a:spAutoFit/>
          </a:bodyPr>
          <a:lstStyle/>
          <a:p>
            <a:r>
              <a:rPr lang="it-IT"/>
              <a:t>345</a:t>
            </a:r>
          </a:p>
        </p:txBody>
      </p:sp>
      <p:sp>
        <p:nvSpPr>
          <p:cNvPr id="29" name="Croce 28"/>
          <p:cNvSpPr/>
          <p:nvPr/>
        </p:nvSpPr>
        <p:spPr>
          <a:xfrm>
            <a:off x="4214813" y="2786063"/>
            <a:ext cx="428625" cy="28575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cxnSp>
        <p:nvCxnSpPr>
          <p:cNvPr id="31" name="Connettore 1 30"/>
          <p:cNvCxnSpPr/>
          <p:nvPr/>
        </p:nvCxnSpPr>
        <p:spPr>
          <a:xfrm>
            <a:off x="3071813" y="3571875"/>
            <a:ext cx="1928812"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Uguale 31"/>
          <p:cNvSpPr/>
          <p:nvPr/>
        </p:nvSpPr>
        <p:spPr>
          <a:xfrm>
            <a:off x="4286250" y="3071813"/>
            <a:ext cx="285750" cy="35718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chemeClr val="tx1"/>
              </a:solidFill>
            </a:endParaRPr>
          </a:p>
        </p:txBody>
      </p:sp>
      <p:sp>
        <p:nvSpPr>
          <p:cNvPr id="33" name="CasellaDiTesto 32"/>
          <p:cNvSpPr txBox="1">
            <a:spLocks noChangeArrowheads="1"/>
          </p:cNvSpPr>
          <p:nvPr/>
        </p:nvSpPr>
        <p:spPr bwMode="auto">
          <a:xfrm>
            <a:off x="3929063" y="3609975"/>
            <a:ext cx="338137" cy="461963"/>
          </a:xfrm>
          <a:prstGeom prst="rect">
            <a:avLst/>
          </a:prstGeom>
          <a:noFill/>
          <a:ln w="9525">
            <a:noFill/>
            <a:miter lim="800000"/>
            <a:headEnd/>
            <a:tailEnd/>
          </a:ln>
        </p:spPr>
        <p:txBody>
          <a:bodyPr wrap="none">
            <a:spAutoFit/>
          </a:bodyPr>
          <a:lstStyle/>
          <a:p>
            <a:r>
              <a:rPr lang="it-IT"/>
              <a:t>2</a:t>
            </a:r>
          </a:p>
        </p:txBody>
      </p:sp>
      <p:sp>
        <p:nvSpPr>
          <p:cNvPr id="34" name="CasellaDiTesto 33"/>
          <p:cNvSpPr txBox="1">
            <a:spLocks noChangeArrowheads="1"/>
          </p:cNvSpPr>
          <p:nvPr/>
        </p:nvSpPr>
        <p:spPr bwMode="auto">
          <a:xfrm>
            <a:off x="3760788" y="2428875"/>
            <a:ext cx="338137" cy="461963"/>
          </a:xfrm>
          <a:prstGeom prst="rect">
            <a:avLst/>
          </a:prstGeom>
          <a:noFill/>
          <a:ln w="9525">
            <a:noFill/>
            <a:miter lim="800000"/>
            <a:headEnd/>
            <a:tailEnd/>
          </a:ln>
        </p:spPr>
        <p:txBody>
          <a:bodyPr wrap="none">
            <a:spAutoFit/>
          </a:bodyPr>
          <a:lstStyle/>
          <a:p>
            <a:r>
              <a:rPr lang="it-IT"/>
              <a:t>1</a:t>
            </a:r>
          </a:p>
        </p:txBody>
      </p:sp>
      <p:sp>
        <p:nvSpPr>
          <p:cNvPr id="35" name="CasellaDiTesto 34"/>
          <p:cNvSpPr txBox="1">
            <a:spLocks noChangeArrowheads="1"/>
          </p:cNvSpPr>
          <p:nvPr/>
        </p:nvSpPr>
        <p:spPr bwMode="auto">
          <a:xfrm>
            <a:off x="3778250" y="3609975"/>
            <a:ext cx="338138" cy="461963"/>
          </a:xfrm>
          <a:prstGeom prst="rect">
            <a:avLst/>
          </a:prstGeom>
          <a:noFill/>
          <a:ln w="9525">
            <a:noFill/>
            <a:miter lim="800000"/>
            <a:headEnd/>
            <a:tailEnd/>
          </a:ln>
        </p:spPr>
        <p:txBody>
          <a:bodyPr wrap="none">
            <a:spAutoFit/>
          </a:bodyPr>
          <a:lstStyle/>
          <a:p>
            <a:r>
              <a:rPr lang="it-IT"/>
              <a:t>4</a:t>
            </a:r>
          </a:p>
        </p:txBody>
      </p:sp>
      <p:sp>
        <p:nvSpPr>
          <p:cNvPr id="38" name="CasellaDiTesto 37"/>
          <p:cNvSpPr txBox="1">
            <a:spLocks noChangeArrowheads="1"/>
          </p:cNvSpPr>
          <p:nvPr/>
        </p:nvSpPr>
        <p:spPr bwMode="auto">
          <a:xfrm>
            <a:off x="3590925" y="2428875"/>
            <a:ext cx="338138" cy="461963"/>
          </a:xfrm>
          <a:prstGeom prst="rect">
            <a:avLst/>
          </a:prstGeom>
          <a:noFill/>
          <a:ln w="9525">
            <a:noFill/>
            <a:miter lim="800000"/>
            <a:headEnd/>
            <a:tailEnd/>
          </a:ln>
        </p:spPr>
        <p:txBody>
          <a:bodyPr wrap="none">
            <a:spAutoFit/>
          </a:bodyPr>
          <a:lstStyle/>
          <a:p>
            <a:r>
              <a:rPr lang="it-IT"/>
              <a:t>1</a:t>
            </a:r>
          </a:p>
        </p:txBody>
      </p:sp>
      <p:sp>
        <p:nvSpPr>
          <p:cNvPr id="41" name="CasellaDiTesto 40"/>
          <p:cNvSpPr txBox="1">
            <a:spLocks noChangeArrowheads="1"/>
          </p:cNvSpPr>
          <p:nvPr/>
        </p:nvSpPr>
        <p:spPr bwMode="auto">
          <a:xfrm>
            <a:off x="3648075" y="3609975"/>
            <a:ext cx="339725" cy="461963"/>
          </a:xfrm>
          <a:prstGeom prst="rect">
            <a:avLst/>
          </a:prstGeom>
          <a:noFill/>
          <a:ln w="9525">
            <a:noFill/>
            <a:miter lim="800000"/>
            <a:headEnd/>
            <a:tailEnd/>
          </a:ln>
        </p:spPr>
        <p:txBody>
          <a:bodyPr wrap="none">
            <a:spAutoFit/>
          </a:bodyPr>
          <a:lstStyle/>
          <a:p>
            <a:r>
              <a:rPr lang="it-IT"/>
              <a:t>2</a:t>
            </a:r>
          </a:p>
        </p:txBody>
      </p:sp>
      <p:sp>
        <p:nvSpPr>
          <p:cNvPr id="42" name="CasellaDiTesto 41"/>
          <p:cNvSpPr txBox="1">
            <a:spLocks noChangeArrowheads="1"/>
          </p:cNvSpPr>
          <p:nvPr/>
        </p:nvSpPr>
        <p:spPr bwMode="auto">
          <a:xfrm>
            <a:off x="3482975" y="3609975"/>
            <a:ext cx="338138" cy="461963"/>
          </a:xfrm>
          <a:prstGeom prst="rect">
            <a:avLst/>
          </a:prstGeom>
          <a:noFill/>
          <a:ln w="9525">
            <a:noFill/>
            <a:miter lim="800000"/>
            <a:headEnd/>
            <a:tailEnd/>
          </a:ln>
        </p:spPr>
        <p:txBody>
          <a:bodyPr wrap="none">
            <a:spAutoFit/>
          </a:bodyPr>
          <a:lstStyle/>
          <a:p>
            <a:r>
              <a:rPr lang="it-IT"/>
              <a:t>8</a:t>
            </a:r>
          </a:p>
        </p:txBody>
      </p:sp>
      <p:sp>
        <p:nvSpPr>
          <p:cNvPr id="43" name="CasellaDiTesto 42"/>
          <p:cNvSpPr txBox="1">
            <a:spLocks noChangeArrowheads="1"/>
          </p:cNvSpPr>
          <p:nvPr/>
        </p:nvSpPr>
        <p:spPr bwMode="auto">
          <a:xfrm>
            <a:off x="3429000" y="2428875"/>
            <a:ext cx="338138" cy="461963"/>
          </a:xfrm>
          <a:prstGeom prst="rect">
            <a:avLst/>
          </a:prstGeom>
          <a:noFill/>
          <a:ln w="9525">
            <a:noFill/>
            <a:miter lim="800000"/>
            <a:headEnd/>
            <a:tailEnd/>
          </a:ln>
        </p:spPr>
        <p:txBody>
          <a:bodyPr wrap="none">
            <a:spAutoFit/>
          </a:bodyPr>
          <a:lstStyle/>
          <a:p>
            <a:r>
              <a:rPr lang="it-IT"/>
              <a:t>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4.44444E-6 0.03912 C -0.00209 0.06041 0.0026 0.07916 -0.01303 0.09166 C -0.02014 0.08935 -0.02796 0.08935 -0.03386 0.08472 C -0.03993 0.08032 -0.03855 0.07685 -0.04549 0.07592 C -0.06546 0.07384 -0.08577 0.07291 -0.10608 0.07176 C -0.10834 0.06944 -0.11059 0.06759 -0.11181 0.06504 C -0.11389 0.06111 -0.1125 0.0544 -0.1158 0.05208 C -0.11737 0.05046 -0.12049 0.05 -0.12136 0.04768 C -0.12153 0.04629 -0.1191 0.04768 -0.11737 0.04768 " pathEditMode="relative" rAng="0" ptsTypes="ffffffffA">
                                      <p:cBhvr>
                                        <p:cTn id="6" dur="2000" fill="hold"/>
                                        <p:tgtEl>
                                          <p:spTgt spid="27"/>
                                        </p:tgtEl>
                                        <p:attrNameLst>
                                          <p:attrName>ppt_x</p:attrName>
                                          <p:attrName>ppt_y</p:attrName>
                                        </p:attrNameLst>
                                      </p:cBhvr>
                                      <p:rCtr x="-60" y="26"/>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2000"/>
                                        <p:tgtEl>
                                          <p:spTgt spid="3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2000"/>
                                        <p:tgtEl>
                                          <p:spTgt spid="3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fade">
                                      <p:cBhvr>
                                        <p:cTn id="21" dur="2000"/>
                                        <p:tgtEl>
                                          <p:spTgt spid="3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2000"/>
                                        <p:tgtEl>
                                          <p:spTgt spid="3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2000"/>
                                        <p:tgtEl>
                                          <p:spTgt spid="3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8"/>
                                        </p:tgtEl>
                                        <p:attrNameLst>
                                          <p:attrName>style.visibility</p:attrName>
                                        </p:attrNameLst>
                                      </p:cBhvr>
                                      <p:to>
                                        <p:strVal val="visible"/>
                                      </p:to>
                                    </p:set>
                                    <p:animEffect transition="in" filter="fade">
                                      <p:cBhvr>
                                        <p:cTn id="36" dur="2000"/>
                                        <p:tgtEl>
                                          <p:spTgt spid="3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fade">
                                      <p:cBhvr>
                                        <p:cTn id="41" dur="2000"/>
                                        <p:tgtEl>
                                          <p:spTgt spid="41"/>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fade">
                                      <p:cBhvr>
                                        <p:cTn id="46" dur="2000"/>
                                        <p:tgtEl>
                                          <p:spTgt spid="43"/>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fade">
                                      <p:cBhvr>
                                        <p:cTn id="51" dur="2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2" grpId="0" animBg="1"/>
      <p:bldP spid="33" grpId="0"/>
      <p:bldP spid="34" grpId="0"/>
      <p:bldP spid="35" grpId="0"/>
      <p:bldP spid="38" grpId="0"/>
      <p:bldP spid="41" grpId="0"/>
      <p:bldP spid="42"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it-IT" sz="4000" smtClean="0"/>
              <a:t>Cosa vedremo nelle lezioni</a:t>
            </a:r>
          </a:p>
        </p:txBody>
      </p:sp>
      <p:sp>
        <p:nvSpPr>
          <p:cNvPr id="26627" name="Rectangle 3"/>
          <p:cNvSpPr>
            <a:spLocks noGrp="1" noChangeArrowheads="1"/>
          </p:cNvSpPr>
          <p:nvPr>
            <p:ph type="body" idx="1"/>
          </p:nvPr>
        </p:nvSpPr>
        <p:spPr/>
        <p:txBody>
          <a:bodyPr/>
          <a:lstStyle/>
          <a:p>
            <a:pPr eaLnBrk="1" hangingPunct="1">
              <a:lnSpc>
                <a:spcPct val="90000"/>
              </a:lnSpc>
            </a:pPr>
            <a:r>
              <a:rPr lang="it-IT" sz="3200" smtClean="0"/>
              <a:t>Mattoni base</a:t>
            </a:r>
          </a:p>
          <a:p>
            <a:pPr lvl="1" eaLnBrk="1" hangingPunct="1">
              <a:lnSpc>
                <a:spcPct val="90000"/>
              </a:lnSpc>
            </a:pPr>
            <a:r>
              <a:rPr lang="it-IT" sz="2800" b="1" dirty="0" smtClean="0">
                <a:solidFill>
                  <a:srgbClr val="FF0000"/>
                </a:solidFill>
              </a:rPr>
              <a:t>Algoritmo, modello per risolvere problemi</a:t>
            </a:r>
          </a:p>
          <a:p>
            <a:pPr lvl="1" eaLnBrk="1" hangingPunct="1">
              <a:lnSpc>
                <a:spcPct val="90000"/>
              </a:lnSpc>
            </a:pPr>
            <a:r>
              <a:rPr lang="it-IT" dirty="0" smtClean="0"/>
              <a:t>Rappresentazione dell’informazione</a:t>
            </a:r>
          </a:p>
          <a:p>
            <a:pPr lvl="1" eaLnBrk="1" hangingPunct="1">
              <a:lnSpc>
                <a:spcPct val="90000"/>
              </a:lnSpc>
            </a:pPr>
            <a:r>
              <a:rPr lang="it-IT" dirty="0" smtClean="0"/>
              <a:t>Architettura del calcolatore</a:t>
            </a:r>
          </a:p>
          <a:p>
            <a:pPr eaLnBrk="1" hangingPunct="1">
              <a:lnSpc>
                <a:spcPct val="90000"/>
              </a:lnSpc>
            </a:pPr>
            <a:r>
              <a:rPr lang="it-IT" dirty="0" smtClean="0"/>
              <a:t>Costruzioni sovrastanti</a:t>
            </a:r>
          </a:p>
          <a:p>
            <a:pPr lvl="1" eaLnBrk="1" hangingPunct="1">
              <a:lnSpc>
                <a:spcPct val="90000"/>
              </a:lnSpc>
            </a:pPr>
            <a:r>
              <a:rPr lang="it-IT" dirty="0" smtClean="0"/>
              <a:t>Sistema operativo</a:t>
            </a:r>
          </a:p>
          <a:p>
            <a:pPr lvl="1" eaLnBrk="1" hangingPunct="1">
              <a:lnSpc>
                <a:spcPct val="90000"/>
              </a:lnSpc>
            </a:pPr>
            <a:r>
              <a:rPr lang="it-IT" dirty="0" smtClean="0"/>
              <a:t>Reti di calcolatori e WWW</a:t>
            </a:r>
          </a:p>
          <a:p>
            <a:pPr lvl="1" eaLnBrk="1" hangingPunct="1">
              <a:lnSpc>
                <a:spcPct val="90000"/>
              </a:lnSpc>
            </a:pPr>
            <a:r>
              <a:rPr lang="it-IT" dirty="0" smtClean="0"/>
              <a:t>Programmi applicativi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it-IT" smtClean="0"/>
              <a:t>Un altro algoritmo: somma di due numeri</a:t>
            </a:r>
            <a:endParaRPr lang="it-IT" sz="2400" i="1" u="sng" smtClean="0">
              <a:latin typeface="Palatino" pitchFamily="18" charset="0"/>
            </a:endParaRPr>
          </a:p>
        </p:txBody>
      </p:sp>
      <p:sp>
        <p:nvSpPr>
          <p:cNvPr id="41987" name="Rectangle 3"/>
          <p:cNvSpPr>
            <a:spLocks noGrp="1" noChangeArrowheads="1"/>
          </p:cNvSpPr>
          <p:nvPr>
            <p:ph type="body" idx="1"/>
          </p:nvPr>
        </p:nvSpPr>
        <p:spPr>
          <a:xfrm>
            <a:off x="304800" y="1600200"/>
            <a:ext cx="8382000" cy="4114800"/>
          </a:xfrm>
        </p:spPr>
        <p:txBody>
          <a:bodyPr/>
          <a:lstStyle/>
          <a:p>
            <a:pPr algn="ctr" eaLnBrk="1" hangingPunct="1">
              <a:buFontTx/>
              <a:buNone/>
            </a:pPr>
            <a:r>
              <a:rPr lang="it-IT" sz="1800" b="1" i="1" dirty="0" smtClean="0"/>
              <a:t>Razionalizziamo </a:t>
            </a:r>
            <a:r>
              <a:rPr lang="it-IT" sz="1800" dirty="0" smtClean="0">
                <a:latin typeface="Palatino" pitchFamily="18" charset="0"/>
              </a:rPr>
              <a:t>	</a:t>
            </a:r>
          </a:p>
          <a:p>
            <a:pPr algn="just" eaLnBrk="1" hangingPunct="1">
              <a:buFontTx/>
              <a:buNone/>
            </a:pPr>
            <a:r>
              <a:rPr lang="it-IT" sz="1800" noProof="1" smtClean="0">
                <a:latin typeface="+mj-lt"/>
              </a:rPr>
              <a:t>Dati due numeri A e B</a:t>
            </a:r>
          </a:p>
          <a:p>
            <a:pPr algn="just" eaLnBrk="1" hangingPunct="1">
              <a:buFontTx/>
              <a:buAutoNum type="arabicParenR"/>
            </a:pPr>
            <a:r>
              <a:rPr lang="it-IT" sz="1800" noProof="1" smtClean="0">
                <a:latin typeface="+mj-lt"/>
              </a:rPr>
              <a:t>Scrivere A e scrivere B di modo che le unità stiano una sotto l’altra</a:t>
            </a:r>
          </a:p>
          <a:p>
            <a:pPr algn="just" eaLnBrk="1" hangingPunct="1">
              <a:buFontTx/>
              <a:buAutoNum type="arabicParenR"/>
            </a:pPr>
            <a:r>
              <a:rPr lang="it-IT" sz="1800" noProof="1" smtClean="0">
                <a:latin typeface="+mj-lt"/>
              </a:rPr>
              <a:t>Si scriva dopo il numero A il simbolo + e dopo il numero B il simbolo =</a:t>
            </a:r>
          </a:p>
          <a:p>
            <a:pPr algn="just" eaLnBrk="1" hangingPunct="1">
              <a:buFontTx/>
              <a:buAutoNum type="arabicParenR"/>
            </a:pPr>
            <a:r>
              <a:rPr lang="it-IT" sz="1800" noProof="1" smtClean="0">
                <a:latin typeface="+mj-lt"/>
              </a:rPr>
              <a:t>Si tracci un linea sotto il numero B</a:t>
            </a:r>
          </a:p>
          <a:p>
            <a:pPr algn="just" eaLnBrk="1" hangingPunct="1">
              <a:buFontTx/>
              <a:buAutoNum type="arabicParenR"/>
            </a:pPr>
            <a:r>
              <a:rPr lang="it-IT" sz="1800" noProof="1" smtClean="0">
                <a:latin typeface="+mj-lt"/>
              </a:rPr>
              <a:t>Considerare la colonna delle unità come colonna attiva</a:t>
            </a:r>
          </a:p>
          <a:p>
            <a:pPr algn="just" eaLnBrk="1" hangingPunct="1">
              <a:buFontTx/>
              <a:buAutoNum type="arabicParenR"/>
            </a:pPr>
            <a:r>
              <a:rPr lang="it-IT" sz="1800" noProof="1" smtClean="0">
                <a:latin typeface="+mj-lt"/>
              </a:rPr>
              <a:t>Se nella colonna attiva non ci sono cifre da sommare ci </a:t>
            </a:r>
            <a:r>
              <a:rPr lang="it-IT" sz="1800" b="1" noProof="1" smtClean="0">
                <a:latin typeface="+mj-lt"/>
              </a:rPr>
              <a:t>si fermi si è ottenuto il risultato</a:t>
            </a:r>
          </a:p>
          <a:p>
            <a:pPr algn="just" eaLnBrk="1" hangingPunct="1">
              <a:buFontTx/>
              <a:buAutoNum type="arabicParenR"/>
            </a:pPr>
            <a:r>
              <a:rPr lang="it-IT" sz="1800" noProof="1" smtClean="0">
                <a:latin typeface="+mj-lt"/>
              </a:rPr>
              <a:t>Si sommino le cifre della colonna attiva e si scriva l’unità sotto le due cifre considerate e l’eventuale decina sopra le cifre della colonna successiva a quella attiva</a:t>
            </a:r>
          </a:p>
          <a:p>
            <a:pPr algn="just" eaLnBrk="1" hangingPunct="1">
              <a:buFontTx/>
              <a:buAutoNum type="arabicParenR"/>
            </a:pPr>
            <a:r>
              <a:rPr lang="it-IT" sz="1800" noProof="1" smtClean="0">
                <a:latin typeface="+mj-lt"/>
              </a:rPr>
              <a:t>Si sposti la colonna attiva alla colonna successiva sulla sinistra</a:t>
            </a:r>
          </a:p>
          <a:p>
            <a:pPr algn="just" eaLnBrk="1" hangingPunct="1">
              <a:buFontTx/>
              <a:buAutoNum type="arabicParenR"/>
            </a:pPr>
            <a:r>
              <a:rPr lang="it-IT" sz="1800" noProof="1" smtClean="0">
                <a:latin typeface="+mj-lt"/>
              </a:rPr>
              <a:t>Si torni al passo 5)</a:t>
            </a:r>
          </a:p>
          <a:p>
            <a:pPr eaLnBrk="1" hangingPunct="1"/>
            <a:endParaRPr lang="it-IT"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olo 1"/>
          <p:cNvSpPr>
            <a:spLocks noGrp="1"/>
          </p:cNvSpPr>
          <p:nvPr>
            <p:ph type="title"/>
          </p:nvPr>
        </p:nvSpPr>
        <p:spPr/>
        <p:txBody>
          <a:bodyPr/>
          <a:lstStyle/>
          <a:p>
            <a:pPr eaLnBrk="1" hangingPunct="1"/>
            <a:r>
              <a:rPr lang="it-IT" smtClean="0"/>
              <a:t>Algoritmi per la somma di due numeri</a:t>
            </a:r>
          </a:p>
        </p:txBody>
      </p:sp>
      <p:sp>
        <p:nvSpPr>
          <p:cNvPr id="3" name="Segnaposto contenuto 2"/>
          <p:cNvSpPr>
            <a:spLocks noGrp="1"/>
          </p:cNvSpPr>
          <p:nvPr>
            <p:ph idx="1"/>
          </p:nvPr>
        </p:nvSpPr>
        <p:spPr>
          <a:xfrm>
            <a:off x="685800" y="1371600"/>
            <a:ext cx="7772400" cy="3557588"/>
          </a:xfrm>
        </p:spPr>
        <p:txBody>
          <a:bodyPr/>
          <a:lstStyle/>
          <a:p>
            <a:pPr eaLnBrk="1" hangingPunct="1">
              <a:buFontTx/>
              <a:buNone/>
              <a:defRPr/>
            </a:pPr>
            <a:r>
              <a:rPr lang="it-IT" b="1" dirty="0" smtClean="0"/>
              <a:t>Il problema: </a:t>
            </a:r>
            <a:r>
              <a:rPr lang="it-IT" dirty="0" smtClean="0"/>
              <a:t>sommare due numeri</a:t>
            </a:r>
          </a:p>
          <a:p>
            <a:pPr eaLnBrk="1" hangingPunct="1">
              <a:buFontTx/>
              <a:buNone/>
              <a:defRPr/>
            </a:pPr>
            <a:endParaRPr lang="it-IT" b="1" dirty="0" smtClean="0"/>
          </a:p>
          <a:p>
            <a:pPr eaLnBrk="1" hangingPunct="1">
              <a:buFontTx/>
              <a:buNone/>
              <a:defRPr/>
            </a:pPr>
            <a:r>
              <a:rPr lang="it-IT" b="1" dirty="0" smtClean="0"/>
              <a:t>Due algoritmi: </a:t>
            </a:r>
            <a:endParaRPr lang="it-IT" dirty="0" smtClean="0"/>
          </a:p>
          <a:p>
            <a:pPr marL="514350" indent="-514350" eaLnBrk="1" hangingPunct="1">
              <a:buFontTx/>
              <a:buAutoNum type="arabicParenR"/>
              <a:defRPr/>
            </a:pPr>
            <a:r>
              <a:rPr lang="it-IT" dirty="0" smtClean="0"/>
              <a:t>pallottoliere</a:t>
            </a:r>
          </a:p>
          <a:p>
            <a:pPr marL="914400" lvl="1" indent="-514350" eaLnBrk="1" hangingPunct="1">
              <a:buFontTx/>
              <a:buNone/>
              <a:defRPr/>
            </a:pPr>
            <a:r>
              <a:rPr lang="it-IT" dirty="0" smtClean="0"/>
              <a:t>Passo basilare: saper sommare e sottrarre una unità</a:t>
            </a:r>
          </a:p>
          <a:p>
            <a:pPr marL="514350" indent="-514350" eaLnBrk="1" hangingPunct="1">
              <a:buFontTx/>
              <a:buAutoNum type="arabicParenR"/>
              <a:defRPr/>
            </a:pPr>
            <a:r>
              <a:rPr lang="it-IT" dirty="0" smtClean="0"/>
              <a:t>“modo normale” </a:t>
            </a:r>
          </a:p>
          <a:p>
            <a:pPr marL="342900" lvl="1" indent="-342900" eaLnBrk="1" hangingPunct="1">
              <a:buFontTx/>
              <a:buNone/>
              <a:defRPr/>
            </a:pPr>
            <a:r>
              <a:rPr lang="it-IT" dirty="0" smtClean="0"/>
              <a:t>	Passo basilare: saper sommare due cifre</a:t>
            </a:r>
          </a:p>
          <a:p>
            <a:pPr eaLnBrk="1" hangingPunct="1">
              <a:buFontTx/>
              <a:buNone/>
              <a:defRPr/>
            </a:pPr>
            <a:endParaRPr lang="it-IT" dirty="0" smtClean="0"/>
          </a:p>
          <a:p>
            <a:pPr eaLnBrk="1" hangingPunct="1">
              <a:buFontTx/>
              <a:buNone/>
              <a:defRPr/>
            </a:pPr>
            <a:endParaRPr lang="it-IT" dirty="0" smtClean="0"/>
          </a:p>
        </p:txBody>
      </p:sp>
      <p:sp>
        <p:nvSpPr>
          <p:cNvPr id="4" name="CasellaDiTesto 3"/>
          <p:cNvSpPr txBox="1">
            <a:spLocks noChangeArrowheads="1"/>
          </p:cNvSpPr>
          <p:nvPr/>
        </p:nvSpPr>
        <p:spPr bwMode="auto">
          <a:xfrm>
            <a:off x="2000250" y="5357813"/>
            <a:ext cx="5500688" cy="923925"/>
          </a:xfrm>
          <a:prstGeom prst="rect">
            <a:avLst/>
          </a:prstGeom>
          <a:noFill/>
          <a:ln w="9525">
            <a:noFill/>
            <a:miter lim="800000"/>
            <a:headEnd/>
            <a:tailEnd/>
          </a:ln>
        </p:spPr>
        <p:txBody>
          <a:bodyPr>
            <a:spAutoFit/>
          </a:bodyPr>
          <a:lstStyle/>
          <a:p>
            <a:pPr algn="ctr"/>
            <a:r>
              <a:rPr lang="it-IT" sz="5400"/>
              <a:t>Perché sono due?</a:t>
            </a: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olo 1"/>
          <p:cNvSpPr>
            <a:spLocks noGrp="1"/>
          </p:cNvSpPr>
          <p:nvPr>
            <p:ph type="title"/>
          </p:nvPr>
        </p:nvSpPr>
        <p:spPr/>
        <p:txBody>
          <a:bodyPr/>
          <a:lstStyle/>
          <a:p>
            <a:pPr eaLnBrk="1" hangingPunct="1"/>
            <a:r>
              <a:rPr lang="it-IT" smtClean="0"/>
              <a:t>Un altro problema</a:t>
            </a:r>
          </a:p>
        </p:txBody>
      </p:sp>
      <p:sp>
        <p:nvSpPr>
          <p:cNvPr id="37891" name="Segnaposto contenuto 2"/>
          <p:cNvSpPr>
            <a:spLocks noGrp="1"/>
          </p:cNvSpPr>
          <p:nvPr>
            <p:ph idx="1"/>
          </p:nvPr>
        </p:nvSpPr>
        <p:spPr/>
        <p:txBody>
          <a:bodyPr/>
          <a:lstStyle/>
          <a:p>
            <a:pPr algn="ctr" eaLnBrk="1" hangingPunct="1">
              <a:buFontTx/>
              <a:buNone/>
            </a:pPr>
            <a:r>
              <a:rPr lang="it-IT" dirty="0" smtClean="0"/>
              <a:t>Dati due numeri interi (positivi):</a:t>
            </a:r>
          </a:p>
          <a:p>
            <a:pPr lvl="1" algn="ctr" eaLnBrk="1" hangingPunct="1">
              <a:buFontTx/>
              <a:buNone/>
            </a:pPr>
            <a:r>
              <a:rPr lang="it-IT" b="1" dirty="0" smtClean="0"/>
              <a:t>A</a:t>
            </a:r>
            <a:r>
              <a:rPr lang="it-IT" dirty="0" smtClean="0"/>
              <a:t> e </a:t>
            </a:r>
            <a:r>
              <a:rPr lang="it-IT" b="1" dirty="0" smtClean="0"/>
              <a:t>B</a:t>
            </a:r>
          </a:p>
          <a:p>
            <a:pPr algn="ctr" eaLnBrk="1" hangingPunct="1">
              <a:buFontTx/>
              <a:buNone/>
            </a:pPr>
            <a:r>
              <a:rPr lang="it-IT" dirty="0" smtClean="0"/>
              <a:t>moltiplicarli!</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olo 1"/>
          <p:cNvSpPr>
            <a:spLocks noGrp="1"/>
          </p:cNvSpPr>
          <p:nvPr>
            <p:ph type="title"/>
          </p:nvPr>
        </p:nvSpPr>
        <p:spPr/>
        <p:txBody>
          <a:bodyPr/>
          <a:lstStyle/>
          <a:p>
            <a:pPr eaLnBrk="1" hangingPunct="1"/>
            <a:r>
              <a:rPr lang="it-IT" smtClean="0"/>
              <a:t>Un primo algoritmo</a:t>
            </a:r>
          </a:p>
        </p:txBody>
      </p:sp>
      <p:sp>
        <p:nvSpPr>
          <p:cNvPr id="38915" name="Segnaposto contenuto 2"/>
          <p:cNvSpPr>
            <a:spLocks noGrp="1"/>
          </p:cNvSpPr>
          <p:nvPr>
            <p:ph idx="1"/>
          </p:nvPr>
        </p:nvSpPr>
        <p:spPr>
          <a:xfrm>
            <a:off x="685800" y="1371600"/>
            <a:ext cx="7772400" cy="985830"/>
          </a:xfrm>
        </p:spPr>
        <p:txBody>
          <a:bodyPr/>
          <a:lstStyle/>
          <a:p>
            <a:pPr eaLnBrk="1" hangingPunct="1"/>
            <a:r>
              <a:rPr lang="it-IT" b="1" dirty="0" smtClean="0"/>
              <a:t>Capacità base </a:t>
            </a:r>
            <a:r>
              <a:rPr lang="it-IT" dirty="0" smtClean="0"/>
              <a:t>: sappiamo sommare due qualsiasi cifre e sottrarre una unità al numero</a:t>
            </a:r>
          </a:p>
          <a:p>
            <a:pPr eaLnBrk="1" hangingPunct="1">
              <a:buNone/>
            </a:pPr>
            <a:endParaRPr lang="it-IT" dirty="0" smtClean="0"/>
          </a:p>
        </p:txBody>
      </p:sp>
      <p:sp>
        <p:nvSpPr>
          <p:cNvPr id="26" name="CasellaDiTesto 25"/>
          <p:cNvSpPr txBox="1"/>
          <p:nvPr/>
        </p:nvSpPr>
        <p:spPr>
          <a:xfrm>
            <a:off x="2571736" y="2788740"/>
            <a:ext cx="492443" cy="461665"/>
          </a:xfrm>
          <a:prstGeom prst="rect">
            <a:avLst/>
          </a:prstGeom>
          <a:noFill/>
        </p:spPr>
        <p:txBody>
          <a:bodyPr wrap="none" rtlCol="0">
            <a:spAutoFit/>
          </a:bodyPr>
          <a:lstStyle/>
          <a:p>
            <a:r>
              <a:rPr lang="it-IT" dirty="0" smtClean="0"/>
              <a:t>45</a:t>
            </a:r>
            <a:endParaRPr lang="it-IT" dirty="0"/>
          </a:p>
        </p:txBody>
      </p:sp>
      <p:sp>
        <p:nvSpPr>
          <p:cNvPr id="27" name="CasellaDiTesto 26"/>
          <p:cNvSpPr txBox="1"/>
          <p:nvPr/>
        </p:nvSpPr>
        <p:spPr>
          <a:xfrm>
            <a:off x="2643174" y="2393149"/>
            <a:ext cx="389850" cy="461665"/>
          </a:xfrm>
          <a:prstGeom prst="rect">
            <a:avLst/>
          </a:prstGeom>
          <a:noFill/>
        </p:spPr>
        <p:txBody>
          <a:bodyPr wrap="none" rtlCol="0">
            <a:spAutoFit/>
          </a:bodyPr>
          <a:lstStyle/>
          <a:p>
            <a:r>
              <a:rPr lang="it-IT" b="1" i="1" dirty="0" smtClean="0"/>
              <a:t>A</a:t>
            </a:r>
            <a:endParaRPr lang="it-IT" b="1" i="1" dirty="0"/>
          </a:p>
        </p:txBody>
      </p:sp>
      <p:sp>
        <p:nvSpPr>
          <p:cNvPr id="29" name="CasellaDiTesto 28"/>
          <p:cNvSpPr txBox="1"/>
          <p:nvPr/>
        </p:nvSpPr>
        <p:spPr>
          <a:xfrm>
            <a:off x="4000496" y="2788740"/>
            <a:ext cx="338554" cy="461665"/>
          </a:xfrm>
          <a:prstGeom prst="rect">
            <a:avLst/>
          </a:prstGeom>
          <a:noFill/>
        </p:spPr>
        <p:txBody>
          <a:bodyPr wrap="none" rtlCol="0">
            <a:spAutoFit/>
          </a:bodyPr>
          <a:lstStyle/>
          <a:p>
            <a:r>
              <a:rPr lang="it-IT" dirty="0" smtClean="0"/>
              <a:t>4</a:t>
            </a:r>
            <a:endParaRPr lang="it-IT" dirty="0"/>
          </a:p>
        </p:txBody>
      </p:sp>
      <p:sp>
        <p:nvSpPr>
          <p:cNvPr id="30" name="CasellaDiTesto 29"/>
          <p:cNvSpPr txBox="1"/>
          <p:nvPr/>
        </p:nvSpPr>
        <p:spPr>
          <a:xfrm>
            <a:off x="4000496" y="2393149"/>
            <a:ext cx="389850" cy="461665"/>
          </a:xfrm>
          <a:prstGeom prst="rect">
            <a:avLst/>
          </a:prstGeom>
          <a:noFill/>
        </p:spPr>
        <p:txBody>
          <a:bodyPr wrap="none" rtlCol="0">
            <a:spAutoFit/>
          </a:bodyPr>
          <a:lstStyle/>
          <a:p>
            <a:r>
              <a:rPr lang="it-IT" b="1" i="1" dirty="0" smtClean="0"/>
              <a:t>B</a:t>
            </a:r>
            <a:endParaRPr lang="it-IT" b="1" i="1" dirty="0"/>
          </a:p>
        </p:txBody>
      </p:sp>
      <p:sp>
        <p:nvSpPr>
          <p:cNvPr id="31" name="CasellaDiTesto 30"/>
          <p:cNvSpPr txBox="1"/>
          <p:nvPr/>
        </p:nvSpPr>
        <p:spPr>
          <a:xfrm>
            <a:off x="5429256" y="2788740"/>
            <a:ext cx="338554" cy="461665"/>
          </a:xfrm>
          <a:prstGeom prst="rect">
            <a:avLst/>
          </a:prstGeom>
          <a:noFill/>
        </p:spPr>
        <p:txBody>
          <a:bodyPr wrap="none" rtlCol="0">
            <a:spAutoFit/>
          </a:bodyPr>
          <a:lstStyle/>
          <a:p>
            <a:r>
              <a:rPr lang="it-IT" dirty="0" smtClean="0"/>
              <a:t>0</a:t>
            </a:r>
            <a:endParaRPr lang="it-IT" dirty="0"/>
          </a:p>
        </p:txBody>
      </p:sp>
      <p:sp>
        <p:nvSpPr>
          <p:cNvPr id="32" name="CasellaDiTesto 31"/>
          <p:cNvSpPr txBox="1"/>
          <p:nvPr/>
        </p:nvSpPr>
        <p:spPr>
          <a:xfrm>
            <a:off x="5429256" y="2393149"/>
            <a:ext cx="389850" cy="461665"/>
          </a:xfrm>
          <a:prstGeom prst="rect">
            <a:avLst/>
          </a:prstGeom>
          <a:noFill/>
        </p:spPr>
        <p:txBody>
          <a:bodyPr wrap="none" rtlCol="0">
            <a:spAutoFit/>
          </a:bodyPr>
          <a:lstStyle/>
          <a:p>
            <a:r>
              <a:rPr lang="it-IT" b="1" i="1" dirty="0" smtClean="0"/>
              <a:t>C</a:t>
            </a:r>
            <a:endParaRPr lang="it-IT" b="1" i="1" dirty="0"/>
          </a:p>
        </p:txBody>
      </p:sp>
      <p:sp>
        <p:nvSpPr>
          <p:cNvPr id="33" name="CasellaDiTesto 32"/>
          <p:cNvSpPr txBox="1"/>
          <p:nvPr/>
        </p:nvSpPr>
        <p:spPr>
          <a:xfrm>
            <a:off x="4000496" y="3324525"/>
            <a:ext cx="338554" cy="461665"/>
          </a:xfrm>
          <a:prstGeom prst="rect">
            <a:avLst/>
          </a:prstGeom>
          <a:noFill/>
        </p:spPr>
        <p:txBody>
          <a:bodyPr wrap="none" rtlCol="0">
            <a:spAutoFit/>
          </a:bodyPr>
          <a:lstStyle/>
          <a:p>
            <a:r>
              <a:rPr lang="it-IT" dirty="0" smtClean="0"/>
              <a:t>3</a:t>
            </a:r>
            <a:endParaRPr lang="it-IT" dirty="0"/>
          </a:p>
        </p:txBody>
      </p:sp>
      <p:sp>
        <p:nvSpPr>
          <p:cNvPr id="34" name="CasellaDiTesto 33"/>
          <p:cNvSpPr txBox="1"/>
          <p:nvPr/>
        </p:nvSpPr>
        <p:spPr>
          <a:xfrm>
            <a:off x="5429256" y="3324525"/>
            <a:ext cx="492443" cy="461665"/>
          </a:xfrm>
          <a:prstGeom prst="rect">
            <a:avLst/>
          </a:prstGeom>
          <a:noFill/>
        </p:spPr>
        <p:txBody>
          <a:bodyPr wrap="none" rtlCol="0">
            <a:spAutoFit/>
          </a:bodyPr>
          <a:lstStyle/>
          <a:p>
            <a:r>
              <a:rPr lang="it-IT" dirty="0" smtClean="0"/>
              <a:t>45</a:t>
            </a:r>
            <a:endParaRPr lang="it-IT" dirty="0"/>
          </a:p>
        </p:txBody>
      </p:sp>
      <p:sp>
        <p:nvSpPr>
          <p:cNvPr id="35" name="CasellaDiTesto 34"/>
          <p:cNvSpPr txBox="1"/>
          <p:nvPr/>
        </p:nvSpPr>
        <p:spPr>
          <a:xfrm>
            <a:off x="4000496" y="3896029"/>
            <a:ext cx="338554" cy="461665"/>
          </a:xfrm>
          <a:prstGeom prst="rect">
            <a:avLst/>
          </a:prstGeom>
          <a:noFill/>
        </p:spPr>
        <p:txBody>
          <a:bodyPr wrap="none" rtlCol="0">
            <a:spAutoFit/>
          </a:bodyPr>
          <a:lstStyle/>
          <a:p>
            <a:r>
              <a:rPr lang="it-IT" dirty="0" smtClean="0"/>
              <a:t>2</a:t>
            </a:r>
            <a:endParaRPr lang="it-IT" dirty="0"/>
          </a:p>
        </p:txBody>
      </p:sp>
      <p:sp>
        <p:nvSpPr>
          <p:cNvPr id="36" name="CasellaDiTesto 35"/>
          <p:cNvSpPr txBox="1"/>
          <p:nvPr/>
        </p:nvSpPr>
        <p:spPr>
          <a:xfrm>
            <a:off x="5429256" y="3896029"/>
            <a:ext cx="492443" cy="461665"/>
          </a:xfrm>
          <a:prstGeom prst="rect">
            <a:avLst/>
          </a:prstGeom>
          <a:noFill/>
        </p:spPr>
        <p:txBody>
          <a:bodyPr wrap="none" rtlCol="0">
            <a:spAutoFit/>
          </a:bodyPr>
          <a:lstStyle/>
          <a:p>
            <a:r>
              <a:rPr lang="it-IT" dirty="0" smtClean="0"/>
              <a:t>90</a:t>
            </a:r>
            <a:endParaRPr lang="it-IT" dirty="0"/>
          </a:p>
        </p:txBody>
      </p:sp>
      <p:sp>
        <p:nvSpPr>
          <p:cNvPr id="37" name="CasellaDiTesto 36"/>
          <p:cNvSpPr txBox="1"/>
          <p:nvPr/>
        </p:nvSpPr>
        <p:spPr>
          <a:xfrm>
            <a:off x="4000496" y="4467533"/>
            <a:ext cx="338554" cy="461665"/>
          </a:xfrm>
          <a:prstGeom prst="rect">
            <a:avLst/>
          </a:prstGeom>
          <a:noFill/>
        </p:spPr>
        <p:txBody>
          <a:bodyPr wrap="none" rtlCol="0">
            <a:spAutoFit/>
          </a:bodyPr>
          <a:lstStyle/>
          <a:p>
            <a:r>
              <a:rPr lang="it-IT" dirty="0" smtClean="0"/>
              <a:t>1</a:t>
            </a:r>
            <a:endParaRPr lang="it-IT" dirty="0"/>
          </a:p>
        </p:txBody>
      </p:sp>
      <p:sp>
        <p:nvSpPr>
          <p:cNvPr id="38" name="CasellaDiTesto 37"/>
          <p:cNvSpPr txBox="1"/>
          <p:nvPr/>
        </p:nvSpPr>
        <p:spPr>
          <a:xfrm>
            <a:off x="5429256" y="4467533"/>
            <a:ext cx="646331" cy="461665"/>
          </a:xfrm>
          <a:prstGeom prst="rect">
            <a:avLst/>
          </a:prstGeom>
          <a:noFill/>
        </p:spPr>
        <p:txBody>
          <a:bodyPr wrap="none" rtlCol="0">
            <a:spAutoFit/>
          </a:bodyPr>
          <a:lstStyle/>
          <a:p>
            <a:r>
              <a:rPr lang="it-IT" dirty="0" smtClean="0"/>
              <a:t>135</a:t>
            </a:r>
            <a:endParaRPr lang="it-IT" dirty="0"/>
          </a:p>
        </p:txBody>
      </p:sp>
      <p:sp>
        <p:nvSpPr>
          <p:cNvPr id="39" name="CasellaDiTesto 38"/>
          <p:cNvSpPr txBox="1"/>
          <p:nvPr/>
        </p:nvSpPr>
        <p:spPr>
          <a:xfrm>
            <a:off x="4000496" y="5039037"/>
            <a:ext cx="338554" cy="461665"/>
          </a:xfrm>
          <a:prstGeom prst="rect">
            <a:avLst/>
          </a:prstGeom>
          <a:noFill/>
        </p:spPr>
        <p:txBody>
          <a:bodyPr wrap="none" rtlCol="0">
            <a:spAutoFit/>
          </a:bodyPr>
          <a:lstStyle/>
          <a:p>
            <a:r>
              <a:rPr lang="it-IT" dirty="0" smtClean="0"/>
              <a:t>0</a:t>
            </a:r>
            <a:endParaRPr lang="it-IT" dirty="0"/>
          </a:p>
        </p:txBody>
      </p:sp>
      <p:sp>
        <p:nvSpPr>
          <p:cNvPr id="40" name="CasellaDiTesto 39"/>
          <p:cNvSpPr txBox="1"/>
          <p:nvPr/>
        </p:nvSpPr>
        <p:spPr>
          <a:xfrm>
            <a:off x="5429256" y="5039037"/>
            <a:ext cx="646331" cy="461665"/>
          </a:xfrm>
          <a:prstGeom prst="rect">
            <a:avLst/>
          </a:prstGeom>
          <a:noFill/>
        </p:spPr>
        <p:txBody>
          <a:bodyPr wrap="none" rtlCol="0">
            <a:spAutoFit/>
          </a:bodyPr>
          <a:lstStyle/>
          <a:p>
            <a:r>
              <a:rPr lang="it-IT" dirty="0" smtClean="0"/>
              <a:t>180</a:t>
            </a:r>
            <a:endParaRPr lang="it-IT" dirty="0"/>
          </a:p>
        </p:txBody>
      </p:sp>
      <p:cxnSp>
        <p:nvCxnSpPr>
          <p:cNvPr id="42" name="Connettore 1 41"/>
          <p:cNvCxnSpPr/>
          <p:nvPr/>
        </p:nvCxnSpPr>
        <p:spPr>
          <a:xfrm>
            <a:off x="1500166" y="2857496"/>
            <a:ext cx="571504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 name="CasellaDiTesto 45"/>
          <p:cNvSpPr txBox="1"/>
          <p:nvPr/>
        </p:nvSpPr>
        <p:spPr>
          <a:xfrm>
            <a:off x="1522726" y="2857496"/>
            <a:ext cx="883575" cy="369332"/>
          </a:xfrm>
          <a:prstGeom prst="rect">
            <a:avLst/>
          </a:prstGeom>
          <a:noFill/>
        </p:spPr>
        <p:txBody>
          <a:bodyPr wrap="none" rtlCol="0">
            <a:spAutoFit/>
          </a:bodyPr>
          <a:lstStyle/>
          <a:p>
            <a:r>
              <a:rPr lang="it-IT" sz="1800" dirty="0" smtClean="0"/>
              <a:t>Passo 0</a:t>
            </a:r>
            <a:endParaRPr lang="it-IT" dirty="0"/>
          </a:p>
        </p:txBody>
      </p:sp>
      <p:sp>
        <p:nvSpPr>
          <p:cNvPr id="47" name="CasellaDiTesto 46"/>
          <p:cNvSpPr txBox="1"/>
          <p:nvPr/>
        </p:nvSpPr>
        <p:spPr>
          <a:xfrm>
            <a:off x="1522726" y="3345420"/>
            <a:ext cx="883575" cy="369332"/>
          </a:xfrm>
          <a:prstGeom prst="rect">
            <a:avLst/>
          </a:prstGeom>
          <a:noFill/>
        </p:spPr>
        <p:txBody>
          <a:bodyPr wrap="none" rtlCol="0">
            <a:spAutoFit/>
          </a:bodyPr>
          <a:lstStyle/>
          <a:p>
            <a:r>
              <a:rPr lang="it-IT" sz="1800" dirty="0" smtClean="0"/>
              <a:t>Passo 1</a:t>
            </a:r>
            <a:endParaRPr lang="it-IT" dirty="0"/>
          </a:p>
        </p:txBody>
      </p:sp>
      <p:sp>
        <p:nvSpPr>
          <p:cNvPr id="48" name="CasellaDiTesto 47"/>
          <p:cNvSpPr txBox="1"/>
          <p:nvPr/>
        </p:nvSpPr>
        <p:spPr>
          <a:xfrm>
            <a:off x="1522726" y="3916924"/>
            <a:ext cx="883575" cy="369332"/>
          </a:xfrm>
          <a:prstGeom prst="rect">
            <a:avLst/>
          </a:prstGeom>
          <a:noFill/>
        </p:spPr>
        <p:txBody>
          <a:bodyPr wrap="none" rtlCol="0">
            <a:spAutoFit/>
          </a:bodyPr>
          <a:lstStyle/>
          <a:p>
            <a:r>
              <a:rPr lang="it-IT" sz="1800" dirty="0" smtClean="0"/>
              <a:t>Passo 2</a:t>
            </a:r>
            <a:endParaRPr lang="it-IT" dirty="0"/>
          </a:p>
        </p:txBody>
      </p:sp>
      <p:sp>
        <p:nvSpPr>
          <p:cNvPr id="49" name="CasellaDiTesto 48"/>
          <p:cNvSpPr txBox="1"/>
          <p:nvPr/>
        </p:nvSpPr>
        <p:spPr>
          <a:xfrm>
            <a:off x="1522726" y="4416990"/>
            <a:ext cx="883575" cy="369332"/>
          </a:xfrm>
          <a:prstGeom prst="rect">
            <a:avLst/>
          </a:prstGeom>
          <a:noFill/>
        </p:spPr>
        <p:txBody>
          <a:bodyPr wrap="none" rtlCol="0">
            <a:spAutoFit/>
          </a:bodyPr>
          <a:lstStyle/>
          <a:p>
            <a:r>
              <a:rPr lang="it-IT" sz="1800" dirty="0" smtClean="0"/>
              <a:t>Passo 3</a:t>
            </a:r>
            <a:endParaRPr lang="it-IT" dirty="0"/>
          </a:p>
        </p:txBody>
      </p:sp>
      <p:sp>
        <p:nvSpPr>
          <p:cNvPr id="50" name="CasellaDiTesto 49"/>
          <p:cNvSpPr txBox="1"/>
          <p:nvPr/>
        </p:nvSpPr>
        <p:spPr>
          <a:xfrm>
            <a:off x="1522726" y="5059932"/>
            <a:ext cx="883575" cy="369332"/>
          </a:xfrm>
          <a:prstGeom prst="rect">
            <a:avLst/>
          </a:prstGeom>
          <a:noFill/>
        </p:spPr>
        <p:txBody>
          <a:bodyPr wrap="none" rtlCol="0">
            <a:spAutoFit/>
          </a:bodyPr>
          <a:lstStyle/>
          <a:p>
            <a:r>
              <a:rPr lang="it-IT" sz="1800" dirty="0" smtClean="0"/>
              <a:t>Passo 4</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2000"/>
                                        <p:tgtEl>
                                          <p:spTgt spid="3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2000"/>
                                        <p:tgtEl>
                                          <p:spTgt spid="3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2000"/>
                                        <p:tgtEl>
                                          <p:spTgt spid="4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2000"/>
                                        <p:tgtEl>
                                          <p:spTgt spid="3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fade">
                                      <p:cBhvr>
                                        <p:cTn id="21" dur="2000"/>
                                        <p:tgtEl>
                                          <p:spTgt spid="3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8"/>
                                        </p:tgtEl>
                                        <p:attrNameLst>
                                          <p:attrName>style.visibility</p:attrName>
                                        </p:attrNameLst>
                                      </p:cBhvr>
                                      <p:to>
                                        <p:strVal val="visible"/>
                                      </p:to>
                                    </p:set>
                                    <p:animEffect transition="in" filter="fade">
                                      <p:cBhvr>
                                        <p:cTn id="24" dur="2000"/>
                                        <p:tgtEl>
                                          <p:spTgt spid="4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2000"/>
                                        <p:tgtEl>
                                          <p:spTgt spid="3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fade">
                                      <p:cBhvr>
                                        <p:cTn id="32" dur="2000"/>
                                        <p:tgtEl>
                                          <p:spTgt spid="3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animEffect transition="in" filter="fade">
                                      <p:cBhvr>
                                        <p:cTn id="35" dur="2000"/>
                                        <p:tgtEl>
                                          <p:spTgt spid="4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fade">
                                      <p:cBhvr>
                                        <p:cTn id="40" dur="2000"/>
                                        <p:tgtEl>
                                          <p:spTgt spid="3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fade">
                                      <p:cBhvr>
                                        <p:cTn id="43" dur="2000"/>
                                        <p:tgtEl>
                                          <p:spTgt spid="40"/>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0"/>
                                        </p:tgtEl>
                                        <p:attrNameLst>
                                          <p:attrName>style.visibility</p:attrName>
                                        </p:attrNameLst>
                                      </p:cBhvr>
                                      <p:to>
                                        <p:strVal val="visible"/>
                                      </p:to>
                                    </p:set>
                                    <p:animEffect transition="in" filter="fade">
                                      <p:cBhvr>
                                        <p:cTn id="46" dur="2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6" grpId="0"/>
      <p:bldP spid="37" grpId="0"/>
      <p:bldP spid="38" grpId="0"/>
      <p:bldP spid="39" grpId="0"/>
      <p:bldP spid="40" grpId="0"/>
      <p:bldP spid="47" grpId="0"/>
      <p:bldP spid="48" grpId="0"/>
      <p:bldP spid="49" grpId="0"/>
      <p:bldP spid="5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olo 1"/>
          <p:cNvSpPr>
            <a:spLocks noGrp="1"/>
          </p:cNvSpPr>
          <p:nvPr>
            <p:ph type="title"/>
          </p:nvPr>
        </p:nvSpPr>
        <p:spPr/>
        <p:txBody>
          <a:bodyPr/>
          <a:lstStyle/>
          <a:p>
            <a:pPr eaLnBrk="1" hangingPunct="1"/>
            <a:r>
              <a:rPr lang="it-IT" smtClean="0"/>
              <a:t>Un primo algoritmo</a:t>
            </a:r>
          </a:p>
        </p:txBody>
      </p:sp>
      <p:sp>
        <p:nvSpPr>
          <p:cNvPr id="3" name="Segnaposto contenuto 2"/>
          <p:cNvSpPr>
            <a:spLocks noGrp="1"/>
          </p:cNvSpPr>
          <p:nvPr>
            <p:ph idx="1"/>
          </p:nvPr>
        </p:nvSpPr>
        <p:spPr/>
        <p:txBody>
          <a:bodyPr/>
          <a:lstStyle/>
          <a:p>
            <a:pPr algn="ctr" eaLnBrk="1" hangingPunct="1">
              <a:buFontTx/>
              <a:buNone/>
              <a:defRPr/>
            </a:pPr>
            <a:r>
              <a:rPr lang="it-IT" b="1" i="1" dirty="0" smtClean="0"/>
              <a:t>Razionalizziamo</a:t>
            </a:r>
          </a:p>
          <a:p>
            <a:pPr marL="514350" indent="-514350" eaLnBrk="1" hangingPunct="1">
              <a:buNone/>
              <a:defRPr/>
            </a:pPr>
            <a:r>
              <a:rPr lang="it-IT" dirty="0" smtClean="0"/>
              <a:t>Dati i due numeri A e B</a:t>
            </a:r>
          </a:p>
          <a:p>
            <a:pPr marL="514350" indent="-514350" eaLnBrk="1" hangingPunct="1">
              <a:buFontTx/>
              <a:buAutoNum type="arabicParenR"/>
              <a:defRPr/>
            </a:pPr>
            <a:r>
              <a:rPr lang="it-IT" dirty="0" smtClean="0"/>
              <a:t>Si prepari un contenitore C con valore 0</a:t>
            </a:r>
          </a:p>
          <a:p>
            <a:pPr marL="514350" indent="-514350" eaLnBrk="1" hangingPunct="1">
              <a:buFontTx/>
              <a:buAutoNum type="arabicParenR"/>
              <a:defRPr/>
            </a:pPr>
            <a:r>
              <a:rPr lang="it-IT" dirty="0" smtClean="0"/>
              <a:t>Si sommi A </a:t>
            </a:r>
            <a:r>
              <a:rPr lang="it-IT" dirty="0" err="1" smtClean="0"/>
              <a:t>a</a:t>
            </a:r>
            <a:r>
              <a:rPr lang="it-IT" dirty="0" smtClean="0"/>
              <a:t> C e si ponga il risultato in C</a:t>
            </a:r>
          </a:p>
          <a:p>
            <a:pPr marL="514350" indent="-514350" eaLnBrk="1" hangingPunct="1">
              <a:buFontTx/>
              <a:buAutoNum type="arabicParenR"/>
              <a:defRPr/>
            </a:pPr>
            <a:r>
              <a:rPr lang="it-IT" dirty="0" smtClean="0"/>
              <a:t>Si sottragga 1 a B e si metta il risultato in B</a:t>
            </a:r>
          </a:p>
          <a:p>
            <a:pPr marL="514350" indent="-514350" eaLnBrk="1" hangingPunct="1">
              <a:buFontTx/>
              <a:buAutoNum type="arabicParenR"/>
              <a:defRPr/>
            </a:pPr>
            <a:r>
              <a:rPr lang="it-IT" dirty="0" smtClean="0"/>
              <a:t>Se B non è uguale a 0 </a:t>
            </a:r>
          </a:p>
          <a:p>
            <a:pPr marL="914400" lvl="1" indent="-514350" eaLnBrk="1" hangingPunct="1">
              <a:buFontTx/>
              <a:buNone/>
              <a:defRPr/>
            </a:pPr>
            <a:r>
              <a:rPr lang="it-IT" dirty="0" smtClean="0"/>
              <a:t>	allora si torni al passo 2)</a:t>
            </a:r>
          </a:p>
          <a:p>
            <a:pPr marL="914400" lvl="1" indent="-514350" eaLnBrk="1" hangingPunct="1">
              <a:buFontTx/>
              <a:buNone/>
              <a:defRPr/>
            </a:pPr>
            <a:r>
              <a:rPr lang="it-IT" dirty="0" smtClean="0"/>
              <a:t>	altrimenti C contiene la il prodotto tra l’originale A e B</a:t>
            </a:r>
          </a:p>
          <a:p>
            <a:pPr marL="514350" indent="-514350" eaLnBrk="1" hangingPunct="1">
              <a:buFontTx/>
              <a:buAutoNum type="arabicParenR"/>
              <a:defRPr/>
            </a:pPr>
            <a:endParaRPr lang="it-IT" dirty="0" smtClean="0"/>
          </a:p>
          <a:p>
            <a:pPr marL="514350" indent="-514350" eaLnBrk="1" hangingPunct="1">
              <a:buFontTx/>
              <a:buAutoNum type="arabicParenR"/>
              <a:defRPr/>
            </a:pPr>
            <a:endParaRPr lang="it-IT" dirty="0" smtClean="0"/>
          </a:p>
          <a:p>
            <a:pPr marL="514350" indent="-514350" eaLnBrk="1" hangingPunct="1">
              <a:buFontTx/>
              <a:buAutoNum type="arabicParenR"/>
              <a:defRPr/>
            </a:pPr>
            <a:endParaRPr lang="it-IT"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olo 1"/>
          <p:cNvSpPr>
            <a:spLocks noGrp="1"/>
          </p:cNvSpPr>
          <p:nvPr>
            <p:ph type="title"/>
          </p:nvPr>
        </p:nvSpPr>
        <p:spPr/>
        <p:txBody>
          <a:bodyPr/>
          <a:lstStyle/>
          <a:p>
            <a:pPr eaLnBrk="1" hangingPunct="1"/>
            <a:r>
              <a:rPr lang="it-IT" smtClean="0"/>
              <a:t>Un primo algoritmo</a:t>
            </a:r>
          </a:p>
        </p:txBody>
      </p:sp>
      <p:sp>
        <p:nvSpPr>
          <p:cNvPr id="40963" name="Segnaposto contenuto 2"/>
          <p:cNvSpPr>
            <a:spLocks noGrp="1"/>
          </p:cNvSpPr>
          <p:nvPr>
            <p:ph idx="1"/>
          </p:nvPr>
        </p:nvSpPr>
        <p:spPr>
          <a:xfrm>
            <a:off x="685800" y="1371600"/>
            <a:ext cx="7772400" cy="700078"/>
          </a:xfrm>
        </p:spPr>
        <p:txBody>
          <a:bodyPr/>
          <a:lstStyle/>
          <a:p>
            <a:pPr eaLnBrk="1" hangingPunct="1"/>
            <a:r>
              <a:rPr lang="it-IT" b="1" dirty="0" smtClean="0"/>
              <a:t>Capacità base</a:t>
            </a:r>
            <a:r>
              <a:rPr lang="it-IT" dirty="0" smtClean="0"/>
              <a:t>: moltiplicare 2 cifre e sommare</a:t>
            </a:r>
          </a:p>
          <a:p>
            <a:pPr eaLnBrk="1" hangingPunct="1"/>
            <a:endParaRPr lang="it-IT" dirty="0" smtClean="0"/>
          </a:p>
        </p:txBody>
      </p:sp>
      <p:sp>
        <p:nvSpPr>
          <p:cNvPr id="40964" name="CasellaDiTesto 25"/>
          <p:cNvSpPr txBox="1">
            <a:spLocks noChangeArrowheads="1"/>
          </p:cNvSpPr>
          <p:nvPr/>
        </p:nvSpPr>
        <p:spPr bwMode="auto">
          <a:xfrm>
            <a:off x="3714744" y="2714620"/>
            <a:ext cx="492443" cy="461665"/>
          </a:xfrm>
          <a:prstGeom prst="rect">
            <a:avLst/>
          </a:prstGeom>
          <a:noFill/>
          <a:ln w="9525">
            <a:noFill/>
            <a:miter lim="800000"/>
            <a:headEnd/>
            <a:tailEnd/>
          </a:ln>
        </p:spPr>
        <p:txBody>
          <a:bodyPr wrap="none">
            <a:spAutoFit/>
          </a:bodyPr>
          <a:lstStyle/>
          <a:p>
            <a:r>
              <a:rPr lang="it-IT" dirty="0" smtClean="0"/>
              <a:t>47</a:t>
            </a:r>
            <a:endParaRPr lang="it-IT" dirty="0"/>
          </a:p>
        </p:txBody>
      </p:sp>
      <p:sp>
        <p:nvSpPr>
          <p:cNvPr id="27" name="CasellaDiTesto 26"/>
          <p:cNvSpPr txBox="1">
            <a:spLocks noChangeArrowheads="1"/>
          </p:cNvSpPr>
          <p:nvPr/>
        </p:nvSpPr>
        <p:spPr bwMode="auto">
          <a:xfrm>
            <a:off x="4786314" y="2714620"/>
            <a:ext cx="492443" cy="461665"/>
          </a:xfrm>
          <a:prstGeom prst="rect">
            <a:avLst/>
          </a:prstGeom>
          <a:noFill/>
          <a:ln w="9525">
            <a:noFill/>
            <a:miter lim="800000"/>
            <a:headEnd/>
            <a:tailEnd/>
          </a:ln>
        </p:spPr>
        <p:txBody>
          <a:bodyPr wrap="none">
            <a:spAutoFit/>
          </a:bodyPr>
          <a:lstStyle/>
          <a:p>
            <a:r>
              <a:rPr lang="it-IT" dirty="0" smtClean="0"/>
              <a:t>45</a:t>
            </a:r>
            <a:endParaRPr lang="it-IT" dirty="0"/>
          </a:p>
        </p:txBody>
      </p:sp>
      <p:cxnSp>
        <p:nvCxnSpPr>
          <p:cNvPr id="31" name="Connettore 1 30"/>
          <p:cNvCxnSpPr/>
          <p:nvPr/>
        </p:nvCxnSpPr>
        <p:spPr>
          <a:xfrm>
            <a:off x="3071813" y="3571875"/>
            <a:ext cx="1928812"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Uguale 31"/>
          <p:cNvSpPr/>
          <p:nvPr/>
        </p:nvSpPr>
        <p:spPr>
          <a:xfrm>
            <a:off x="4286250" y="3071813"/>
            <a:ext cx="285750" cy="35718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chemeClr val="tx1"/>
              </a:solidFill>
            </a:endParaRPr>
          </a:p>
        </p:txBody>
      </p:sp>
      <p:sp>
        <p:nvSpPr>
          <p:cNvPr id="16" name="Per 15"/>
          <p:cNvSpPr/>
          <p:nvPr/>
        </p:nvSpPr>
        <p:spPr>
          <a:xfrm>
            <a:off x="4214810" y="2786058"/>
            <a:ext cx="428628" cy="35719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25"/>
          <p:cNvSpPr txBox="1">
            <a:spLocks noChangeArrowheads="1"/>
          </p:cNvSpPr>
          <p:nvPr/>
        </p:nvSpPr>
        <p:spPr bwMode="auto">
          <a:xfrm>
            <a:off x="3876256" y="3571876"/>
            <a:ext cx="338554" cy="461665"/>
          </a:xfrm>
          <a:prstGeom prst="rect">
            <a:avLst/>
          </a:prstGeom>
          <a:noFill/>
          <a:ln w="9525">
            <a:noFill/>
            <a:miter lim="800000"/>
            <a:headEnd/>
            <a:tailEnd/>
          </a:ln>
        </p:spPr>
        <p:txBody>
          <a:bodyPr wrap="none">
            <a:spAutoFit/>
          </a:bodyPr>
          <a:lstStyle/>
          <a:p>
            <a:r>
              <a:rPr lang="it-IT" dirty="0" smtClean="0"/>
              <a:t>5</a:t>
            </a:r>
            <a:endParaRPr lang="it-IT" dirty="0"/>
          </a:p>
        </p:txBody>
      </p:sp>
      <p:sp>
        <p:nvSpPr>
          <p:cNvPr id="18" name="CasellaDiTesto 25"/>
          <p:cNvSpPr txBox="1">
            <a:spLocks noChangeArrowheads="1"/>
          </p:cNvSpPr>
          <p:nvPr/>
        </p:nvSpPr>
        <p:spPr bwMode="auto">
          <a:xfrm>
            <a:off x="3567665" y="3571876"/>
            <a:ext cx="492443" cy="461665"/>
          </a:xfrm>
          <a:prstGeom prst="rect">
            <a:avLst/>
          </a:prstGeom>
          <a:noFill/>
          <a:ln w="9525">
            <a:noFill/>
            <a:miter lim="800000"/>
            <a:headEnd/>
            <a:tailEnd/>
          </a:ln>
        </p:spPr>
        <p:txBody>
          <a:bodyPr wrap="none">
            <a:spAutoFit/>
          </a:bodyPr>
          <a:lstStyle/>
          <a:p>
            <a:r>
              <a:rPr lang="it-IT" dirty="0" smtClean="0"/>
              <a:t>23</a:t>
            </a:r>
            <a:endParaRPr lang="it-IT" dirty="0"/>
          </a:p>
        </p:txBody>
      </p:sp>
      <p:sp>
        <p:nvSpPr>
          <p:cNvPr id="20" name="CasellaDiTesto 25"/>
          <p:cNvSpPr txBox="1">
            <a:spLocks noChangeArrowheads="1"/>
          </p:cNvSpPr>
          <p:nvPr/>
        </p:nvSpPr>
        <p:spPr bwMode="auto">
          <a:xfrm>
            <a:off x="3737583" y="3824591"/>
            <a:ext cx="338554" cy="461665"/>
          </a:xfrm>
          <a:prstGeom prst="rect">
            <a:avLst/>
          </a:prstGeom>
          <a:noFill/>
          <a:ln w="9525">
            <a:noFill/>
            <a:miter lim="800000"/>
            <a:headEnd/>
            <a:tailEnd/>
          </a:ln>
        </p:spPr>
        <p:txBody>
          <a:bodyPr wrap="none">
            <a:spAutoFit/>
          </a:bodyPr>
          <a:lstStyle/>
          <a:p>
            <a:r>
              <a:rPr lang="it-IT" dirty="0" smtClean="0"/>
              <a:t>8</a:t>
            </a:r>
            <a:endParaRPr lang="it-IT" dirty="0"/>
          </a:p>
        </p:txBody>
      </p:sp>
      <p:sp>
        <p:nvSpPr>
          <p:cNvPr id="21" name="CasellaDiTesto 25"/>
          <p:cNvSpPr txBox="1">
            <a:spLocks noChangeArrowheads="1"/>
          </p:cNvSpPr>
          <p:nvPr/>
        </p:nvSpPr>
        <p:spPr bwMode="auto">
          <a:xfrm>
            <a:off x="3428992" y="3824591"/>
            <a:ext cx="492443" cy="461665"/>
          </a:xfrm>
          <a:prstGeom prst="rect">
            <a:avLst/>
          </a:prstGeom>
          <a:noFill/>
          <a:ln w="9525">
            <a:noFill/>
            <a:miter lim="800000"/>
            <a:headEnd/>
            <a:tailEnd/>
          </a:ln>
        </p:spPr>
        <p:txBody>
          <a:bodyPr wrap="none">
            <a:spAutoFit/>
          </a:bodyPr>
          <a:lstStyle/>
          <a:p>
            <a:r>
              <a:rPr lang="it-IT" dirty="0" smtClean="0"/>
              <a:t>18</a:t>
            </a:r>
            <a:endParaRPr lang="it-IT" dirty="0"/>
          </a:p>
        </p:txBody>
      </p:sp>
      <p:cxnSp>
        <p:nvCxnSpPr>
          <p:cNvPr id="22" name="Connettore 1 21"/>
          <p:cNvCxnSpPr/>
          <p:nvPr/>
        </p:nvCxnSpPr>
        <p:spPr>
          <a:xfrm>
            <a:off x="3071802" y="4286256"/>
            <a:ext cx="192881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CasellaDiTesto 25"/>
          <p:cNvSpPr txBox="1">
            <a:spLocks noChangeArrowheads="1"/>
          </p:cNvSpPr>
          <p:nvPr/>
        </p:nvSpPr>
        <p:spPr bwMode="auto">
          <a:xfrm>
            <a:off x="3889983" y="4253219"/>
            <a:ext cx="338554" cy="461665"/>
          </a:xfrm>
          <a:prstGeom prst="rect">
            <a:avLst/>
          </a:prstGeom>
          <a:noFill/>
          <a:ln w="9525">
            <a:noFill/>
            <a:miter lim="800000"/>
            <a:headEnd/>
            <a:tailEnd/>
          </a:ln>
        </p:spPr>
        <p:txBody>
          <a:bodyPr wrap="none">
            <a:spAutoFit/>
          </a:bodyPr>
          <a:lstStyle/>
          <a:p>
            <a:r>
              <a:rPr lang="it-IT" dirty="0" smtClean="0"/>
              <a:t>5</a:t>
            </a:r>
            <a:endParaRPr lang="it-IT" dirty="0"/>
          </a:p>
        </p:txBody>
      </p:sp>
      <p:sp>
        <p:nvSpPr>
          <p:cNvPr id="24" name="CasellaDiTesto 25"/>
          <p:cNvSpPr txBox="1">
            <a:spLocks noChangeArrowheads="1"/>
          </p:cNvSpPr>
          <p:nvPr/>
        </p:nvSpPr>
        <p:spPr bwMode="auto">
          <a:xfrm>
            <a:off x="3746827" y="4253219"/>
            <a:ext cx="338554" cy="461665"/>
          </a:xfrm>
          <a:prstGeom prst="rect">
            <a:avLst/>
          </a:prstGeom>
          <a:noFill/>
          <a:ln w="9525">
            <a:noFill/>
            <a:miter lim="800000"/>
            <a:headEnd/>
            <a:tailEnd/>
          </a:ln>
        </p:spPr>
        <p:txBody>
          <a:bodyPr wrap="none">
            <a:spAutoFit/>
          </a:bodyPr>
          <a:lstStyle/>
          <a:p>
            <a:r>
              <a:rPr lang="it-IT" dirty="0" smtClean="0"/>
              <a:t>1</a:t>
            </a:r>
            <a:endParaRPr lang="it-IT" dirty="0"/>
          </a:p>
        </p:txBody>
      </p:sp>
      <p:sp>
        <p:nvSpPr>
          <p:cNvPr id="25" name="CasellaDiTesto 25"/>
          <p:cNvSpPr txBox="1">
            <a:spLocks noChangeArrowheads="1"/>
          </p:cNvSpPr>
          <p:nvPr/>
        </p:nvSpPr>
        <p:spPr bwMode="auto">
          <a:xfrm>
            <a:off x="3590504" y="4253219"/>
            <a:ext cx="338554" cy="461665"/>
          </a:xfrm>
          <a:prstGeom prst="rect">
            <a:avLst/>
          </a:prstGeom>
          <a:noFill/>
          <a:ln w="9525">
            <a:noFill/>
            <a:miter lim="800000"/>
            <a:headEnd/>
            <a:tailEnd/>
          </a:ln>
        </p:spPr>
        <p:txBody>
          <a:bodyPr wrap="none">
            <a:spAutoFit/>
          </a:bodyPr>
          <a:lstStyle/>
          <a:p>
            <a:r>
              <a:rPr lang="it-IT" dirty="0" smtClean="0"/>
              <a:t>1</a:t>
            </a:r>
            <a:endParaRPr lang="it-IT" dirty="0"/>
          </a:p>
        </p:txBody>
      </p:sp>
      <p:sp>
        <p:nvSpPr>
          <p:cNvPr id="26" name="CasellaDiTesto 25"/>
          <p:cNvSpPr txBox="1">
            <a:spLocks noChangeArrowheads="1"/>
          </p:cNvSpPr>
          <p:nvPr/>
        </p:nvSpPr>
        <p:spPr bwMode="auto">
          <a:xfrm>
            <a:off x="3428992" y="4253219"/>
            <a:ext cx="338554" cy="461665"/>
          </a:xfrm>
          <a:prstGeom prst="rect">
            <a:avLst/>
          </a:prstGeom>
          <a:noFill/>
          <a:ln w="9525">
            <a:noFill/>
            <a:miter lim="800000"/>
            <a:headEnd/>
            <a:tailEnd/>
          </a:ln>
        </p:spPr>
        <p:txBody>
          <a:bodyPr wrap="none">
            <a:spAutoFit/>
          </a:bodyPr>
          <a:lstStyle/>
          <a:p>
            <a:r>
              <a:rPr lang="it-IT" dirty="0" smtClean="0"/>
              <a:t>2</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4.44444E-6 0.03912 C -0.00209 0.06041 0.0026 0.07916 -0.01303 0.09166 C -0.02014 0.08935 -0.02796 0.08935 -0.03386 0.08472 C -0.03993 0.08032 -0.03855 0.07685 -0.04549 0.07592 C -0.06546 0.07384 -0.08577 0.07291 -0.10608 0.07176 C -0.10834 0.06944 -0.11059 0.06759 -0.11181 0.06504 C -0.11389 0.06111 -0.1125 0.0544 -0.1158 0.05208 C -0.11737 0.05046 -0.12049 0.05 -0.12136 0.04768 C -0.12153 0.04629 -0.1191 0.04768 -0.11737 0.04768 " pathEditMode="relative" rAng="0" ptsTypes="ffffffffA">
                                      <p:cBhvr>
                                        <p:cTn id="6" dur="2000" fill="hold"/>
                                        <p:tgtEl>
                                          <p:spTgt spid="27"/>
                                        </p:tgtEl>
                                        <p:attrNameLst>
                                          <p:attrName>ppt_x</p:attrName>
                                          <p:attrName>ppt_y</p:attrName>
                                        </p:attrNameLst>
                                      </p:cBhvr>
                                      <p:rCtr x="-60" y="26"/>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2000"/>
                                        <p:tgtEl>
                                          <p:spTgt spid="3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2000"/>
                                        <p:tgtEl>
                                          <p:spTgt spid="3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2000"/>
                                        <p:tgtEl>
                                          <p:spTgt spid="1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20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2000"/>
                                        <p:tgtEl>
                                          <p:spTgt spid="2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20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20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2000"/>
                                        <p:tgtEl>
                                          <p:spTgt spid="2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2000"/>
                                        <p:tgtEl>
                                          <p:spTgt spid="24"/>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fade">
                                      <p:cBhvr>
                                        <p:cTn id="48" dur="2000"/>
                                        <p:tgtEl>
                                          <p:spTgt spid="25"/>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2" grpId="0" animBg="1"/>
      <p:bldP spid="17" grpId="0"/>
      <p:bldP spid="18" grpId="0"/>
      <p:bldP spid="20" grpId="0"/>
      <p:bldP spid="21" grpId="0"/>
      <p:bldP spid="23" grpId="0"/>
      <p:bldP spid="24" grpId="0"/>
      <p:bldP spid="25" grpId="0"/>
      <p:bldP spid="2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olo 1"/>
          <p:cNvSpPr>
            <a:spLocks noGrp="1"/>
          </p:cNvSpPr>
          <p:nvPr>
            <p:ph type="title"/>
          </p:nvPr>
        </p:nvSpPr>
        <p:spPr/>
        <p:txBody>
          <a:bodyPr/>
          <a:lstStyle/>
          <a:p>
            <a:pPr eaLnBrk="1" hangingPunct="1"/>
            <a:r>
              <a:rPr lang="it-IT" smtClean="0"/>
              <a:t>Un primo algoritmo</a:t>
            </a:r>
          </a:p>
        </p:txBody>
      </p:sp>
      <p:sp>
        <p:nvSpPr>
          <p:cNvPr id="40963" name="Segnaposto contenuto 2"/>
          <p:cNvSpPr>
            <a:spLocks noGrp="1"/>
          </p:cNvSpPr>
          <p:nvPr>
            <p:ph idx="1"/>
          </p:nvPr>
        </p:nvSpPr>
        <p:spPr>
          <a:xfrm>
            <a:off x="685800" y="1371600"/>
            <a:ext cx="7772400" cy="700078"/>
          </a:xfrm>
        </p:spPr>
        <p:txBody>
          <a:bodyPr/>
          <a:lstStyle/>
          <a:p>
            <a:pPr eaLnBrk="1" hangingPunct="1"/>
            <a:r>
              <a:rPr lang="it-IT" b="1" dirty="0" smtClean="0"/>
              <a:t>Capacità base</a:t>
            </a:r>
            <a:r>
              <a:rPr lang="it-IT" dirty="0" smtClean="0"/>
              <a:t>: moltiplicare 2 cifre e sommare</a:t>
            </a:r>
          </a:p>
          <a:p>
            <a:pPr eaLnBrk="1" hangingPunct="1"/>
            <a:endParaRPr lang="it-IT" dirty="0" smtClean="0"/>
          </a:p>
        </p:txBody>
      </p:sp>
      <p:sp>
        <p:nvSpPr>
          <p:cNvPr id="40964" name="CasellaDiTesto 25"/>
          <p:cNvSpPr txBox="1">
            <a:spLocks noChangeArrowheads="1"/>
          </p:cNvSpPr>
          <p:nvPr/>
        </p:nvSpPr>
        <p:spPr bwMode="auto">
          <a:xfrm>
            <a:off x="3714744" y="2714620"/>
            <a:ext cx="492443" cy="461665"/>
          </a:xfrm>
          <a:prstGeom prst="rect">
            <a:avLst/>
          </a:prstGeom>
          <a:noFill/>
          <a:ln w="9525">
            <a:noFill/>
            <a:miter lim="800000"/>
            <a:headEnd/>
            <a:tailEnd/>
          </a:ln>
        </p:spPr>
        <p:txBody>
          <a:bodyPr wrap="none">
            <a:spAutoFit/>
          </a:bodyPr>
          <a:lstStyle/>
          <a:p>
            <a:r>
              <a:rPr lang="it-IT" dirty="0" smtClean="0"/>
              <a:t>47</a:t>
            </a:r>
            <a:endParaRPr lang="it-IT" dirty="0"/>
          </a:p>
        </p:txBody>
      </p:sp>
      <p:sp>
        <p:nvSpPr>
          <p:cNvPr id="27" name="CasellaDiTesto 26"/>
          <p:cNvSpPr txBox="1">
            <a:spLocks noChangeArrowheads="1"/>
          </p:cNvSpPr>
          <p:nvPr/>
        </p:nvSpPr>
        <p:spPr bwMode="auto">
          <a:xfrm>
            <a:off x="4786314" y="2714620"/>
            <a:ext cx="492443" cy="461665"/>
          </a:xfrm>
          <a:prstGeom prst="rect">
            <a:avLst/>
          </a:prstGeom>
          <a:noFill/>
          <a:ln w="9525">
            <a:noFill/>
            <a:miter lim="800000"/>
            <a:headEnd/>
            <a:tailEnd/>
          </a:ln>
        </p:spPr>
        <p:txBody>
          <a:bodyPr wrap="none">
            <a:spAutoFit/>
          </a:bodyPr>
          <a:lstStyle/>
          <a:p>
            <a:r>
              <a:rPr lang="it-IT" dirty="0" smtClean="0"/>
              <a:t>45</a:t>
            </a:r>
            <a:endParaRPr lang="it-IT" dirty="0"/>
          </a:p>
        </p:txBody>
      </p:sp>
      <p:cxnSp>
        <p:nvCxnSpPr>
          <p:cNvPr id="31" name="Connettore 1 30"/>
          <p:cNvCxnSpPr/>
          <p:nvPr/>
        </p:nvCxnSpPr>
        <p:spPr>
          <a:xfrm>
            <a:off x="3071813" y="3571875"/>
            <a:ext cx="1928812"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Uguale 31"/>
          <p:cNvSpPr/>
          <p:nvPr/>
        </p:nvSpPr>
        <p:spPr>
          <a:xfrm>
            <a:off x="4286250" y="3071813"/>
            <a:ext cx="285750" cy="35718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chemeClr val="tx1"/>
              </a:solidFill>
            </a:endParaRPr>
          </a:p>
        </p:txBody>
      </p:sp>
      <p:sp>
        <p:nvSpPr>
          <p:cNvPr id="16" name="Per 15"/>
          <p:cNvSpPr/>
          <p:nvPr/>
        </p:nvSpPr>
        <p:spPr>
          <a:xfrm>
            <a:off x="4214810" y="2786058"/>
            <a:ext cx="428628" cy="35719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25"/>
          <p:cNvSpPr txBox="1">
            <a:spLocks noChangeArrowheads="1"/>
          </p:cNvSpPr>
          <p:nvPr/>
        </p:nvSpPr>
        <p:spPr bwMode="auto">
          <a:xfrm>
            <a:off x="3714744" y="3571876"/>
            <a:ext cx="492443" cy="461665"/>
          </a:xfrm>
          <a:prstGeom prst="rect">
            <a:avLst/>
          </a:prstGeom>
          <a:noFill/>
          <a:ln w="9525">
            <a:noFill/>
            <a:miter lim="800000"/>
            <a:headEnd/>
            <a:tailEnd/>
          </a:ln>
        </p:spPr>
        <p:txBody>
          <a:bodyPr wrap="none">
            <a:spAutoFit/>
          </a:bodyPr>
          <a:lstStyle/>
          <a:p>
            <a:r>
              <a:rPr lang="it-IT" dirty="0" smtClean="0"/>
              <a:t>35</a:t>
            </a:r>
            <a:endParaRPr lang="it-IT" dirty="0"/>
          </a:p>
        </p:txBody>
      </p:sp>
      <p:sp>
        <p:nvSpPr>
          <p:cNvPr id="19" name="CasellaDiTesto 25"/>
          <p:cNvSpPr txBox="1">
            <a:spLocks noChangeArrowheads="1"/>
          </p:cNvSpPr>
          <p:nvPr/>
        </p:nvSpPr>
        <p:spPr bwMode="auto">
          <a:xfrm>
            <a:off x="3571868" y="3896029"/>
            <a:ext cx="492443" cy="461665"/>
          </a:xfrm>
          <a:prstGeom prst="rect">
            <a:avLst/>
          </a:prstGeom>
          <a:noFill/>
          <a:ln w="9525">
            <a:noFill/>
            <a:miter lim="800000"/>
            <a:headEnd/>
            <a:tailEnd/>
          </a:ln>
        </p:spPr>
        <p:txBody>
          <a:bodyPr wrap="none">
            <a:spAutoFit/>
          </a:bodyPr>
          <a:lstStyle/>
          <a:p>
            <a:r>
              <a:rPr lang="it-IT" dirty="0" smtClean="0"/>
              <a:t>20</a:t>
            </a:r>
            <a:endParaRPr lang="it-IT" dirty="0"/>
          </a:p>
        </p:txBody>
      </p:sp>
      <p:sp>
        <p:nvSpPr>
          <p:cNvPr id="28" name="CasellaDiTesto 25"/>
          <p:cNvSpPr txBox="1">
            <a:spLocks noChangeArrowheads="1"/>
          </p:cNvSpPr>
          <p:nvPr/>
        </p:nvSpPr>
        <p:spPr bwMode="auto">
          <a:xfrm>
            <a:off x="3579491" y="4286256"/>
            <a:ext cx="492443" cy="461665"/>
          </a:xfrm>
          <a:prstGeom prst="rect">
            <a:avLst/>
          </a:prstGeom>
          <a:noFill/>
          <a:ln w="9525">
            <a:noFill/>
            <a:miter lim="800000"/>
            <a:headEnd/>
            <a:tailEnd/>
          </a:ln>
        </p:spPr>
        <p:txBody>
          <a:bodyPr wrap="none">
            <a:spAutoFit/>
          </a:bodyPr>
          <a:lstStyle/>
          <a:p>
            <a:r>
              <a:rPr lang="it-IT" dirty="0" smtClean="0"/>
              <a:t>28</a:t>
            </a:r>
            <a:endParaRPr lang="it-IT" dirty="0"/>
          </a:p>
        </p:txBody>
      </p:sp>
      <p:sp>
        <p:nvSpPr>
          <p:cNvPr id="29" name="CasellaDiTesto 25"/>
          <p:cNvSpPr txBox="1">
            <a:spLocks noChangeArrowheads="1"/>
          </p:cNvSpPr>
          <p:nvPr/>
        </p:nvSpPr>
        <p:spPr bwMode="auto">
          <a:xfrm>
            <a:off x="3428992" y="4643446"/>
            <a:ext cx="492443" cy="461665"/>
          </a:xfrm>
          <a:prstGeom prst="rect">
            <a:avLst/>
          </a:prstGeom>
          <a:noFill/>
          <a:ln w="9525">
            <a:noFill/>
            <a:miter lim="800000"/>
            <a:headEnd/>
            <a:tailEnd/>
          </a:ln>
        </p:spPr>
        <p:txBody>
          <a:bodyPr wrap="none">
            <a:spAutoFit/>
          </a:bodyPr>
          <a:lstStyle/>
          <a:p>
            <a:r>
              <a:rPr lang="it-IT" dirty="0" smtClean="0"/>
              <a:t>16</a:t>
            </a:r>
            <a:endParaRPr lang="it-IT" dirty="0"/>
          </a:p>
        </p:txBody>
      </p:sp>
      <p:cxnSp>
        <p:nvCxnSpPr>
          <p:cNvPr id="30" name="Connettore 1 29"/>
          <p:cNvCxnSpPr/>
          <p:nvPr/>
        </p:nvCxnSpPr>
        <p:spPr>
          <a:xfrm>
            <a:off x="3071802" y="5143512"/>
            <a:ext cx="1928812" cy="1588"/>
          </a:xfrm>
          <a:prstGeom prst="line">
            <a:avLst/>
          </a:prstGeom>
        </p:spPr>
        <p:style>
          <a:lnRef idx="1">
            <a:schemeClr val="accent1"/>
          </a:lnRef>
          <a:fillRef idx="0">
            <a:schemeClr val="accent1"/>
          </a:fillRef>
          <a:effectRef idx="0">
            <a:schemeClr val="accent1"/>
          </a:effectRef>
          <a:fontRef idx="minor">
            <a:schemeClr val="tx1"/>
          </a:fontRef>
        </p:style>
      </p:cxnSp>
      <p:sp>
        <p:nvSpPr>
          <p:cNvPr id="33" name="CasellaDiTesto 25"/>
          <p:cNvSpPr txBox="1">
            <a:spLocks noChangeArrowheads="1"/>
          </p:cNvSpPr>
          <p:nvPr/>
        </p:nvSpPr>
        <p:spPr bwMode="auto">
          <a:xfrm>
            <a:off x="3889983" y="5110475"/>
            <a:ext cx="338554" cy="461665"/>
          </a:xfrm>
          <a:prstGeom prst="rect">
            <a:avLst/>
          </a:prstGeom>
          <a:noFill/>
          <a:ln w="9525">
            <a:noFill/>
            <a:miter lim="800000"/>
            <a:headEnd/>
            <a:tailEnd/>
          </a:ln>
        </p:spPr>
        <p:txBody>
          <a:bodyPr wrap="none">
            <a:spAutoFit/>
          </a:bodyPr>
          <a:lstStyle/>
          <a:p>
            <a:r>
              <a:rPr lang="it-IT" dirty="0" smtClean="0"/>
              <a:t>5</a:t>
            </a:r>
            <a:endParaRPr lang="it-IT" dirty="0"/>
          </a:p>
        </p:txBody>
      </p:sp>
      <p:sp>
        <p:nvSpPr>
          <p:cNvPr id="34" name="CasellaDiTesto 25"/>
          <p:cNvSpPr txBox="1">
            <a:spLocks noChangeArrowheads="1"/>
          </p:cNvSpPr>
          <p:nvPr/>
        </p:nvSpPr>
        <p:spPr bwMode="auto">
          <a:xfrm>
            <a:off x="3746827" y="5110475"/>
            <a:ext cx="338554" cy="461665"/>
          </a:xfrm>
          <a:prstGeom prst="rect">
            <a:avLst/>
          </a:prstGeom>
          <a:noFill/>
          <a:ln w="9525">
            <a:noFill/>
            <a:miter lim="800000"/>
            <a:headEnd/>
            <a:tailEnd/>
          </a:ln>
        </p:spPr>
        <p:txBody>
          <a:bodyPr wrap="none">
            <a:spAutoFit/>
          </a:bodyPr>
          <a:lstStyle/>
          <a:p>
            <a:r>
              <a:rPr lang="it-IT" dirty="0" smtClean="0"/>
              <a:t>1</a:t>
            </a:r>
            <a:endParaRPr lang="it-IT" dirty="0"/>
          </a:p>
        </p:txBody>
      </p:sp>
      <p:sp>
        <p:nvSpPr>
          <p:cNvPr id="35" name="CasellaDiTesto 25"/>
          <p:cNvSpPr txBox="1">
            <a:spLocks noChangeArrowheads="1"/>
          </p:cNvSpPr>
          <p:nvPr/>
        </p:nvSpPr>
        <p:spPr bwMode="auto">
          <a:xfrm>
            <a:off x="3590504" y="5110475"/>
            <a:ext cx="338554" cy="461665"/>
          </a:xfrm>
          <a:prstGeom prst="rect">
            <a:avLst/>
          </a:prstGeom>
          <a:noFill/>
          <a:ln w="9525">
            <a:noFill/>
            <a:miter lim="800000"/>
            <a:headEnd/>
            <a:tailEnd/>
          </a:ln>
        </p:spPr>
        <p:txBody>
          <a:bodyPr wrap="none">
            <a:spAutoFit/>
          </a:bodyPr>
          <a:lstStyle/>
          <a:p>
            <a:r>
              <a:rPr lang="it-IT" dirty="0" smtClean="0"/>
              <a:t>1</a:t>
            </a:r>
            <a:endParaRPr lang="it-IT" dirty="0"/>
          </a:p>
        </p:txBody>
      </p:sp>
      <p:sp>
        <p:nvSpPr>
          <p:cNvPr id="36" name="CasellaDiTesto 35"/>
          <p:cNvSpPr txBox="1">
            <a:spLocks noChangeArrowheads="1"/>
          </p:cNvSpPr>
          <p:nvPr/>
        </p:nvSpPr>
        <p:spPr bwMode="auto">
          <a:xfrm>
            <a:off x="3428992" y="5110475"/>
            <a:ext cx="338554" cy="461665"/>
          </a:xfrm>
          <a:prstGeom prst="rect">
            <a:avLst/>
          </a:prstGeom>
          <a:noFill/>
          <a:ln w="9525">
            <a:noFill/>
            <a:miter lim="800000"/>
            <a:headEnd/>
            <a:tailEnd/>
          </a:ln>
        </p:spPr>
        <p:txBody>
          <a:bodyPr wrap="none">
            <a:spAutoFit/>
          </a:bodyPr>
          <a:lstStyle/>
          <a:p>
            <a:r>
              <a:rPr lang="it-IT" dirty="0" smtClean="0"/>
              <a:t>2</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4.44444E-6 0.03912 C -0.00209 0.06041 0.0026 0.07916 -0.01303 0.09166 C -0.02014 0.08935 -0.02796 0.08935 -0.03386 0.08472 C -0.03993 0.08032 -0.03855 0.07685 -0.04549 0.07592 C -0.06546 0.07384 -0.08577 0.07291 -0.10608 0.07176 C -0.10834 0.06944 -0.11059 0.06759 -0.11181 0.06504 C -0.11389 0.06111 -0.1125 0.0544 -0.1158 0.05208 C -0.11737 0.05046 -0.12049 0.05 -0.12136 0.04768 C -0.12153 0.04629 -0.1191 0.04768 -0.11737 0.04768 " pathEditMode="relative" rAng="0" ptsTypes="ffffffffA">
                                      <p:cBhvr>
                                        <p:cTn id="6" dur="2000" fill="hold"/>
                                        <p:tgtEl>
                                          <p:spTgt spid="27"/>
                                        </p:tgtEl>
                                        <p:attrNameLst>
                                          <p:attrName>ppt_x</p:attrName>
                                          <p:attrName>ppt_y</p:attrName>
                                        </p:attrNameLst>
                                      </p:cBhvr>
                                      <p:rCtr x="-60" y="26"/>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2000"/>
                                        <p:tgtEl>
                                          <p:spTgt spid="3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2000"/>
                                        <p:tgtEl>
                                          <p:spTgt spid="3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it-IT" dirty="0" smtClean="0"/>
              <a:t>Un altro algoritmo: </a:t>
            </a:r>
            <a:br>
              <a:rPr lang="it-IT" dirty="0" smtClean="0"/>
            </a:br>
            <a:r>
              <a:rPr lang="it-IT" dirty="0" smtClean="0"/>
              <a:t>moltiplicazione di due numeri</a:t>
            </a:r>
            <a:endParaRPr lang="it-IT" sz="2400" i="1" u="sng" dirty="0" smtClean="0">
              <a:latin typeface="Palatino" pitchFamily="18" charset="0"/>
            </a:endParaRPr>
          </a:p>
        </p:txBody>
      </p:sp>
      <p:sp>
        <p:nvSpPr>
          <p:cNvPr id="41987" name="Rectangle 3"/>
          <p:cNvSpPr>
            <a:spLocks noGrp="1" noChangeArrowheads="1"/>
          </p:cNvSpPr>
          <p:nvPr>
            <p:ph type="body" idx="1"/>
          </p:nvPr>
        </p:nvSpPr>
        <p:spPr>
          <a:xfrm>
            <a:off x="304800" y="1600200"/>
            <a:ext cx="8382000" cy="4114800"/>
          </a:xfrm>
        </p:spPr>
        <p:txBody>
          <a:bodyPr/>
          <a:lstStyle/>
          <a:p>
            <a:pPr algn="ctr" eaLnBrk="1" hangingPunct="1">
              <a:buFontTx/>
              <a:buNone/>
            </a:pPr>
            <a:r>
              <a:rPr lang="it-IT" sz="2400" b="1" i="1" dirty="0" smtClean="0"/>
              <a:t>Razionalizzate voi?</a:t>
            </a:r>
            <a:r>
              <a:rPr lang="it-IT" sz="2400" dirty="0" smtClean="0">
                <a:latin typeface="Palatino" pitchFamily="18" charset="0"/>
              </a:rPr>
              <a:t>	</a:t>
            </a:r>
          </a:p>
          <a:p>
            <a:pPr algn="just" eaLnBrk="1" hangingPunct="1">
              <a:buFontTx/>
              <a:buNone/>
            </a:pPr>
            <a:r>
              <a:rPr lang="it-IT" sz="2400" noProof="1" smtClean="0">
                <a:latin typeface="Palatino" pitchFamily="18" charset="0"/>
              </a:rPr>
              <a:t>	</a:t>
            </a:r>
            <a:endParaRPr lang="it-IT" sz="3600"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Esercizi</a:t>
            </a:r>
            <a:endParaRPr lang="it-IT" dirty="0"/>
          </a:p>
        </p:txBody>
      </p:sp>
      <p:sp>
        <p:nvSpPr>
          <p:cNvPr id="3" name="Segnaposto contenuto 2"/>
          <p:cNvSpPr>
            <a:spLocks noGrp="1"/>
          </p:cNvSpPr>
          <p:nvPr>
            <p:ph idx="1"/>
          </p:nvPr>
        </p:nvSpPr>
        <p:spPr/>
        <p:txBody>
          <a:bodyPr/>
          <a:lstStyle/>
          <a:p>
            <a:r>
              <a:rPr lang="it-IT" dirty="0" smtClean="0"/>
              <a:t>Descrivere almeno due algoritmi per ciascuna di queste operazioni:</a:t>
            </a:r>
          </a:p>
          <a:p>
            <a:pPr lvl="1"/>
            <a:r>
              <a:rPr lang="it-IT" dirty="0" smtClean="0"/>
              <a:t>Sottrazione</a:t>
            </a:r>
          </a:p>
          <a:p>
            <a:pPr lvl="1"/>
            <a:r>
              <a:rPr lang="it-IT" dirty="0" smtClean="0"/>
              <a:t>Divisione </a:t>
            </a:r>
          </a:p>
          <a:p>
            <a:pPr lvl="1"/>
            <a:r>
              <a:rPr lang="it-IT" dirty="0" smtClean="0"/>
              <a:t>Elevamento a Potenza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it-IT" smtClean="0"/>
              <a:t>Un altro algoritmo: MCD</a:t>
            </a:r>
          </a:p>
        </p:txBody>
      </p:sp>
      <p:sp>
        <p:nvSpPr>
          <p:cNvPr id="44035" name="Rectangle 3"/>
          <p:cNvSpPr>
            <a:spLocks noGrp="1" noChangeArrowheads="1"/>
          </p:cNvSpPr>
          <p:nvPr>
            <p:ph type="body" idx="1"/>
          </p:nvPr>
        </p:nvSpPr>
        <p:spPr>
          <a:xfrm>
            <a:off x="533400" y="1600200"/>
            <a:ext cx="8305800" cy="4114800"/>
          </a:xfrm>
        </p:spPr>
        <p:txBody>
          <a:bodyPr/>
          <a:lstStyle/>
          <a:p>
            <a:pPr eaLnBrk="1" hangingPunct="1"/>
            <a:r>
              <a:rPr lang="it-IT" sz="2400" b="1" noProof="1" smtClean="0">
                <a:latin typeface="Palatino" pitchFamily="18" charset="0"/>
              </a:rPr>
              <a:t>Problema: </a:t>
            </a:r>
          </a:p>
          <a:p>
            <a:pPr eaLnBrk="1" hangingPunct="1">
              <a:buFontTx/>
              <a:buNone/>
            </a:pPr>
            <a:r>
              <a:rPr lang="it-IT" sz="2400" i="1" noProof="1" smtClean="0">
                <a:latin typeface="Palatino" pitchFamily="18" charset="0"/>
              </a:rPr>
              <a:t>	</a:t>
            </a:r>
            <a:r>
              <a:rPr lang="it-IT" sz="2000" i="1" noProof="1" smtClean="0">
                <a:latin typeface="Palatino" pitchFamily="18" charset="0"/>
              </a:rPr>
              <a:t>Determinare il M.C.D. di due numeri naturali dati diversi da 0</a:t>
            </a:r>
            <a:endParaRPr lang="it-IT" sz="2400" i="1" noProof="1" smtClean="0">
              <a:latin typeface="Palatino" pitchFamily="18" charset="0"/>
            </a:endParaRPr>
          </a:p>
          <a:p>
            <a:pPr eaLnBrk="1" hangingPunct="1">
              <a:buFontTx/>
              <a:buNone/>
            </a:pPr>
            <a:endParaRPr lang="it-IT" sz="2400" i="1" noProof="1" smtClean="0">
              <a:latin typeface="Palatino" pitchFamily="18" charset="0"/>
            </a:endParaRPr>
          </a:p>
          <a:p>
            <a:pPr algn="just" eaLnBrk="1" hangingPunct="1">
              <a:lnSpc>
                <a:spcPct val="80000"/>
              </a:lnSpc>
              <a:spcBef>
                <a:spcPct val="0"/>
              </a:spcBef>
            </a:pPr>
            <a:r>
              <a:rPr lang="it-IT" sz="2000" b="1" noProof="1" smtClean="0">
                <a:latin typeface="Palatino" pitchFamily="18" charset="0"/>
              </a:rPr>
              <a:t>Algoritmo M.C.D. 1</a:t>
            </a:r>
            <a:endParaRPr lang="it-IT" noProof="1" smtClean="0">
              <a:latin typeface="Palatino" pitchFamily="18" charset="0"/>
            </a:endParaRPr>
          </a:p>
          <a:p>
            <a:pPr algn="just" eaLnBrk="1" hangingPunct="1">
              <a:buFontTx/>
              <a:buNone/>
            </a:pPr>
            <a:r>
              <a:rPr lang="it-IT" sz="2000" noProof="1" smtClean="0">
                <a:latin typeface="Palatino" pitchFamily="18" charset="0"/>
              </a:rPr>
              <a:t>1.	Si scompongono i due numeri in </a:t>
            </a:r>
            <a:r>
              <a:rPr lang="it-IT" sz="2000" b="1" noProof="1" smtClean="0">
                <a:latin typeface="Palatino" pitchFamily="18" charset="0"/>
              </a:rPr>
              <a:t>fattori primi</a:t>
            </a:r>
            <a:endParaRPr lang="it-IT" sz="2000" noProof="1" smtClean="0">
              <a:latin typeface="Palatino" pitchFamily="18" charset="0"/>
            </a:endParaRPr>
          </a:p>
          <a:p>
            <a:pPr eaLnBrk="1" hangingPunct="1">
              <a:buFontTx/>
              <a:buNone/>
            </a:pPr>
            <a:r>
              <a:rPr lang="it-IT" sz="2000" noProof="1" smtClean="0">
                <a:latin typeface="Palatino" pitchFamily="18" charset="0"/>
              </a:rPr>
              <a:t>2.	Si prendono in considerazione i soli </a:t>
            </a:r>
            <a:r>
              <a:rPr lang="it-IT" sz="2000" b="1" noProof="1" smtClean="0">
                <a:latin typeface="Palatino" pitchFamily="18" charset="0"/>
              </a:rPr>
              <a:t>fattori comuni</a:t>
            </a:r>
            <a:endParaRPr lang="it-IT" sz="2000" noProof="1" smtClean="0">
              <a:latin typeface="Palatino" pitchFamily="18" charset="0"/>
            </a:endParaRPr>
          </a:p>
          <a:p>
            <a:pPr eaLnBrk="1" hangingPunct="1">
              <a:buFontTx/>
              <a:buNone/>
            </a:pPr>
            <a:r>
              <a:rPr lang="it-IT" sz="2000" noProof="1" smtClean="0">
                <a:latin typeface="Palatino" pitchFamily="18" charset="0"/>
              </a:rPr>
              <a:t>3.	Dall’elenco di fattori comuni ottenuti nei passi di esecuzione dell’istr.2 si considerino quelli con l’esponente più piccolo</a:t>
            </a:r>
          </a:p>
          <a:p>
            <a:pPr eaLnBrk="1" hangingPunct="1">
              <a:buFontTx/>
              <a:buNone/>
            </a:pPr>
            <a:r>
              <a:rPr lang="it-IT" sz="2000" noProof="1" smtClean="0">
                <a:latin typeface="Palatino" pitchFamily="18" charset="0"/>
              </a:rPr>
              <a:t>4.	Si moltiplicano fra di loro i fattori individuali nei passi di esecuzione dell’istr.3 - il risultato è il M.C.D cercato.</a:t>
            </a:r>
            <a:endParaRPr lang="it-IT" sz="2400" noProof="1" smtClean="0">
              <a:latin typeface="Palatino"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p:txBody>
          <a:bodyPr/>
          <a:lstStyle/>
          <a:p>
            <a:pPr eaLnBrk="1" hangingPunct="1"/>
            <a:r>
              <a:rPr lang="it-IT" smtClean="0"/>
              <a:t>Problemi ed Algoritmi</a:t>
            </a:r>
          </a:p>
        </p:txBody>
      </p:sp>
      <p:sp>
        <p:nvSpPr>
          <p:cNvPr id="27651" name="Rectangle 3"/>
          <p:cNvSpPr>
            <a:spLocks noGrp="1" noChangeArrowheads="1"/>
          </p:cNvSpPr>
          <p:nvPr>
            <p:ph type="subTitle" idx="1"/>
          </p:nvPr>
        </p:nvSpPr>
        <p:spPr/>
        <p:txBody>
          <a:bodyPr/>
          <a:lstStyle/>
          <a:p>
            <a:pPr eaLnBrk="1" hangingPunct="1"/>
            <a:r>
              <a:rPr lang="it-IT" smtClean="0"/>
              <a:t>Algoritmo: Modello per risolvere i problemi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it-IT" smtClean="0"/>
              <a:t>Un altro algoritmo: MCD (euclide)</a:t>
            </a:r>
          </a:p>
        </p:txBody>
      </p:sp>
      <p:sp>
        <p:nvSpPr>
          <p:cNvPr id="45059" name="Rectangle 3"/>
          <p:cNvSpPr>
            <a:spLocks noGrp="1" noChangeArrowheads="1"/>
          </p:cNvSpPr>
          <p:nvPr>
            <p:ph type="body" idx="1"/>
          </p:nvPr>
        </p:nvSpPr>
        <p:spPr>
          <a:xfrm>
            <a:off x="533400" y="1600200"/>
            <a:ext cx="8305800" cy="4114800"/>
          </a:xfrm>
        </p:spPr>
        <p:txBody>
          <a:bodyPr/>
          <a:lstStyle/>
          <a:p>
            <a:pPr eaLnBrk="1" hangingPunct="1"/>
            <a:r>
              <a:rPr lang="it-IT" sz="2400" b="1" noProof="1" smtClean="0">
                <a:latin typeface="Palatino" pitchFamily="18" charset="0"/>
              </a:rPr>
              <a:t>Problema: </a:t>
            </a:r>
          </a:p>
          <a:p>
            <a:pPr eaLnBrk="1" hangingPunct="1">
              <a:buFontTx/>
              <a:buNone/>
            </a:pPr>
            <a:r>
              <a:rPr lang="it-IT" sz="2400" i="1" noProof="1" smtClean="0">
                <a:latin typeface="Palatino" pitchFamily="18" charset="0"/>
              </a:rPr>
              <a:t>	</a:t>
            </a:r>
            <a:r>
              <a:rPr lang="it-IT" sz="2000" i="1" noProof="1" smtClean="0">
                <a:latin typeface="Palatino" pitchFamily="18" charset="0"/>
              </a:rPr>
              <a:t>Determinare il M.C.D. di due numeri naturali dati diversi da 0</a:t>
            </a:r>
            <a:endParaRPr lang="it-IT" sz="2400" i="1" noProof="1" smtClean="0">
              <a:latin typeface="Palatino" pitchFamily="18" charset="0"/>
            </a:endParaRPr>
          </a:p>
          <a:p>
            <a:pPr eaLnBrk="1" hangingPunct="1">
              <a:buFontTx/>
              <a:buNone/>
            </a:pPr>
            <a:endParaRPr lang="it-IT" sz="2400" i="1" noProof="1" smtClean="0">
              <a:latin typeface="Palatino" pitchFamily="18" charset="0"/>
            </a:endParaRPr>
          </a:p>
          <a:p>
            <a:pPr algn="just" eaLnBrk="1" hangingPunct="1">
              <a:lnSpc>
                <a:spcPct val="80000"/>
              </a:lnSpc>
              <a:spcBef>
                <a:spcPct val="0"/>
              </a:spcBef>
            </a:pPr>
            <a:r>
              <a:rPr lang="it-IT" sz="2000" b="1" noProof="1" smtClean="0">
                <a:latin typeface="Palatino" pitchFamily="18" charset="0"/>
              </a:rPr>
              <a:t>Algoritmo Euclide (1)</a:t>
            </a:r>
            <a:endParaRPr lang="it-IT" noProof="1" smtClean="0">
              <a:latin typeface="Palatino" pitchFamily="18" charset="0"/>
            </a:endParaRPr>
          </a:p>
          <a:p>
            <a:pPr lvl="1" eaLnBrk="1" hangingPunct="1">
              <a:buFontTx/>
              <a:buNone/>
            </a:pPr>
            <a:r>
              <a:rPr lang="it-IT" sz="2000" noProof="1" smtClean="0">
                <a:latin typeface="Palatino" pitchFamily="18" charset="0"/>
              </a:rPr>
              <a:t>1.	Dividere il primo numero per il secondo. Chiamare R il resto della divisione</a:t>
            </a:r>
          </a:p>
          <a:p>
            <a:pPr lvl="1" eaLnBrk="1" hangingPunct="1">
              <a:buFontTx/>
              <a:buNone/>
            </a:pPr>
            <a:r>
              <a:rPr lang="it-IT" sz="2000" noProof="1" smtClean="0">
                <a:latin typeface="Palatino" pitchFamily="18" charset="0"/>
              </a:rPr>
              <a:t>2.	Se R=0 hai finito: il secondo numero è il M.C.D.</a:t>
            </a:r>
          </a:p>
          <a:p>
            <a:pPr lvl="1" algn="just" eaLnBrk="1" hangingPunct="1">
              <a:buFontTx/>
              <a:buNone/>
            </a:pPr>
            <a:r>
              <a:rPr lang="it-IT" sz="2000" noProof="1" smtClean="0">
                <a:latin typeface="Palatino" pitchFamily="18" charset="0"/>
              </a:rPr>
              <a:t>3.	Se R</a:t>
            </a:r>
            <a:r>
              <a:rPr lang="it-IT" sz="2000" noProof="1" smtClean="0">
                <a:latin typeface="Symbol" pitchFamily="18" charset="2"/>
              </a:rPr>
              <a:t>¹</a:t>
            </a:r>
            <a:r>
              <a:rPr lang="it-IT" sz="2000" noProof="1" smtClean="0">
                <a:latin typeface="Palatino" pitchFamily="18" charset="0"/>
              </a:rPr>
              <a:t>0 si operino i seguenti cambiamenti: </a:t>
            </a:r>
          </a:p>
          <a:p>
            <a:pPr lvl="1" algn="just" eaLnBrk="1" hangingPunct="1">
              <a:buFontTx/>
              <a:buNone/>
            </a:pPr>
            <a:r>
              <a:rPr lang="it-IT" sz="1800" b="1" noProof="1" smtClean="0">
                <a:latin typeface="Palatino" pitchFamily="18" charset="0"/>
              </a:rPr>
              <a:t>		primo numero </a:t>
            </a:r>
            <a:r>
              <a:rPr lang="it-IT" sz="1800" b="1" noProof="1" smtClean="0">
                <a:latin typeface="Symbol" pitchFamily="18" charset="2"/>
              </a:rPr>
              <a:t>¬</a:t>
            </a:r>
            <a:r>
              <a:rPr lang="it-IT" sz="1800" b="1" noProof="1" smtClean="0">
                <a:latin typeface="Palatino" pitchFamily="18" charset="0"/>
              </a:rPr>
              <a:t> secondo numero; </a:t>
            </a:r>
          </a:p>
          <a:p>
            <a:pPr lvl="1" algn="just" eaLnBrk="1" hangingPunct="1">
              <a:buFontTx/>
              <a:buNone/>
            </a:pPr>
            <a:r>
              <a:rPr lang="it-IT" sz="1800" b="1" noProof="1" smtClean="0">
                <a:latin typeface="Palatino" pitchFamily="18" charset="0"/>
              </a:rPr>
              <a:t>		secondo numero </a:t>
            </a:r>
            <a:r>
              <a:rPr lang="it-IT" sz="1800" b="1" noProof="1" smtClean="0">
                <a:latin typeface="Symbol" pitchFamily="18" charset="2"/>
              </a:rPr>
              <a:t>¬</a:t>
            </a:r>
            <a:r>
              <a:rPr lang="it-IT" sz="1800" b="1" noProof="1" smtClean="0">
                <a:latin typeface="Palatino" pitchFamily="18" charset="0"/>
              </a:rPr>
              <a:t> R.</a:t>
            </a:r>
            <a:endParaRPr lang="it-IT" sz="2000" noProof="1" smtClean="0">
              <a:latin typeface="Palatino" pitchFamily="18" charset="0"/>
            </a:endParaRPr>
          </a:p>
          <a:p>
            <a:pPr lvl="1" algn="just" eaLnBrk="1" hangingPunct="1">
              <a:buFontTx/>
              <a:buNone/>
            </a:pPr>
            <a:r>
              <a:rPr lang="it-IT" sz="2000" noProof="1" smtClean="0">
                <a:latin typeface="Palatino" pitchFamily="18" charset="0"/>
              </a:rPr>
              <a:t>4.	Torna all’istr.1.</a:t>
            </a:r>
            <a:endParaRPr lang="it-IT" noProof="1" smtClean="0">
              <a:latin typeface="Palatino" pitchFamily="18"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it-IT" smtClean="0"/>
              <a:t>Osservazioni</a:t>
            </a:r>
          </a:p>
        </p:txBody>
      </p:sp>
      <p:sp>
        <p:nvSpPr>
          <p:cNvPr id="46083" name="Rectangle 3"/>
          <p:cNvSpPr>
            <a:spLocks noGrp="1" noChangeArrowheads="1"/>
          </p:cNvSpPr>
          <p:nvPr>
            <p:ph type="body" idx="1"/>
          </p:nvPr>
        </p:nvSpPr>
        <p:spPr/>
        <p:txBody>
          <a:bodyPr/>
          <a:lstStyle/>
          <a:p>
            <a:pPr eaLnBrk="1" hangingPunct="1"/>
            <a:r>
              <a:rPr lang="it-IT" smtClean="0"/>
              <a:t>Risolvere problemi richiede</a:t>
            </a:r>
          </a:p>
          <a:p>
            <a:pPr lvl="1" eaLnBrk="1" hangingPunct="1"/>
            <a:r>
              <a:rPr lang="it-IT" smtClean="0"/>
              <a:t>Algoritmo</a:t>
            </a:r>
          </a:p>
          <a:p>
            <a:pPr lvl="1" eaLnBrk="1" hangingPunct="1"/>
            <a:r>
              <a:rPr lang="it-IT" smtClean="0"/>
              <a:t>Esecutore</a:t>
            </a:r>
          </a:p>
          <a:p>
            <a:pPr eaLnBrk="1" hangingPunct="1"/>
            <a:r>
              <a:rPr lang="it-IT" smtClean="0"/>
              <a:t>Diversi problemi richiederanno algoritmi diversi</a:t>
            </a:r>
          </a:p>
          <a:p>
            <a:pPr eaLnBrk="1" hangingPunct="1"/>
            <a:r>
              <a:rPr lang="it-IT" smtClean="0"/>
              <a:t>Lo stesso problema ammette algoritmi diversi</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it-IT" dirty="0" smtClean="0"/>
              <a:t>Ragioniamo e revisioniamo</a:t>
            </a:r>
          </a:p>
        </p:txBody>
      </p:sp>
      <p:sp>
        <p:nvSpPr>
          <p:cNvPr id="47107" name="Rectangle 3"/>
          <p:cNvSpPr>
            <a:spLocks noGrp="1" noChangeArrowheads="1"/>
          </p:cNvSpPr>
          <p:nvPr>
            <p:ph type="body" idx="1"/>
          </p:nvPr>
        </p:nvSpPr>
        <p:spPr/>
        <p:txBody>
          <a:bodyPr/>
          <a:lstStyle/>
          <a:p>
            <a:pPr eaLnBrk="1" hangingPunct="1">
              <a:buNone/>
            </a:pPr>
            <a:r>
              <a:rPr lang="it-IT" dirty="0" smtClean="0"/>
              <a:t>Un </a:t>
            </a:r>
            <a:r>
              <a:rPr lang="it-IT" b="1" dirty="0" smtClean="0"/>
              <a:t>algoritmo</a:t>
            </a:r>
            <a:r>
              <a:rPr lang="it-IT" dirty="0" smtClean="0"/>
              <a:t> è</a:t>
            </a:r>
          </a:p>
          <a:p>
            <a:pPr lvl="1" eaLnBrk="1" hangingPunct="1">
              <a:buNone/>
            </a:pPr>
            <a:r>
              <a:rPr lang="it-IT" dirty="0" smtClean="0"/>
              <a:t>Una sequenza</a:t>
            </a:r>
          </a:p>
          <a:p>
            <a:pPr lvl="1" eaLnBrk="1" hangingPunct="1">
              <a:buNone/>
            </a:pPr>
            <a:r>
              <a:rPr lang="it-IT" dirty="0" smtClean="0"/>
              <a:t>                   ... finita</a:t>
            </a:r>
          </a:p>
          <a:p>
            <a:pPr lvl="1" eaLnBrk="1" hangingPunct="1">
              <a:buNone/>
            </a:pPr>
            <a:r>
              <a:rPr lang="it-IT" dirty="0" smtClean="0"/>
              <a:t>di passi (o istruzioni)</a:t>
            </a:r>
          </a:p>
          <a:p>
            <a:pPr lvl="1" eaLnBrk="1" hangingPunct="1">
              <a:buNone/>
            </a:pPr>
            <a:r>
              <a:rPr lang="it-IT" dirty="0" smtClean="0"/>
              <a:t>che risolve un problema (parametrico) dato</a:t>
            </a:r>
          </a:p>
          <a:p>
            <a:pPr eaLnBrk="1" hangingPunct="1">
              <a:buNone/>
            </a:pPr>
            <a:r>
              <a:rPr lang="it-IT" dirty="0" smtClean="0"/>
              <a:t>Un </a:t>
            </a:r>
            <a:r>
              <a:rPr lang="it-IT" b="1" dirty="0" smtClean="0"/>
              <a:t>processo</a:t>
            </a:r>
            <a:r>
              <a:rPr lang="it-IT" b="1" baseline="30000" dirty="0" smtClean="0"/>
              <a:t>1</a:t>
            </a:r>
            <a:r>
              <a:rPr lang="it-IT" b="1" dirty="0" smtClean="0"/>
              <a:t> </a:t>
            </a:r>
            <a:r>
              <a:rPr lang="it-IT" dirty="0" smtClean="0"/>
              <a:t>è l’esecuzione di un algoritmo</a:t>
            </a:r>
          </a:p>
          <a:p>
            <a:pPr eaLnBrk="1" hangingPunct="1">
              <a:buNone/>
            </a:pPr>
            <a:endParaRPr lang="it-IT" dirty="0" smtClean="0"/>
          </a:p>
          <a:p>
            <a:pPr eaLnBrk="1" hangingPunct="1">
              <a:buNone/>
            </a:pPr>
            <a:endParaRPr lang="it-IT" dirty="0" smtClean="0"/>
          </a:p>
          <a:p>
            <a:pPr eaLnBrk="1" hangingPunct="1">
              <a:buNone/>
            </a:pPr>
            <a:endParaRPr lang="it-IT" sz="1800" baseline="30000" dirty="0" smtClean="0"/>
          </a:p>
          <a:p>
            <a:pPr eaLnBrk="1" hangingPunct="1">
              <a:buNone/>
            </a:pPr>
            <a:endParaRPr lang="it-IT" sz="1800" baseline="30000" dirty="0" smtClean="0"/>
          </a:p>
          <a:p>
            <a:pPr eaLnBrk="1" hangingPunct="1">
              <a:buNone/>
            </a:pPr>
            <a:r>
              <a:rPr lang="it-IT" sz="1800" baseline="30000" dirty="0" smtClean="0"/>
              <a:t>1</a:t>
            </a:r>
            <a:r>
              <a:rPr lang="it-IT" sz="1800" dirty="0" smtClean="0"/>
              <a:t> Prima accezione: esisteranno degli altri significati per questa parola</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Domanda</a:t>
            </a:r>
            <a:endParaRPr lang="it-IT" dirty="0"/>
          </a:p>
        </p:txBody>
      </p:sp>
      <p:sp>
        <p:nvSpPr>
          <p:cNvPr id="3" name="Segnaposto contenuto 2"/>
          <p:cNvSpPr>
            <a:spLocks noGrp="1"/>
          </p:cNvSpPr>
          <p:nvPr>
            <p:ph idx="1"/>
          </p:nvPr>
        </p:nvSpPr>
        <p:spPr/>
        <p:txBody>
          <a:bodyPr/>
          <a:lstStyle/>
          <a:p>
            <a:r>
              <a:rPr lang="it-IT" dirty="0" smtClean="0"/>
              <a:t>Dato il primo algoritmo della somma definito, si </a:t>
            </a:r>
            <a:r>
              <a:rPr lang="it-IT" dirty="0" err="1" smtClean="0"/>
              <a:t>ridescriva</a:t>
            </a:r>
            <a:r>
              <a:rPr lang="it-IT" dirty="0" smtClean="0"/>
              <a:t> </a:t>
            </a:r>
          </a:p>
          <a:p>
            <a:pPr lvl="1"/>
            <a:r>
              <a:rPr lang="it-IT" dirty="0" smtClean="0"/>
              <a:t>l’algoritmo </a:t>
            </a:r>
          </a:p>
          <a:p>
            <a:pPr lvl="1"/>
            <a:r>
              <a:rPr lang="it-IT" dirty="0" smtClean="0"/>
              <a:t>l’esecuzione dell’algoritmo (detta processo?)</a:t>
            </a:r>
            <a:endParaRPr lang="it-IT"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Risposta</a:t>
            </a:r>
            <a:endParaRPr lang="it-IT" dirty="0"/>
          </a:p>
        </p:txBody>
      </p:sp>
      <p:sp>
        <p:nvSpPr>
          <p:cNvPr id="4" name="CasellaDiTesto 3"/>
          <p:cNvSpPr txBox="1"/>
          <p:nvPr/>
        </p:nvSpPr>
        <p:spPr>
          <a:xfrm>
            <a:off x="1334730" y="2788740"/>
            <a:ext cx="492443" cy="461665"/>
          </a:xfrm>
          <a:prstGeom prst="rect">
            <a:avLst/>
          </a:prstGeom>
          <a:noFill/>
        </p:spPr>
        <p:txBody>
          <a:bodyPr wrap="none" rtlCol="0">
            <a:spAutoFit/>
          </a:bodyPr>
          <a:lstStyle/>
          <a:p>
            <a:r>
              <a:rPr lang="it-IT" dirty="0" smtClean="0"/>
              <a:t>45</a:t>
            </a:r>
            <a:endParaRPr lang="it-IT" dirty="0"/>
          </a:p>
        </p:txBody>
      </p:sp>
      <p:sp>
        <p:nvSpPr>
          <p:cNvPr id="5" name="CasellaDiTesto 4"/>
          <p:cNvSpPr txBox="1"/>
          <p:nvPr/>
        </p:nvSpPr>
        <p:spPr>
          <a:xfrm>
            <a:off x="1406168" y="2393149"/>
            <a:ext cx="389850" cy="461665"/>
          </a:xfrm>
          <a:prstGeom prst="rect">
            <a:avLst/>
          </a:prstGeom>
          <a:noFill/>
        </p:spPr>
        <p:txBody>
          <a:bodyPr wrap="none" rtlCol="0">
            <a:spAutoFit/>
          </a:bodyPr>
          <a:lstStyle/>
          <a:p>
            <a:r>
              <a:rPr lang="it-IT" b="1" i="1" dirty="0" smtClean="0"/>
              <a:t>A</a:t>
            </a:r>
            <a:endParaRPr lang="it-IT" b="1" i="1" dirty="0"/>
          </a:p>
        </p:txBody>
      </p:sp>
      <p:sp>
        <p:nvSpPr>
          <p:cNvPr id="6" name="CasellaDiTesto 5"/>
          <p:cNvSpPr txBox="1"/>
          <p:nvPr/>
        </p:nvSpPr>
        <p:spPr>
          <a:xfrm>
            <a:off x="2763490" y="2788740"/>
            <a:ext cx="492443" cy="461665"/>
          </a:xfrm>
          <a:prstGeom prst="rect">
            <a:avLst/>
          </a:prstGeom>
          <a:noFill/>
        </p:spPr>
        <p:txBody>
          <a:bodyPr wrap="none" rtlCol="0">
            <a:spAutoFit/>
          </a:bodyPr>
          <a:lstStyle/>
          <a:p>
            <a:r>
              <a:rPr lang="it-IT" dirty="0" smtClean="0"/>
              <a:t>63</a:t>
            </a:r>
            <a:endParaRPr lang="it-IT" dirty="0"/>
          </a:p>
        </p:txBody>
      </p:sp>
      <p:sp>
        <p:nvSpPr>
          <p:cNvPr id="7" name="CasellaDiTesto 6"/>
          <p:cNvSpPr txBox="1"/>
          <p:nvPr/>
        </p:nvSpPr>
        <p:spPr>
          <a:xfrm>
            <a:off x="2763490" y="2393149"/>
            <a:ext cx="389850" cy="461665"/>
          </a:xfrm>
          <a:prstGeom prst="rect">
            <a:avLst/>
          </a:prstGeom>
          <a:noFill/>
        </p:spPr>
        <p:txBody>
          <a:bodyPr wrap="none" rtlCol="0">
            <a:spAutoFit/>
          </a:bodyPr>
          <a:lstStyle/>
          <a:p>
            <a:r>
              <a:rPr lang="it-IT" b="1" i="1" dirty="0" smtClean="0"/>
              <a:t>B</a:t>
            </a:r>
            <a:endParaRPr lang="it-IT" b="1" i="1" dirty="0"/>
          </a:p>
        </p:txBody>
      </p:sp>
      <p:sp>
        <p:nvSpPr>
          <p:cNvPr id="8" name="CasellaDiTesto 7"/>
          <p:cNvSpPr txBox="1"/>
          <p:nvPr/>
        </p:nvSpPr>
        <p:spPr>
          <a:xfrm>
            <a:off x="2763490" y="3324525"/>
            <a:ext cx="492443" cy="461665"/>
          </a:xfrm>
          <a:prstGeom prst="rect">
            <a:avLst/>
          </a:prstGeom>
          <a:noFill/>
        </p:spPr>
        <p:txBody>
          <a:bodyPr wrap="none" rtlCol="0">
            <a:spAutoFit/>
          </a:bodyPr>
          <a:lstStyle/>
          <a:p>
            <a:r>
              <a:rPr lang="it-IT" dirty="0" smtClean="0"/>
              <a:t>62</a:t>
            </a:r>
            <a:endParaRPr lang="it-IT" dirty="0"/>
          </a:p>
        </p:txBody>
      </p:sp>
      <p:sp>
        <p:nvSpPr>
          <p:cNvPr id="9" name="CasellaDiTesto 8"/>
          <p:cNvSpPr txBox="1"/>
          <p:nvPr/>
        </p:nvSpPr>
        <p:spPr>
          <a:xfrm>
            <a:off x="2763490" y="3896029"/>
            <a:ext cx="492443" cy="461665"/>
          </a:xfrm>
          <a:prstGeom prst="rect">
            <a:avLst/>
          </a:prstGeom>
          <a:noFill/>
        </p:spPr>
        <p:txBody>
          <a:bodyPr wrap="none" rtlCol="0">
            <a:spAutoFit/>
          </a:bodyPr>
          <a:lstStyle/>
          <a:p>
            <a:r>
              <a:rPr lang="it-IT" dirty="0" smtClean="0"/>
              <a:t>61</a:t>
            </a:r>
            <a:endParaRPr lang="it-IT" dirty="0"/>
          </a:p>
        </p:txBody>
      </p:sp>
      <p:sp>
        <p:nvSpPr>
          <p:cNvPr id="11" name="CasellaDiTesto 10"/>
          <p:cNvSpPr txBox="1"/>
          <p:nvPr/>
        </p:nvSpPr>
        <p:spPr>
          <a:xfrm>
            <a:off x="2763490" y="5039037"/>
            <a:ext cx="338554" cy="461665"/>
          </a:xfrm>
          <a:prstGeom prst="rect">
            <a:avLst/>
          </a:prstGeom>
          <a:noFill/>
        </p:spPr>
        <p:txBody>
          <a:bodyPr wrap="none" rtlCol="0">
            <a:spAutoFit/>
          </a:bodyPr>
          <a:lstStyle/>
          <a:p>
            <a:r>
              <a:rPr lang="it-IT" dirty="0" smtClean="0"/>
              <a:t>0</a:t>
            </a:r>
            <a:endParaRPr lang="it-IT" dirty="0"/>
          </a:p>
        </p:txBody>
      </p:sp>
      <p:sp>
        <p:nvSpPr>
          <p:cNvPr id="12" name="CasellaDiTesto 11"/>
          <p:cNvSpPr txBox="1"/>
          <p:nvPr/>
        </p:nvSpPr>
        <p:spPr>
          <a:xfrm>
            <a:off x="285720" y="2857496"/>
            <a:ext cx="883575" cy="369332"/>
          </a:xfrm>
          <a:prstGeom prst="rect">
            <a:avLst/>
          </a:prstGeom>
          <a:noFill/>
        </p:spPr>
        <p:txBody>
          <a:bodyPr wrap="none" rtlCol="0">
            <a:spAutoFit/>
          </a:bodyPr>
          <a:lstStyle/>
          <a:p>
            <a:r>
              <a:rPr lang="it-IT" sz="1800" dirty="0" smtClean="0"/>
              <a:t>Passo 0</a:t>
            </a:r>
            <a:endParaRPr lang="it-IT" dirty="0"/>
          </a:p>
        </p:txBody>
      </p:sp>
      <p:sp>
        <p:nvSpPr>
          <p:cNvPr id="13" name="CasellaDiTesto 12"/>
          <p:cNvSpPr txBox="1"/>
          <p:nvPr/>
        </p:nvSpPr>
        <p:spPr>
          <a:xfrm>
            <a:off x="285720" y="3345420"/>
            <a:ext cx="883575" cy="369332"/>
          </a:xfrm>
          <a:prstGeom prst="rect">
            <a:avLst/>
          </a:prstGeom>
          <a:noFill/>
        </p:spPr>
        <p:txBody>
          <a:bodyPr wrap="none" rtlCol="0">
            <a:spAutoFit/>
          </a:bodyPr>
          <a:lstStyle/>
          <a:p>
            <a:r>
              <a:rPr lang="it-IT" sz="1800" dirty="0" smtClean="0"/>
              <a:t>Passo 1</a:t>
            </a:r>
            <a:endParaRPr lang="it-IT" dirty="0"/>
          </a:p>
        </p:txBody>
      </p:sp>
      <p:sp>
        <p:nvSpPr>
          <p:cNvPr id="14" name="CasellaDiTesto 13"/>
          <p:cNvSpPr txBox="1"/>
          <p:nvPr/>
        </p:nvSpPr>
        <p:spPr>
          <a:xfrm>
            <a:off x="285720" y="3916924"/>
            <a:ext cx="883575" cy="369332"/>
          </a:xfrm>
          <a:prstGeom prst="rect">
            <a:avLst/>
          </a:prstGeom>
          <a:noFill/>
        </p:spPr>
        <p:txBody>
          <a:bodyPr wrap="none" rtlCol="0">
            <a:spAutoFit/>
          </a:bodyPr>
          <a:lstStyle/>
          <a:p>
            <a:r>
              <a:rPr lang="it-IT" sz="1800" dirty="0" smtClean="0"/>
              <a:t>Passo 2</a:t>
            </a:r>
            <a:endParaRPr lang="it-IT" dirty="0"/>
          </a:p>
        </p:txBody>
      </p:sp>
      <p:sp>
        <p:nvSpPr>
          <p:cNvPr id="16" name="CasellaDiTesto 15"/>
          <p:cNvSpPr txBox="1"/>
          <p:nvPr/>
        </p:nvSpPr>
        <p:spPr>
          <a:xfrm>
            <a:off x="285720" y="5059932"/>
            <a:ext cx="998991" cy="369332"/>
          </a:xfrm>
          <a:prstGeom prst="rect">
            <a:avLst/>
          </a:prstGeom>
          <a:noFill/>
        </p:spPr>
        <p:txBody>
          <a:bodyPr wrap="none" rtlCol="0">
            <a:spAutoFit/>
          </a:bodyPr>
          <a:lstStyle/>
          <a:p>
            <a:r>
              <a:rPr lang="it-IT" sz="1800" dirty="0" smtClean="0"/>
              <a:t>Passo 64</a:t>
            </a:r>
            <a:endParaRPr lang="it-IT" dirty="0"/>
          </a:p>
        </p:txBody>
      </p:sp>
      <p:sp>
        <p:nvSpPr>
          <p:cNvPr id="17" name="CasellaDiTesto 16"/>
          <p:cNvSpPr txBox="1"/>
          <p:nvPr/>
        </p:nvSpPr>
        <p:spPr>
          <a:xfrm>
            <a:off x="1334730" y="3286124"/>
            <a:ext cx="492443" cy="461665"/>
          </a:xfrm>
          <a:prstGeom prst="rect">
            <a:avLst/>
          </a:prstGeom>
          <a:noFill/>
        </p:spPr>
        <p:txBody>
          <a:bodyPr wrap="none" rtlCol="0">
            <a:spAutoFit/>
          </a:bodyPr>
          <a:lstStyle/>
          <a:p>
            <a:r>
              <a:rPr lang="it-IT" dirty="0" smtClean="0"/>
              <a:t>46</a:t>
            </a:r>
            <a:endParaRPr lang="it-IT" dirty="0"/>
          </a:p>
        </p:txBody>
      </p:sp>
      <p:sp>
        <p:nvSpPr>
          <p:cNvPr id="18" name="CasellaDiTesto 17"/>
          <p:cNvSpPr txBox="1"/>
          <p:nvPr/>
        </p:nvSpPr>
        <p:spPr>
          <a:xfrm>
            <a:off x="1334730" y="3857628"/>
            <a:ext cx="492443" cy="461665"/>
          </a:xfrm>
          <a:prstGeom prst="rect">
            <a:avLst/>
          </a:prstGeom>
          <a:noFill/>
        </p:spPr>
        <p:txBody>
          <a:bodyPr wrap="none" rtlCol="0">
            <a:spAutoFit/>
          </a:bodyPr>
          <a:lstStyle/>
          <a:p>
            <a:r>
              <a:rPr lang="it-IT" dirty="0" smtClean="0"/>
              <a:t>47</a:t>
            </a:r>
            <a:endParaRPr lang="it-IT" dirty="0"/>
          </a:p>
        </p:txBody>
      </p:sp>
      <p:sp>
        <p:nvSpPr>
          <p:cNvPr id="19" name="CasellaDiTesto 18"/>
          <p:cNvSpPr txBox="1"/>
          <p:nvPr/>
        </p:nvSpPr>
        <p:spPr>
          <a:xfrm>
            <a:off x="1357290" y="5039037"/>
            <a:ext cx="646331" cy="461665"/>
          </a:xfrm>
          <a:prstGeom prst="rect">
            <a:avLst/>
          </a:prstGeom>
          <a:noFill/>
        </p:spPr>
        <p:txBody>
          <a:bodyPr wrap="none" rtlCol="0">
            <a:spAutoFit/>
          </a:bodyPr>
          <a:lstStyle/>
          <a:p>
            <a:r>
              <a:rPr lang="it-IT" dirty="0" smtClean="0"/>
              <a:t>108</a:t>
            </a:r>
            <a:endParaRPr lang="it-IT" dirty="0"/>
          </a:p>
        </p:txBody>
      </p:sp>
      <p:sp>
        <p:nvSpPr>
          <p:cNvPr id="20" name="CasellaDiTesto 19"/>
          <p:cNvSpPr txBox="1"/>
          <p:nvPr/>
        </p:nvSpPr>
        <p:spPr>
          <a:xfrm>
            <a:off x="1285852" y="4429132"/>
            <a:ext cx="492443" cy="461665"/>
          </a:xfrm>
          <a:prstGeom prst="rect">
            <a:avLst/>
          </a:prstGeom>
          <a:noFill/>
        </p:spPr>
        <p:txBody>
          <a:bodyPr wrap="none" rtlCol="0">
            <a:spAutoFit/>
          </a:bodyPr>
          <a:lstStyle/>
          <a:p>
            <a:r>
              <a:rPr lang="it-IT" dirty="0" smtClean="0"/>
              <a:t>…</a:t>
            </a:r>
            <a:endParaRPr lang="it-IT" dirty="0"/>
          </a:p>
        </p:txBody>
      </p:sp>
      <p:cxnSp>
        <p:nvCxnSpPr>
          <p:cNvPr id="22" name="Connettore 1 21"/>
          <p:cNvCxnSpPr/>
          <p:nvPr/>
        </p:nvCxnSpPr>
        <p:spPr>
          <a:xfrm rot="5400000">
            <a:off x="1822431" y="3750471"/>
            <a:ext cx="4500594"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Segnaposto contenuto 2"/>
          <p:cNvSpPr>
            <a:spLocks noGrp="1"/>
          </p:cNvSpPr>
          <p:nvPr>
            <p:ph idx="1"/>
          </p:nvPr>
        </p:nvSpPr>
        <p:spPr>
          <a:xfrm>
            <a:off x="4572000" y="1371600"/>
            <a:ext cx="3886200" cy="4724400"/>
          </a:xfrm>
        </p:spPr>
        <p:txBody>
          <a:bodyPr/>
          <a:lstStyle/>
          <a:p>
            <a:pPr algn="ctr" eaLnBrk="1" hangingPunct="1">
              <a:buFontTx/>
              <a:buNone/>
              <a:defRPr/>
            </a:pPr>
            <a:r>
              <a:rPr lang="it-IT" b="1" i="1" dirty="0" smtClean="0"/>
              <a:t>Algoritmo</a:t>
            </a:r>
          </a:p>
          <a:p>
            <a:pPr marL="514350" indent="-514350" eaLnBrk="1" hangingPunct="1">
              <a:buNone/>
              <a:defRPr/>
            </a:pPr>
            <a:r>
              <a:rPr lang="it-IT" sz="1800" dirty="0" smtClean="0"/>
              <a:t>Dati i due numeri A e B</a:t>
            </a:r>
          </a:p>
          <a:p>
            <a:pPr marL="514350" indent="-514350" eaLnBrk="1" hangingPunct="1">
              <a:buFontTx/>
              <a:buAutoNum type="arabicParenR"/>
              <a:defRPr/>
            </a:pPr>
            <a:r>
              <a:rPr lang="it-IT" sz="1800" dirty="0" smtClean="0"/>
              <a:t>Si metta in A ciò che si ottiene facendo A + 1</a:t>
            </a:r>
          </a:p>
          <a:p>
            <a:pPr marL="514350" indent="-514350" eaLnBrk="1" hangingPunct="1">
              <a:buFontTx/>
              <a:buAutoNum type="arabicParenR"/>
              <a:defRPr/>
            </a:pPr>
            <a:r>
              <a:rPr lang="it-IT" sz="1800" dirty="0" smtClean="0"/>
              <a:t>Si metta in B ciò che si ottiene facendo B – 1</a:t>
            </a:r>
          </a:p>
          <a:p>
            <a:pPr marL="514350" indent="-514350" eaLnBrk="1" hangingPunct="1">
              <a:buFontTx/>
              <a:buAutoNum type="arabicParenR"/>
              <a:defRPr/>
            </a:pPr>
            <a:r>
              <a:rPr lang="it-IT" sz="1800" dirty="0" smtClean="0"/>
              <a:t>Se B non è uguale a 0 </a:t>
            </a:r>
          </a:p>
          <a:p>
            <a:pPr marL="914400" lvl="1" indent="-514350" eaLnBrk="1" hangingPunct="1">
              <a:buFontTx/>
              <a:buNone/>
              <a:defRPr/>
            </a:pPr>
            <a:r>
              <a:rPr lang="it-IT" sz="1600" dirty="0" smtClean="0"/>
              <a:t>	allora si torni al passo 1)</a:t>
            </a:r>
          </a:p>
          <a:p>
            <a:pPr marL="914400" lvl="1" indent="-514350" eaLnBrk="1" hangingPunct="1">
              <a:buFontTx/>
              <a:buNone/>
              <a:defRPr/>
            </a:pPr>
            <a:r>
              <a:rPr lang="it-IT" sz="1600" dirty="0" smtClean="0"/>
              <a:t>	altrimenti A contiene la somma tra l’originale A e l’originale B</a:t>
            </a:r>
          </a:p>
          <a:p>
            <a:pPr marL="514350" indent="-514350" eaLnBrk="1" hangingPunct="1">
              <a:buFontTx/>
              <a:buAutoNum type="arabicParenR"/>
              <a:defRPr/>
            </a:pPr>
            <a:endParaRPr lang="it-IT" dirty="0" smtClean="0"/>
          </a:p>
          <a:p>
            <a:pPr marL="514350" indent="-514350" eaLnBrk="1" hangingPunct="1">
              <a:buFontTx/>
              <a:buAutoNum type="arabicParenR"/>
              <a:defRPr/>
            </a:pPr>
            <a:endParaRPr lang="it-IT" dirty="0" smtClean="0"/>
          </a:p>
          <a:p>
            <a:pPr marL="514350" indent="-514350" eaLnBrk="1" hangingPunct="1">
              <a:buFontTx/>
              <a:buAutoNum type="arabicParenR"/>
              <a:defRPr/>
            </a:pPr>
            <a:endParaRPr lang="it-IT" dirty="0" smtClean="0"/>
          </a:p>
        </p:txBody>
      </p:sp>
      <p:sp>
        <p:nvSpPr>
          <p:cNvPr id="24" name="Segnaposto contenuto 2"/>
          <p:cNvSpPr txBox="1">
            <a:spLocks/>
          </p:cNvSpPr>
          <p:nvPr/>
        </p:nvSpPr>
        <p:spPr bwMode="auto">
          <a:xfrm>
            <a:off x="142844" y="1500174"/>
            <a:ext cx="38862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it-IT" sz="2800" b="1" i="1" u="none" strike="noStrike" kern="0" cap="none" spc="0" normalizeH="0" baseline="0" noProof="0" dirty="0" smtClean="0">
                <a:ln>
                  <a:noFill/>
                </a:ln>
                <a:solidFill>
                  <a:schemeClr val="tx1"/>
                </a:solidFill>
                <a:effectLst/>
                <a:uLnTx/>
                <a:uFillTx/>
                <a:latin typeface="+mn-lt"/>
                <a:ea typeface="+mn-ea"/>
                <a:cs typeface="+mn-cs"/>
              </a:rPr>
              <a:t>Processo</a:t>
            </a:r>
            <a:r>
              <a:rPr kumimoji="0" lang="it-IT" sz="2800" b="1" i="1" u="none" strike="noStrike" kern="0" cap="none" spc="0" normalizeH="0" noProof="0" dirty="0" smtClean="0">
                <a:ln>
                  <a:noFill/>
                </a:ln>
                <a:solidFill>
                  <a:schemeClr val="tx1"/>
                </a:solidFill>
                <a:effectLst/>
                <a:uLnTx/>
                <a:uFillTx/>
                <a:latin typeface="+mn-lt"/>
                <a:ea typeface="+mn-ea"/>
                <a:cs typeface="+mn-cs"/>
              </a:rPr>
              <a:t> di soluzione</a:t>
            </a:r>
            <a:endParaRPr kumimoji="0" lang="it-IT" sz="2800" b="1" i="1" u="none" strike="noStrike" kern="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tabLst/>
              <a:defRPr/>
            </a:pPr>
            <a:endParaRPr kumimoji="0" lang="it-IT" sz="2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olo 1"/>
          <p:cNvSpPr>
            <a:spLocks noGrp="1"/>
          </p:cNvSpPr>
          <p:nvPr>
            <p:ph type="title"/>
          </p:nvPr>
        </p:nvSpPr>
        <p:spPr/>
        <p:txBody>
          <a:bodyPr/>
          <a:lstStyle/>
          <a:p>
            <a:pPr eaLnBrk="1" hangingPunct="1"/>
            <a:r>
              <a:rPr lang="it-IT" smtClean="0"/>
              <a:t>Algoritmi per la somma di due numeri</a:t>
            </a:r>
          </a:p>
        </p:txBody>
      </p:sp>
      <p:sp>
        <p:nvSpPr>
          <p:cNvPr id="3" name="Segnaposto contenuto 2"/>
          <p:cNvSpPr>
            <a:spLocks noGrp="1"/>
          </p:cNvSpPr>
          <p:nvPr>
            <p:ph idx="1"/>
          </p:nvPr>
        </p:nvSpPr>
        <p:spPr>
          <a:xfrm>
            <a:off x="685800" y="1371600"/>
            <a:ext cx="7772400" cy="3557588"/>
          </a:xfrm>
        </p:spPr>
        <p:txBody>
          <a:bodyPr/>
          <a:lstStyle/>
          <a:p>
            <a:pPr eaLnBrk="1" hangingPunct="1">
              <a:buFontTx/>
              <a:buNone/>
              <a:defRPr/>
            </a:pPr>
            <a:r>
              <a:rPr lang="it-IT" b="1" dirty="0" smtClean="0"/>
              <a:t>Il problema: </a:t>
            </a:r>
            <a:r>
              <a:rPr lang="it-IT" dirty="0" smtClean="0"/>
              <a:t>sommare due numeri</a:t>
            </a:r>
          </a:p>
          <a:p>
            <a:pPr eaLnBrk="1" hangingPunct="1">
              <a:buFontTx/>
              <a:buNone/>
              <a:defRPr/>
            </a:pPr>
            <a:endParaRPr lang="it-IT" b="1" dirty="0" smtClean="0"/>
          </a:p>
          <a:p>
            <a:pPr eaLnBrk="1" hangingPunct="1">
              <a:buFontTx/>
              <a:buNone/>
              <a:defRPr/>
            </a:pPr>
            <a:r>
              <a:rPr lang="it-IT" b="1" dirty="0" smtClean="0"/>
              <a:t>Due algoritmi: </a:t>
            </a:r>
            <a:endParaRPr lang="it-IT" dirty="0" smtClean="0"/>
          </a:p>
          <a:p>
            <a:pPr marL="514350" indent="-514350" eaLnBrk="1" hangingPunct="1">
              <a:buFontTx/>
              <a:buAutoNum type="arabicParenR"/>
              <a:defRPr/>
            </a:pPr>
            <a:r>
              <a:rPr lang="it-IT" dirty="0" smtClean="0"/>
              <a:t>pallottoliere</a:t>
            </a:r>
          </a:p>
          <a:p>
            <a:pPr marL="914400" lvl="1" indent="-514350" eaLnBrk="1" hangingPunct="1">
              <a:buFontTx/>
              <a:buNone/>
              <a:defRPr/>
            </a:pPr>
            <a:r>
              <a:rPr lang="it-IT" dirty="0" smtClean="0"/>
              <a:t>Passo basilare: saper sommare e sottrarre una unità</a:t>
            </a:r>
          </a:p>
          <a:p>
            <a:pPr marL="514350" indent="-514350" eaLnBrk="1" hangingPunct="1">
              <a:buFontTx/>
              <a:buAutoNum type="arabicParenR"/>
              <a:defRPr/>
            </a:pPr>
            <a:r>
              <a:rPr lang="it-IT" dirty="0" smtClean="0"/>
              <a:t>“modo normale” </a:t>
            </a:r>
          </a:p>
          <a:p>
            <a:pPr marL="342900" lvl="1" indent="-342900" eaLnBrk="1" hangingPunct="1">
              <a:buFontTx/>
              <a:buNone/>
              <a:defRPr/>
            </a:pPr>
            <a:r>
              <a:rPr lang="it-IT" dirty="0" smtClean="0"/>
              <a:t>	Passo basilare: saper sommare due cifre</a:t>
            </a:r>
          </a:p>
          <a:p>
            <a:pPr eaLnBrk="1" hangingPunct="1">
              <a:buFontTx/>
              <a:buNone/>
              <a:defRPr/>
            </a:pPr>
            <a:endParaRPr lang="it-IT" dirty="0" smtClean="0"/>
          </a:p>
          <a:p>
            <a:pPr eaLnBrk="1" hangingPunct="1">
              <a:buFontTx/>
              <a:buNone/>
              <a:defRPr/>
            </a:pPr>
            <a:endParaRPr lang="it-IT" dirty="0" smtClean="0"/>
          </a:p>
        </p:txBody>
      </p:sp>
      <p:sp>
        <p:nvSpPr>
          <p:cNvPr id="4" name="CasellaDiTesto 3"/>
          <p:cNvSpPr txBox="1">
            <a:spLocks noChangeArrowheads="1"/>
          </p:cNvSpPr>
          <p:nvPr/>
        </p:nvSpPr>
        <p:spPr bwMode="auto">
          <a:xfrm>
            <a:off x="357158" y="5357813"/>
            <a:ext cx="8786842" cy="923330"/>
          </a:xfrm>
          <a:prstGeom prst="rect">
            <a:avLst/>
          </a:prstGeom>
          <a:noFill/>
          <a:ln w="9525">
            <a:noFill/>
            <a:miter lim="800000"/>
            <a:headEnd/>
            <a:tailEnd/>
          </a:ln>
        </p:spPr>
        <p:txBody>
          <a:bodyPr wrap="square">
            <a:spAutoFit/>
          </a:bodyPr>
          <a:lstStyle/>
          <a:p>
            <a:pPr algn="ctr"/>
            <a:r>
              <a:rPr lang="it-IT" sz="5400" dirty="0" smtClean="0"/>
              <a:t>E’ uno migliore dell’altro?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Valutazione degli algoritmi</a:t>
            </a:r>
            <a:endParaRPr lang="it-IT" dirty="0"/>
          </a:p>
        </p:txBody>
      </p:sp>
      <p:sp>
        <p:nvSpPr>
          <p:cNvPr id="3" name="Segnaposto contenuto 2"/>
          <p:cNvSpPr>
            <a:spLocks noGrp="1"/>
          </p:cNvSpPr>
          <p:nvPr>
            <p:ph idx="1"/>
          </p:nvPr>
        </p:nvSpPr>
        <p:spPr/>
        <p:txBody>
          <a:bodyPr/>
          <a:lstStyle/>
          <a:p>
            <a:pPr>
              <a:buNone/>
            </a:pPr>
            <a:r>
              <a:rPr lang="it-IT" dirty="0" smtClean="0"/>
              <a:t>Domanda: </a:t>
            </a:r>
            <a:r>
              <a:rPr lang="it-IT" b="1" i="1" dirty="0" smtClean="0"/>
              <a:t>come capiamo se un algoritmo è migliore di un altro?</a:t>
            </a:r>
            <a:endParaRPr lang="it-IT" dirty="0" smtClean="0"/>
          </a:p>
          <a:p>
            <a:r>
              <a:rPr lang="it-IT" dirty="0" smtClean="0"/>
              <a:t>Possiamo guardare come è scritto?</a:t>
            </a:r>
          </a:p>
          <a:p>
            <a:pPr marL="742950" lvl="2" indent="-342900">
              <a:buNone/>
            </a:pPr>
            <a:r>
              <a:rPr lang="it-IT" b="1" i="1" dirty="0" smtClean="0"/>
              <a:t>[guardiamo le </a:t>
            </a:r>
            <a:r>
              <a:rPr lang="it-IT" b="1" i="1" dirty="0" smtClean="0">
                <a:solidFill>
                  <a:srgbClr val="FF0000"/>
                </a:solidFill>
              </a:rPr>
              <a:t>istruzioni dell’algoritmo</a:t>
            </a:r>
            <a:r>
              <a:rPr lang="it-IT" b="1" i="1" dirty="0" smtClean="0"/>
              <a:t>]</a:t>
            </a:r>
          </a:p>
          <a:p>
            <a:pPr lvl="1"/>
            <a:r>
              <a:rPr lang="it-IT" dirty="0" smtClean="0"/>
              <a:t>Comprensibilità</a:t>
            </a:r>
          </a:p>
          <a:p>
            <a:pPr lvl="1"/>
            <a:r>
              <a:rPr lang="it-IT" dirty="0" smtClean="0"/>
              <a:t>Numero di istruzioni </a:t>
            </a:r>
          </a:p>
          <a:p>
            <a:r>
              <a:rPr lang="it-IT" dirty="0" smtClean="0"/>
              <a:t>Possiamo guardare le sue ipotetiche esecuzioni?</a:t>
            </a:r>
          </a:p>
          <a:p>
            <a:pPr lvl="1">
              <a:buNone/>
            </a:pPr>
            <a:r>
              <a:rPr lang="it-IT" sz="2000" b="1" i="1" dirty="0" smtClean="0"/>
              <a:t>[guardiamo i </a:t>
            </a:r>
            <a:r>
              <a:rPr lang="it-IT" sz="2000" b="1" i="1" dirty="0" smtClean="0">
                <a:solidFill>
                  <a:srgbClr val="FF0000"/>
                </a:solidFill>
              </a:rPr>
              <a:t>possibili processi</a:t>
            </a:r>
            <a:r>
              <a:rPr lang="it-IT" sz="2000" b="1" i="1" dirty="0" smtClean="0"/>
              <a:t>]</a:t>
            </a:r>
          </a:p>
          <a:p>
            <a:pPr lvl="1"/>
            <a:r>
              <a:rPr lang="it-IT" dirty="0" smtClean="0"/>
              <a:t>Numero di passi da fare a seconda dei parametri di ingresso</a:t>
            </a:r>
          </a:p>
          <a:p>
            <a:pPr lvl="1"/>
            <a:endParaRPr lang="it-IT"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Algoritmi della somma: valutazione</a:t>
            </a:r>
            <a:endParaRPr lang="it-IT" dirty="0"/>
          </a:p>
        </p:txBody>
      </p:sp>
      <p:cxnSp>
        <p:nvCxnSpPr>
          <p:cNvPr id="22" name="Connettore 1 21"/>
          <p:cNvCxnSpPr/>
          <p:nvPr/>
        </p:nvCxnSpPr>
        <p:spPr>
          <a:xfrm rot="5400000">
            <a:off x="2286381" y="3500835"/>
            <a:ext cx="3999734"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Segnaposto contenuto 2"/>
          <p:cNvSpPr>
            <a:spLocks noGrp="1"/>
          </p:cNvSpPr>
          <p:nvPr>
            <p:ph idx="1"/>
          </p:nvPr>
        </p:nvSpPr>
        <p:spPr>
          <a:xfrm>
            <a:off x="214282" y="1500174"/>
            <a:ext cx="3929090" cy="4724400"/>
          </a:xfrm>
        </p:spPr>
        <p:txBody>
          <a:bodyPr/>
          <a:lstStyle/>
          <a:p>
            <a:pPr algn="ctr" eaLnBrk="1" hangingPunct="1">
              <a:buFontTx/>
              <a:buNone/>
              <a:defRPr/>
            </a:pPr>
            <a:r>
              <a:rPr lang="it-IT" b="1" i="1" dirty="0" smtClean="0"/>
              <a:t>Metodo Pallottoliere</a:t>
            </a:r>
          </a:p>
          <a:p>
            <a:pPr marL="514350" indent="-514350" eaLnBrk="1" hangingPunct="1">
              <a:buNone/>
              <a:defRPr/>
            </a:pPr>
            <a:r>
              <a:rPr lang="it-IT" sz="1800" dirty="0" smtClean="0"/>
              <a:t>Dati i due numeri A e B</a:t>
            </a:r>
          </a:p>
          <a:p>
            <a:pPr marL="514350" indent="-514350" eaLnBrk="1" hangingPunct="1">
              <a:buFontTx/>
              <a:buAutoNum type="arabicParenR"/>
              <a:defRPr/>
            </a:pPr>
            <a:r>
              <a:rPr lang="it-IT" sz="1800" dirty="0" smtClean="0"/>
              <a:t>Si metta in A ciò che si ottiene facendo A + 1</a:t>
            </a:r>
          </a:p>
          <a:p>
            <a:pPr marL="514350" indent="-514350" eaLnBrk="1" hangingPunct="1">
              <a:buFontTx/>
              <a:buAutoNum type="arabicParenR"/>
              <a:defRPr/>
            </a:pPr>
            <a:r>
              <a:rPr lang="it-IT" sz="1800" dirty="0" smtClean="0"/>
              <a:t>Si metta in B ciò che si ottiene facendo B – 1</a:t>
            </a:r>
          </a:p>
          <a:p>
            <a:pPr marL="514350" indent="-514350" eaLnBrk="1" hangingPunct="1">
              <a:buFontTx/>
              <a:buAutoNum type="arabicParenR"/>
              <a:defRPr/>
            </a:pPr>
            <a:r>
              <a:rPr lang="it-IT" sz="1800" dirty="0" smtClean="0"/>
              <a:t>Se B non è uguale a 0 </a:t>
            </a:r>
          </a:p>
          <a:p>
            <a:pPr marL="914400" lvl="1" indent="-514350" eaLnBrk="1" hangingPunct="1">
              <a:buFontTx/>
              <a:buNone/>
              <a:defRPr/>
            </a:pPr>
            <a:r>
              <a:rPr lang="it-IT" sz="1600" dirty="0" smtClean="0"/>
              <a:t>	allora si torni al passo 1)</a:t>
            </a:r>
          </a:p>
          <a:p>
            <a:pPr marL="914400" lvl="1" indent="-514350" eaLnBrk="1" hangingPunct="1">
              <a:buFontTx/>
              <a:buNone/>
              <a:defRPr/>
            </a:pPr>
            <a:r>
              <a:rPr lang="it-IT" sz="1600" dirty="0" smtClean="0"/>
              <a:t>	altrimenti A contiene la somma tra l’originale A e l’originale B</a:t>
            </a:r>
          </a:p>
          <a:p>
            <a:pPr marL="514350" indent="-514350" eaLnBrk="1" hangingPunct="1">
              <a:buNone/>
              <a:defRPr/>
            </a:pPr>
            <a:endParaRPr lang="it-IT" dirty="0" smtClean="0"/>
          </a:p>
          <a:p>
            <a:pPr marL="514350" indent="-514350" eaLnBrk="1" hangingPunct="1">
              <a:buFontTx/>
              <a:buAutoNum type="arabicParenR"/>
              <a:defRPr/>
            </a:pPr>
            <a:endParaRPr lang="it-IT" dirty="0" smtClean="0"/>
          </a:p>
          <a:p>
            <a:pPr marL="514350" indent="-514350" eaLnBrk="1" hangingPunct="1">
              <a:buFontTx/>
              <a:buAutoNum type="arabicParenR"/>
              <a:defRPr/>
            </a:pPr>
            <a:endParaRPr lang="it-IT" dirty="0" smtClean="0"/>
          </a:p>
        </p:txBody>
      </p:sp>
      <p:sp>
        <p:nvSpPr>
          <p:cNvPr id="21" name="CasellaDiTesto 20"/>
          <p:cNvSpPr txBox="1"/>
          <p:nvPr/>
        </p:nvSpPr>
        <p:spPr>
          <a:xfrm>
            <a:off x="2542345" y="1000108"/>
            <a:ext cx="3257623" cy="461665"/>
          </a:xfrm>
          <a:prstGeom prst="rect">
            <a:avLst/>
          </a:prstGeom>
          <a:noFill/>
        </p:spPr>
        <p:txBody>
          <a:bodyPr wrap="none" rtlCol="0">
            <a:spAutoFit/>
          </a:bodyPr>
          <a:lstStyle/>
          <a:p>
            <a:r>
              <a:rPr lang="it-IT" dirty="0" smtClean="0"/>
              <a:t>Osserviamo gli algoritmi</a:t>
            </a:r>
            <a:endParaRPr lang="it-IT" dirty="0"/>
          </a:p>
        </p:txBody>
      </p:sp>
      <p:sp>
        <p:nvSpPr>
          <p:cNvPr id="25" name="Rectangle 3"/>
          <p:cNvSpPr txBox="1">
            <a:spLocks noChangeArrowheads="1"/>
          </p:cNvSpPr>
          <p:nvPr/>
        </p:nvSpPr>
        <p:spPr bwMode="auto">
          <a:xfrm>
            <a:off x="4286248" y="1500174"/>
            <a:ext cx="4267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it-IT" sz="2800" b="1" i="1" u="none" strike="noStrike" kern="0" cap="none" spc="0" normalizeH="0" baseline="0" noProof="0" dirty="0" smtClean="0">
                <a:ln>
                  <a:noFill/>
                </a:ln>
                <a:solidFill>
                  <a:schemeClr val="tx1"/>
                </a:solidFill>
                <a:effectLst/>
                <a:uLnTx/>
                <a:uFillTx/>
                <a:latin typeface="+mn-lt"/>
                <a:ea typeface="+mn-ea"/>
                <a:cs typeface="+mn-cs"/>
              </a:rPr>
              <a:t>Metodo</a:t>
            </a:r>
            <a:r>
              <a:rPr kumimoji="0" lang="it-IT" sz="2800" b="1" i="1" u="none" strike="noStrike" kern="0" cap="none" spc="0" normalizeH="0" noProof="0" dirty="0" smtClean="0">
                <a:ln>
                  <a:noFill/>
                </a:ln>
                <a:solidFill>
                  <a:schemeClr val="tx1"/>
                </a:solidFill>
                <a:effectLst/>
                <a:uLnTx/>
                <a:uFillTx/>
                <a:latin typeface="+mn-lt"/>
                <a:ea typeface="+mn-ea"/>
                <a:cs typeface="+mn-cs"/>
              </a:rPr>
              <a:t> normale</a:t>
            </a:r>
            <a:r>
              <a:rPr kumimoji="0" lang="it-IT" sz="2800" b="0" i="0" u="none" strike="noStrike" kern="0" cap="none" spc="0" normalizeH="0" baseline="0" noProof="0" dirty="0" smtClean="0">
                <a:ln>
                  <a:noFill/>
                </a:ln>
                <a:solidFill>
                  <a:schemeClr val="tx1"/>
                </a:solidFill>
                <a:effectLst/>
                <a:uLnTx/>
                <a:uFillTx/>
                <a:latin typeface="Palatino" pitchFamily="18" charset="0"/>
                <a:ea typeface="+mn-ea"/>
                <a:cs typeface="+mn-cs"/>
              </a:rPr>
              <a:t>	</a:t>
            </a:r>
          </a:p>
          <a:p>
            <a:pPr marL="342900" lvl="0" indent="-342900" algn="just">
              <a:spcBef>
                <a:spcPct val="20000"/>
              </a:spcBef>
            </a:pPr>
            <a:r>
              <a:rPr lang="it-IT" sz="1200" kern="0" noProof="1" smtClean="0">
                <a:solidFill>
                  <a:srgbClr val="000000"/>
                </a:solidFill>
                <a:latin typeface="Times New Roman"/>
              </a:rPr>
              <a:t>Dati due numeri A e B</a:t>
            </a:r>
          </a:p>
          <a:p>
            <a:pPr marL="342900" lvl="0" indent="-342900" algn="just">
              <a:spcBef>
                <a:spcPct val="20000"/>
              </a:spcBef>
              <a:buFontTx/>
              <a:buAutoNum type="arabicParenR"/>
            </a:pPr>
            <a:r>
              <a:rPr lang="it-IT" sz="1200" kern="0" noProof="1" smtClean="0">
                <a:solidFill>
                  <a:srgbClr val="000000"/>
                </a:solidFill>
                <a:latin typeface="Times New Roman"/>
              </a:rPr>
              <a:t>Scrivere A e scrivere B di modo che le unità stiano una sotto l’altra</a:t>
            </a:r>
          </a:p>
          <a:p>
            <a:pPr marL="342900" lvl="0" indent="-342900" algn="just">
              <a:spcBef>
                <a:spcPct val="20000"/>
              </a:spcBef>
              <a:buFontTx/>
              <a:buAutoNum type="arabicParenR"/>
            </a:pPr>
            <a:r>
              <a:rPr lang="it-IT" sz="1200" kern="0" noProof="1" smtClean="0">
                <a:solidFill>
                  <a:srgbClr val="000000"/>
                </a:solidFill>
                <a:latin typeface="Times New Roman"/>
              </a:rPr>
              <a:t>Si scriva dopo il numero A il simbolo + e dopo il numero B il simbolo =</a:t>
            </a:r>
          </a:p>
          <a:p>
            <a:pPr marL="342900" lvl="0" indent="-342900" algn="just">
              <a:spcBef>
                <a:spcPct val="20000"/>
              </a:spcBef>
              <a:buFontTx/>
              <a:buAutoNum type="arabicParenR"/>
            </a:pPr>
            <a:r>
              <a:rPr lang="it-IT" sz="1200" kern="0" noProof="1" smtClean="0">
                <a:solidFill>
                  <a:srgbClr val="000000"/>
                </a:solidFill>
                <a:latin typeface="Times New Roman"/>
              </a:rPr>
              <a:t>Si tracci un linea sotto il numero B</a:t>
            </a:r>
          </a:p>
          <a:p>
            <a:pPr marL="342900" lvl="0" indent="-342900" algn="just">
              <a:spcBef>
                <a:spcPct val="20000"/>
              </a:spcBef>
              <a:buFontTx/>
              <a:buAutoNum type="arabicParenR"/>
            </a:pPr>
            <a:r>
              <a:rPr lang="it-IT" sz="1200" kern="0" noProof="1" smtClean="0">
                <a:solidFill>
                  <a:srgbClr val="000000"/>
                </a:solidFill>
                <a:latin typeface="Times New Roman"/>
              </a:rPr>
              <a:t>Considerare la colonna delle unità come colonna attiva</a:t>
            </a:r>
          </a:p>
          <a:p>
            <a:pPr marL="342900" lvl="0" indent="-342900" algn="just">
              <a:spcBef>
                <a:spcPct val="20000"/>
              </a:spcBef>
              <a:buFontTx/>
              <a:buAutoNum type="arabicParenR"/>
            </a:pPr>
            <a:r>
              <a:rPr lang="it-IT" sz="1200" kern="0" noProof="1" smtClean="0">
                <a:solidFill>
                  <a:srgbClr val="000000"/>
                </a:solidFill>
                <a:latin typeface="Times New Roman"/>
              </a:rPr>
              <a:t>Se nella colonna attiva non ci sono cifre da sommare ci </a:t>
            </a:r>
            <a:r>
              <a:rPr lang="it-IT" sz="1200" b="1" kern="0" noProof="1" smtClean="0">
                <a:solidFill>
                  <a:srgbClr val="000000"/>
                </a:solidFill>
                <a:latin typeface="Times New Roman"/>
              </a:rPr>
              <a:t>si fermi si è ottenuto il risultato</a:t>
            </a:r>
          </a:p>
          <a:p>
            <a:pPr marL="342900" lvl="0" indent="-342900" algn="just">
              <a:spcBef>
                <a:spcPct val="20000"/>
              </a:spcBef>
              <a:buFontTx/>
              <a:buAutoNum type="arabicParenR"/>
            </a:pPr>
            <a:r>
              <a:rPr lang="it-IT" sz="1200" kern="0" noProof="1" smtClean="0">
                <a:solidFill>
                  <a:srgbClr val="000000"/>
                </a:solidFill>
                <a:latin typeface="Times New Roman"/>
              </a:rPr>
              <a:t>Si sommino le cifre della colonna attiva e si scriva l’unità sotto le due cifre considerate e l’eventuale decina sopra le cifre della colonna successiva a quella attiva</a:t>
            </a:r>
          </a:p>
          <a:p>
            <a:pPr marL="342900" lvl="0" indent="-342900" algn="just">
              <a:spcBef>
                <a:spcPct val="20000"/>
              </a:spcBef>
              <a:buFontTx/>
              <a:buAutoNum type="arabicParenR"/>
            </a:pPr>
            <a:r>
              <a:rPr lang="it-IT" sz="1200" kern="0" noProof="1" smtClean="0">
                <a:solidFill>
                  <a:srgbClr val="000000"/>
                </a:solidFill>
                <a:latin typeface="Times New Roman"/>
              </a:rPr>
              <a:t>Si sposti la colonna attiva alla colonna successiva sulla sinistra</a:t>
            </a:r>
          </a:p>
          <a:p>
            <a:pPr marL="342900" lvl="0" indent="-342900" algn="just">
              <a:spcBef>
                <a:spcPct val="20000"/>
              </a:spcBef>
              <a:buFontTx/>
              <a:buAutoNum type="arabicParenR"/>
            </a:pPr>
            <a:r>
              <a:rPr lang="it-IT" sz="1200" kern="0" noProof="1" smtClean="0">
                <a:solidFill>
                  <a:srgbClr val="000000"/>
                </a:solidFill>
                <a:latin typeface="Times New Roman"/>
              </a:rPr>
              <a:t>Si torni al passo 5)</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it-IT" sz="12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26" name="CasellaDiTesto 25"/>
          <p:cNvSpPr txBox="1"/>
          <p:nvPr/>
        </p:nvSpPr>
        <p:spPr>
          <a:xfrm>
            <a:off x="1857356" y="5643578"/>
            <a:ext cx="5924250" cy="461665"/>
          </a:xfrm>
          <a:prstGeom prst="rect">
            <a:avLst/>
          </a:prstGeom>
          <a:noFill/>
        </p:spPr>
        <p:txBody>
          <a:bodyPr wrap="none" rtlCol="0">
            <a:spAutoFit/>
          </a:bodyPr>
          <a:lstStyle/>
          <a:p>
            <a:r>
              <a:rPr lang="it-IT" dirty="0" smtClean="0"/>
              <a:t>Sembra più semplice il </a:t>
            </a:r>
            <a:r>
              <a:rPr lang="it-IT" b="1" dirty="0" smtClean="0"/>
              <a:t>metodo pallottoliere</a:t>
            </a:r>
            <a:r>
              <a:rPr lang="it-IT" dirty="0" smtClean="0"/>
              <a:t>!!</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20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Algoritmi della somma: valutazione</a:t>
            </a:r>
            <a:endParaRPr lang="it-IT" dirty="0"/>
          </a:p>
        </p:txBody>
      </p:sp>
      <p:sp>
        <p:nvSpPr>
          <p:cNvPr id="4" name="CasellaDiTesto 3"/>
          <p:cNvSpPr txBox="1"/>
          <p:nvPr/>
        </p:nvSpPr>
        <p:spPr>
          <a:xfrm>
            <a:off x="1334730" y="2788740"/>
            <a:ext cx="492443" cy="461665"/>
          </a:xfrm>
          <a:prstGeom prst="rect">
            <a:avLst/>
          </a:prstGeom>
          <a:noFill/>
        </p:spPr>
        <p:txBody>
          <a:bodyPr wrap="none" rtlCol="0">
            <a:spAutoFit/>
          </a:bodyPr>
          <a:lstStyle/>
          <a:p>
            <a:r>
              <a:rPr lang="it-IT" dirty="0" smtClean="0"/>
              <a:t>45</a:t>
            </a:r>
            <a:endParaRPr lang="it-IT" dirty="0"/>
          </a:p>
        </p:txBody>
      </p:sp>
      <p:sp>
        <p:nvSpPr>
          <p:cNvPr id="5" name="CasellaDiTesto 4"/>
          <p:cNvSpPr txBox="1"/>
          <p:nvPr/>
        </p:nvSpPr>
        <p:spPr>
          <a:xfrm>
            <a:off x="1406168" y="2393149"/>
            <a:ext cx="389850" cy="461665"/>
          </a:xfrm>
          <a:prstGeom prst="rect">
            <a:avLst/>
          </a:prstGeom>
          <a:noFill/>
        </p:spPr>
        <p:txBody>
          <a:bodyPr wrap="none" rtlCol="0">
            <a:spAutoFit/>
          </a:bodyPr>
          <a:lstStyle/>
          <a:p>
            <a:r>
              <a:rPr lang="it-IT" b="1" i="1" dirty="0" smtClean="0"/>
              <a:t>A</a:t>
            </a:r>
            <a:endParaRPr lang="it-IT" b="1" i="1" dirty="0"/>
          </a:p>
        </p:txBody>
      </p:sp>
      <p:sp>
        <p:nvSpPr>
          <p:cNvPr id="6" name="CasellaDiTesto 5"/>
          <p:cNvSpPr txBox="1"/>
          <p:nvPr/>
        </p:nvSpPr>
        <p:spPr>
          <a:xfrm>
            <a:off x="2763490" y="2788740"/>
            <a:ext cx="492443" cy="461665"/>
          </a:xfrm>
          <a:prstGeom prst="rect">
            <a:avLst/>
          </a:prstGeom>
          <a:noFill/>
        </p:spPr>
        <p:txBody>
          <a:bodyPr wrap="none" rtlCol="0">
            <a:spAutoFit/>
          </a:bodyPr>
          <a:lstStyle/>
          <a:p>
            <a:r>
              <a:rPr lang="it-IT" dirty="0" smtClean="0"/>
              <a:t>63</a:t>
            </a:r>
            <a:endParaRPr lang="it-IT" dirty="0"/>
          </a:p>
        </p:txBody>
      </p:sp>
      <p:sp>
        <p:nvSpPr>
          <p:cNvPr id="7" name="CasellaDiTesto 6"/>
          <p:cNvSpPr txBox="1"/>
          <p:nvPr/>
        </p:nvSpPr>
        <p:spPr>
          <a:xfrm>
            <a:off x="2763490" y="2393149"/>
            <a:ext cx="389850" cy="461665"/>
          </a:xfrm>
          <a:prstGeom prst="rect">
            <a:avLst/>
          </a:prstGeom>
          <a:noFill/>
        </p:spPr>
        <p:txBody>
          <a:bodyPr wrap="none" rtlCol="0">
            <a:spAutoFit/>
          </a:bodyPr>
          <a:lstStyle/>
          <a:p>
            <a:r>
              <a:rPr lang="it-IT" b="1" i="1" dirty="0" smtClean="0"/>
              <a:t>B</a:t>
            </a:r>
            <a:endParaRPr lang="it-IT" b="1" i="1" dirty="0"/>
          </a:p>
        </p:txBody>
      </p:sp>
      <p:sp>
        <p:nvSpPr>
          <p:cNvPr id="8" name="CasellaDiTesto 7"/>
          <p:cNvSpPr txBox="1"/>
          <p:nvPr/>
        </p:nvSpPr>
        <p:spPr>
          <a:xfrm>
            <a:off x="2763490" y="3324525"/>
            <a:ext cx="492443" cy="461665"/>
          </a:xfrm>
          <a:prstGeom prst="rect">
            <a:avLst/>
          </a:prstGeom>
          <a:noFill/>
        </p:spPr>
        <p:txBody>
          <a:bodyPr wrap="none" rtlCol="0">
            <a:spAutoFit/>
          </a:bodyPr>
          <a:lstStyle/>
          <a:p>
            <a:r>
              <a:rPr lang="it-IT" dirty="0" smtClean="0"/>
              <a:t>62</a:t>
            </a:r>
            <a:endParaRPr lang="it-IT" dirty="0"/>
          </a:p>
        </p:txBody>
      </p:sp>
      <p:sp>
        <p:nvSpPr>
          <p:cNvPr id="9" name="CasellaDiTesto 8"/>
          <p:cNvSpPr txBox="1"/>
          <p:nvPr/>
        </p:nvSpPr>
        <p:spPr>
          <a:xfrm>
            <a:off x="2763490" y="3896029"/>
            <a:ext cx="492443" cy="461665"/>
          </a:xfrm>
          <a:prstGeom prst="rect">
            <a:avLst/>
          </a:prstGeom>
          <a:noFill/>
        </p:spPr>
        <p:txBody>
          <a:bodyPr wrap="none" rtlCol="0">
            <a:spAutoFit/>
          </a:bodyPr>
          <a:lstStyle/>
          <a:p>
            <a:r>
              <a:rPr lang="it-IT" dirty="0" smtClean="0"/>
              <a:t>61</a:t>
            </a:r>
            <a:endParaRPr lang="it-IT" dirty="0"/>
          </a:p>
        </p:txBody>
      </p:sp>
      <p:sp>
        <p:nvSpPr>
          <p:cNvPr id="11" name="CasellaDiTesto 10"/>
          <p:cNvSpPr txBox="1"/>
          <p:nvPr/>
        </p:nvSpPr>
        <p:spPr>
          <a:xfrm>
            <a:off x="2763490" y="5039037"/>
            <a:ext cx="338554" cy="461665"/>
          </a:xfrm>
          <a:prstGeom prst="rect">
            <a:avLst/>
          </a:prstGeom>
          <a:noFill/>
        </p:spPr>
        <p:txBody>
          <a:bodyPr wrap="none" rtlCol="0">
            <a:spAutoFit/>
          </a:bodyPr>
          <a:lstStyle/>
          <a:p>
            <a:r>
              <a:rPr lang="it-IT" dirty="0" smtClean="0"/>
              <a:t>0</a:t>
            </a:r>
            <a:endParaRPr lang="it-IT" dirty="0"/>
          </a:p>
        </p:txBody>
      </p:sp>
      <p:sp>
        <p:nvSpPr>
          <p:cNvPr id="12" name="CasellaDiTesto 11"/>
          <p:cNvSpPr txBox="1"/>
          <p:nvPr/>
        </p:nvSpPr>
        <p:spPr>
          <a:xfrm>
            <a:off x="285720" y="2857496"/>
            <a:ext cx="883575" cy="369332"/>
          </a:xfrm>
          <a:prstGeom prst="rect">
            <a:avLst/>
          </a:prstGeom>
          <a:noFill/>
        </p:spPr>
        <p:txBody>
          <a:bodyPr wrap="none" rtlCol="0">
            <a:spAutoFit/>
          </a:bodyPr>
          <a:lstStyle/>
          <a:p>
            <a:r>
              <a:rPr lang="it-IT" sz="1800" dirty="0" smtClean="0"/>
              <a:t>Passo 0</a:t>
            </a:r>
            <a:endParaRPr lang="it-IT" dirty="0"/>
          </a:p>
        </p:txBody>
      </p:sp>
      <p:sp>
        <p:nvSpPr>
          <p:cNvPr id="13" name="CasellaDiTesto 12"/>
          <p:cNvSpPr txBox="1"/>
          <p:nvPr/>
        </p:nvSpPr>
        <p:spPr>
          <a:xfrm>
            <a:off x="285720" y="3345420"/>
            <a:ext cx="883575" cy="369332"/>
          </a:xfrm>
          <a:prstGeom prst="rect">
            <a:avLst/>
          </a:prstGeom>
          <a:noFill/>
        </p:spPr>
        <p:txBody>
          <a:bodyPr wrap="none" rtlCol="0">
            <a:spAutoFit/>
          </a:bodyPr>
          <a:lstStyle/>
          <a:p>
            <a:r>
              <a:rPr lang="it-IT" sz="1800" dirty="0" smtClean="0"/>
              <a:t>Passo 1</a:t>
            </a:r>
            <a:endParaRPr lang="it-IT" dirty="0"/>
          </a:p>
        </p:txBody>
      </p:sp>
      <p:sp>
        <p:nvSpPr>
          <p:cNvPr id="14" name="CasellaDiTesto 13"/>
          <p:cNvSpPr txBox="1"/>
          <p:nvPr/>
        </p:nvSpPr>
        <p:spPr>
          <a:xfrm>
            <a:off x="285720" y="3916924"/>
            <a:ext cx="883575" cy="369332"/>
          </a:xfrm>
          <a:prstGeom prst="rect">
            <a:avLst/>
          </a:prstGeom>
          <a:noFill/>
        </p:spPr>
        <p:txBody>
          <a:bodyPr wrap="none" rtlCol="0">
            <a:spAutoFit/>
          </a:bodyPr>
          <a:lstStyle/>
          <a:p>
            <a:r>
              <a:rPr lang="it-IT" sz="1800" dirty="0" smtClean="0"/>
              <a:t>Passo 2</a:t>
            </a:r>
            <a:endParaRPr lang="it-IT" dirty="0"/>
          </a:p>
        </p:txBody>
      </p:sp>
      <p:sp>
        <p:nvSpPr>
          <p:cNvPr id="16" name="CasellaDiTesto 15"/>
          <p:cNvSpPr txBox="1"/>
          <p:nvPr/>
        </p:nvSpPr>
        <p:spPr>
          <a:xfrm>
            <a:off x="285720" y="5059932"/>
            <a:ext cx="998991" cy="369332"/>
          </a:xfrm>
          <a:prstGeom prst="rect">
            <a:avLst/>
          </a:prstGeom>
          <a:noFill/>
        </p:spPr>
        <p:txBody>
          <a:bodyPr wrap="none" rtlCol="0">
            <a:spAutoFit/>
          </a:bodyPr>
          <a:lstStyle/>
          <a:p>
            <a:r>
              <a:rPr lang="it-IT" sz="1800" dirty="0" smtClean="0"/>
              <a:t>Passo 64</a:t>
            </a:r>
            <a:endParaRPr lang="it-IT" dirty="0"/>
          </a:p>
        </p:txBody>
      </p:sp>
      <p:sp>
        <p:nvSpPr>
          <p:cNvPr id="17" name="CasellaDiTesto 16"/>
          <p:cNvSpPr txBox="1"/>
          <p:nvPr/>
        </p:nvSpPr>
        <p:spPr>
          <a:xfrm>
            <a:off x="1334730" y="3286124"/>
            <a:ext cx="492443" cy="461665"/>
          </a:xfrm>
          <a:prstGeom prst="rect">
            <a:avLst/>
          </a:prstGeom>
          <a:noFill/>
        </p:spPr>
        <p:txBody>
          <a:bodyPr wrap="none" rtlCol="0">
            <a:spAutoFit/>
          </a:bodyPr>
          <a:lstStyle/>
          <a:p>
            <a:r>
              <a:rPr lang="it-IT" dirty="0" smtClean="0"/>
              <a:t>46</a:t>
            </a:r>
            <a:endParaRPr lang="it-IT" dirty="0"/>
          </a:p>
        </p:txBody>
      </p:sp>
      <p:sp>
        <p:nvSpPr>
          <p:cNvPr id="18" name="CasellaDiTesto 17"/>
          <p:cNvSpPr txBox="1"/>
          <p:nvPr/>
        </p:nvSpPr>
        <p:spPr>
          <a:xfrm>
            <a:off x="1334730" y="3857628"/>
            <a:ext cx="492443" cy="461665"/>
          </a:xfrm>
          <a:prstGeom prst="rect">
            <a:avLst/>
          </a:prstGeom>
          <a:noFill/>
        </p:spPr>
        <p:txBody>
          <a:bodyPr wrap="none" rtlCol="0">
            <a:spAutoFit/>
          </a:bodyPr>
          <a:lstStyle/>
          <a:p>
            <a:r>
              <a:rPr lang="it-IT" dirty="0" smtClean="0"/>
              <a:t>47</a:t>
            </a:r>
            <a:endParaRPr lang="it-IT" dirty="0"/>
          </a:p>
        </p:txBody>
      </p:sp>
      <p:sp>
        <p:nvSpPr>
          <p:cNvPr id="19" name="CasellaDiTesto 18"/>
          <p:cNvSpPr txBox="1"/>
          <p:nvPr/>
        </p:nvSpPr>
        <p:spPr>
          <a:xfrm>
            <a:off x="1357290" y="5039037"/>
            <a:ext cx="646331" cy="461665"/>
          </a:xfrm>
          <a:prstGeom prst="rect">
            <a:avLst/>
          </a:prstGeom>
          <a:noFill/>
        </p:spPr>
        <p:txBody>
          <a:bodyPr wrap="none" rtlCol="0">
            <a:spAutoFit/>
          </a:bodyPr>
          <a:lstStyle/>
          <a:p>
            <a:r>
              <a:rPr lang="it-IT" dirty="0" smtClean="0"/>
              <a:t>108</a:t>
            </a:r>
            <a:endParaRPr lang="it-IT" dirty="0"/>
          </a:p>
        </p:txBody>
      </p:sp>
      <p:sp>
        <p:nvSpPr>
          <p:cNvPr id="20" name="CasellaDiTesto 19"/>
          <p:cNvSpPr txBox="1"/>
          <p:nvPr/>
        </p:nvSpPr>
        <p:spPr>
          <a:xfrm>
            <a:off x="1285852" y="4429132"/>
            <a:ext cx="492443" cy="461665"/>
          </a:xfrm>
          <a:prstGeom prst="rect">
            <a:avLst/>
          </a:prstGeom>
          <a:noFill/>
        </p:spPr>
        <p:txBody>
          <a:bodyPr wrap="none" rtlCol="0">
            <a:spAutoFit/>
          </a:bodyPr>
          <a:lstStyle/>
          <a:p>
            <a:r>
              <a:rPr lang="it-IT" dirty="0" smtClean="0"/>
              <a:t>…</a:t>
            </a:r>
            <a:endParaRPr lang="it-IT" dirty="0"/>
          </a:p>
        </p:txBody>
      </p:sp>
      <p:cxnSp>
        <p:nvCxnSpPr>
          <p:cNvPr id="22" name="Connettore 1 21"/>
          <p:cNvCxnSpPr/>
          <p:nvPr/>
        </p:nvCxnSpPr>
        <p:spPr>
          <a:xfrm rot="5400000">
            <a:off x="1822431" y="3750471"/>
            <a:ext cx="4500594"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 name="Segnaposto contenuto 2"/>
          <p:cNvSpPr txBox="1">
            <a:spLocks/>
          </p:cNvSpPr>
          <p:nvPr/>
        </p:nvSpPr>
        <p:spPr bwMode="auto">
          <a:xfrm>
            <a:off x="142844" y="1500174"/>
            <a:ext cx="38862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it-IT" sz="2800" b="1" i="1" u="none" strike="noStrike" kern="0" cap="none" spc="0" normalizeH="0" baseline="0" noProof="0" dirty="0" smtClean="0">
                <a:ln>
                  <a:noFill/>
                </a:ln>
                <a:solidFill>
                  <a:schemeClr val="tx1"/>
                </a:solidFill>
                <a:effectLst/>
                <a:uLnTx/>
                <a:uFillTx/>
                <a:latin typeface="+mn-lt"/>
                <a:ea typeface="+mn-ea"/>
                <a:cs typeface="+mn-cs"/>
              </a:rPr>
              <a:t>Algoritmo pallottoliere</a:t>
            </a:r>
          </a:p>
          <a:p>
            <a:pPr marL="514350" marR="0" lvl="0" indent="-514350" algn="l" defTabSz="914400" rtl="0" eaLnBrk="1" fontAlgn="base" latinLnBrk="0" hangingPunct="1">
              <a:lnSpc>
                <a:spcPct val="100000"/>
              </a:lnSpc>
              <a:spcBef>
                <a:spcPct val="20000"/>
              </a:spcBef>
              <a:spcAft>
                <a:spcPct val="0"/>
              </a:spcAft>
              <a:buClrTx/>
              <a:buSzTx/>
              <a:tabLst/>
              <a:defRPr/>
            </a:pPr>
            <a:endParaRPr kumimoji="0" lang="it-IT" sz="2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21" name="CasellaDiTesto 20"/>
          <p:cNvSpPr txBox="1"/>
          <p:nvPr/>
        </p:nvSpPr>
        <p:spPr>
          <a:xfrm>
            <a:off x="2542345" y="1000108"/>
            <a:ext cx="2901756" cy="461665"/>
          </a:xfrm>
          <a:prstGeom prst="rect">
            <a:avLst/>
          </a:prstGeom>
          <a:noFill/>
        </p:spPr>
        <p:txBody>
          <a:bodyPr wrap="none" rtlCol="0">
            <a:spAutoFit/>
          </a:bodyPr>
          <a:lstStyle/>
          <a:p>
            <a:r>
              <a:rPr lang="it-IT" dirty="0" smtClean="0"/>
              <a:t>Osserviamo i processi</a:t>
            </a:r>
            <a:endParaRPr lang="it-IT" dirty="0"/>
          </a:p>
        </p:txBody>
      </p:sp>
      <p:sp>
        <p:nvSpPr>
          <p:cNvPr id="26" name="CasellaDiTesto 25"/>
          <p:cNvSpPr txBox="1"/>
          <p:nvPr/>
        </p:nvSpPr>
        <p:spPr>
          <a:xfrm>
            <a:off x="4714876" y="1928802"/>
            <a:ext cx="3714776" cy="461665"/>
          </a:xfrm>
          <a:prstGeom prst="rect">
            <a:avLst/>
          </a:prstGeom>
          <a:noFill/>
        </p:spPr>
        <p:txBody>
          <a:bodyPr wrap="square" rtlCol="0">
            <a:spAutoFit/>
          </a:bodyPr>
          <a:lstStyle/>
          <a:p>
            <a:pPr algn="ctr"/>
            <a:r>
              <a:rPr lang="it-IT" b="1" i="1" dirty="0" smtClean="0"/>
              <a:t>Osservazione generale</a:t>
            </a:r>
            <a:endParaRPr lang="it-IT" b="1" i="1" dirty="0"/>
          </a:p>
        </p:txBody>
      </p:sp>
      <p:sp>
        <p:nvSpPr>
          <p:cNvPr id="27" name="CasellaDiTesto 26"/>
          <p:cNvSpPr txBox="1"/>
          <p:nvPr/>
        </p:nvSpPr>
        <p:spPr>
          <a:xfrm>
            <a:off x="4714876" y="3071810"/>
            <a:ext cx="3714776" cy="830997"/>
          </a:xfrm>
          <a:prstGeom prst="rect">
            <a:avLst/>
          </a:prstGeom>
          <a:noFill/>
        </p:spPr>
        <p:txBody>
          <a:bodyPr wrap="square" rtlCol="0">
            <a:spAutoFit/>
          </a:bodyPr>
          <a:lstStyle/>
          <a:p>
            <a:pPr algn="ctr"/>
            <a:r>
              <a:rPr lang="it-IT" b="1" dirty="0" smtClean="0">
                <a:solidFill>
                  <a:srgbClr val="FF0000"/>
                </a:solidFill>
              </a:rPr>
              <a:t>Occorrono proprio </a:t>
            </a:r>
            <a:r>
              <a:rPr lang="it-IT" b="1" dirty="0" smtClean="0"/>
              <a:t>B</a:t>
            </a:r>
            <a:r>
              <a:rPr lang="it-IT" b="1" dirty="0" smtClean="0">
                <a:solidFill>
                  <a:srgbClr val="FF0000"/>
                </a:solidFill>
              </a:rPr>
              <a:t> passi per sommare i due numeri</a:t>
            </a:r>
            <a:endParaRPr lang="it-IT"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20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Algoritmi della somma: valutazione</a:t>
            </a:r>
            <a:endParaRPr lang="it-IT" dirty="0"/>
          </a:p>
        </p:txBody>
      </p:sp>
      <p:cxnSp>
        <p:nvCxnSpPr>
          <p:cNvPr id="22" name="Connettore 1 21"/>
          <p:cNvCxnSpPr/>
          <p:nvPr/>
        </p:nvCxnSpPr>
        <p:spPr>
          <a:xfrm rot="5400000">
            <a:off x="1822431" y="3750471"/>
            <a:ext cx="4500594"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 name="Segnaposto contenuto 2"/>
          <p:cNvSpPr txBox="1">
            <a:spLocks/>
          </p:cNvSpPr>
          <p:nvPr/>
        </p:nvSpPr>
        <p:spPr bwMode="auto">
          <a:xfrm>
            <a:off x="142844" y="1500174"/>
            <a:ext cx="38862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it-IT" sz="2800" b="1" i="1" u="none" strike="noStrike" kern="0" cap="none" spc="0" normalizeH="0" baseline="0" noProof="0" dirty="0" smtClean="0">
                <a:ln>
                  <a:noFill/>
                </a:ln>
                <a:solidFill>
                  <a:schemeClr val="tx1"/>
                </a:solidFill>
                <a:effectLst/>
                <a:uLnTx/>
                <a:uFillTx/>
                <a:latin typeface="+mn-lt"/>
                <a:ea typeface="+mn-ea"/>
                <a:cs typeface="+mn-cs"/>
              </a:rPr>
              <a:t>Algoritmo normale</a:t>
            </a:r>
          </a:p>
          <a:p>
            <a:pPr marL="514350" marR="0" lvl="0" indent="-514350" algn="l" defTabSz="914400" rtl="0" eaLnBrk="1" fontAlgn="base" latinLnBrk="0" hangingPunct="1">
              <a:lnSpc>
                <a:spcPct val="100000"/>
              </a:lnSpc>
              <a:spcBef>
                <a:spcPct val="20000"/>
              </a:spcBef>
              <a:spcAft>
                <a:spcPct val="0"/>
              </a:spcAft>
              <a:buClrTx/>
              <a:buSzTx/>
              <a:tabLst/>
              <a:defRPr/>
            </a:pPr>
            <a:endParaRPr kumimoji="0" lang="it-IT" sz="2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21" name="CasellaDiTesto 20"/>
          <p:cNvSpPr txBox="1"/>
          <p:nvPr/>
        </p:nvSpPr>
        <p:spPr>
          <a:xfrm>
            <a:off x="2542345" y="1000108"/>
            <a:ext cx="2901756" cy="461665"/>
          </a:xfrm>
          <a:prstGeom prst="rect">
            <a:avLst/>
          </a:prstGeom>
          <a:noFill/>
        </p:spPr>
        <p:txBody>
          <a:bodyPr wrap="none" rtlCol="0">
            <a:spAutoFit/>
          </a:bodyPr>
          <a:lstStyle/>
          <a:p>
            <a:r>
              <a:rPr lang="it-IT" dirty="0" smtClean="0"/>
              <a:t>Osserviamo i processi</a:t>
            </a:r>
            <a:endParaRPr lang="it-IT" dirty="0"/>
          </a:p>
        </p:txBody>
      </p:sp>
      <p:sp>
        <p:nvSpPr>
          <p:cNvPr id="26" name="CasellaDiTesto 25"/>
          <p:cNvSpPr txBox="1"/>
          <p:nvPr/>
        </p:nvSpPr>
        <p:spPr>
          <a:xfrm>
            <a:off x="4714876" y="1928802"/>
            <a:ext cx="3714776" cy="461665"/>
          </a:xfrm>
          <a:prstGeom prst="rect">
            <a:avLst/>
          </a:prstGeom>
          <a:noFill/>
        </p:spPr>
        <p:txBody>
          <a:bodyPr wrap="square" rtlCol="0">
            <a:spAutoFit/>
          </a:bodyPr>
          <a:lstStyle/>
          <a:p>
            <a:pPr algn="ctr"/>
            <a:r>
              <a:rPr lang="it-IT" b="1" i="1" dirty="0" smtClean="0"/>
              <a:t>Osservazione generale</a:t>
            </a:r>
            <a:endParaRPr lang="it-IT" b="1" i="1" dirty="0"/>
          </a:p>
        </p:txBody>
      </p:sp>
      <p:sp>
        <p:nvSpPr>
          <p:cNvPr id="27" name="CasellaDiTesto 26"/>
          <p:cNvSpPr txBox="1"/>
          <p:nvPr/>
        </p:nvSpPr>
        <p:spPr>
          <a:xfrm>
            <a:off x="4714876" y="3071810"/>
            <a:ext cx="3714776" cy="1200329"/>
          </a:xfrm>
          <a:prstGeom prst="rect">
            <a:avLst/>
          </a:prstGeom>
          <a:noFill/>
        </p:spPr>
        <p:txBody>
          <a:bodyPr wrap="square" rtlCol="0">
            <a:spAutoFit/>
          </a:bodyPr>
          <a:lstStyle/>
          <a:p>
            <a:pPr algn="ctr"/>
            <a:r>
              <a:rPr lang="it-IT" b="1" dirty="0" smtClean="0">
                <a:solidFill>
                  <a:srgbClr val="FF0000"/>
                </a:solidFill>
              </a:rPr>
              <a:t>Dato N il numero di cifre di B, occorrono </a:t>
            </a:r>
            <a:r>
              <a:rPr lang="it-IT" b="1" dirty="0" smtClean="0"/>
              <a:t>N+1</a:t>
            </a:r>
            <a:r>
              <a:rPr lang="it-IT" b="1" dirty="0" smtClean="0">
                <a:solidFill>
                  <a:srgbClr val="FF0000"/>
                </a:solidFill>
              </a:rPr>
              <a:t> passi per sommare i due numeri</a:t>
            </a:r>
            <a:endParaRPr lang="it-IT" b="1" dirty="0">
              <a:solidFill>
                <a:srgbClr val="FF0000"/>
              </a:solidFill>
            </a:endParaRPr>
          </a:p>
        </p:txBody>
      </p:sp>
      <p:sp>
        <p:nvSpPr>
          <p:cNvPr id="23" name="CasellaDiTesto 25"/>
          <p:cNvSpPr txBox="1">
            <a:spLocks noChangeArrowheads="1"/>
          </p:cNvSpPr>
          <p:nvPr/>
        </p:nvSpPr>
        <p:spPr bwMode="auto">
          <a:xfrm>
            <a:off x="1500163" y="2857505"/>
            <a:ext cx="800100" cy="461963"/>
          </a:xfrm>
          <a:prstGeom prst="rect">
            <a:avLst/>
          </a:prstGeom>
          <a:noFill/>
          <a:ln w="9525">
            <a:noFill/>
            <a:miter lim="800000"/>
            <a:headEnd/>
            <a:tailEnd/>
          </a:ln>
        </p:spPr>
        <p:txBody>
          <a:bodyPr wrap="none">
            <a:spAutoFit/>
          </a:bodyPr>
          <a:lstStyle/>
          <a:p>
            <a:r>
              <a:rPr lang="it-IT"/>
              <a:t>7897</a:t>
            </a:r>
          </a:p>
        </p:txBody>
      </p:sp>
      <p:sp>
        <p:nvSpPr>
          <p:cNvPr id="25" name="CasellaDiTesto 24"/>
          <p:cNvSpPr txBox="1">
            <a:spLocks noChangeArrowheads="1"/>
          </p:cNvSpPr>
          <p:nvPr/>
        </p:nvSpPr>
        <p:spPr bwMode="auto">
          <a:xfrm>
            <a:off x="2714601" y="2857505"/>
            <a:ext cx="646112" cy="461963"/>
          </a:xfrm>
          <a:prstGeom prst="rect">
            <a:avLst/>
          </a:prstGeom>
          <a:noFill/>
          <a:ln w="9525">
            <a:noFill/>
            <a:miter lim="800000"/>
            <a:headEnd/>
            <a:tailEnd/>
          </a:ln>
        </p:spPr>
        <p:txBody>
          <a:bodyPr wrap="none">
            <a:spAutoFit/>
          </a:bodyPr>
          <a:lstStyle/>
          <a:p>
            <a:r>
              <a:rPr lang="it-IT"/>
              <a:t>345</a:t>
            </a:r>
          </a:p>
        </p:txBody>
      </p:sp>
      <p:sp>
        <p:nvSpPr>
          <p:cNvPr id="28" name="Croce 27"/>
          <p:cNvSpPr/>
          <p:nvPr/>
        </p:nvSpPr>
        <p:spPr>
          <a:xfrm>
            <a:off x="2285976" y="2928943"/>
            <a:ext cx="428625" cy="28575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cxnSp>
        <p:nvCxnSpPr>
          <p:cNvPr id="29" name="Connettore 1 28"/>
          <p:cNvCxnSpPr/>
          <p:nvPr/>
        </p:nvCxnSpPr>
        <p:spPr>
          <a:xfrm>
            <a:off x="1142976" y="3714755"/>
            <a:ext cx="1928812"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 name="Uguale 29"/>
          <p:cNvSpPr/>
          <p:nvPr/>
        </p:nvSpPr>
        <p:spPr>
          <a:xfrm>
            <a:off x="2357413" y="3214693"/>
            <a:ext cx="285750" cy="35718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chemeClr val="tx1"/>
              </a:solidFill>
            </a:endParaRPr>
          </a:p>
        </p:txBody>
      </p:sp>
      <p:sp>
        <p:nvSpPr>
          <p:cNvPr id="31" name="CasellaDiTesto 30"/>
          <p:cNvSpPr txBox="1">
            <a:spLocks noChangeArrowheads="1"/>
          </p:cNvSpPr>
          <p:nvPr/>
        </p:nvSpPr>
        <p:spPr bwMode="auto">
          <a:xfrm>
            <a:off x="2000226" y="3752855"/>
            <a:ext cx="338137" cy="461963"/>
          </a:xfrm>
          <a:prstGeom prst="rect">
            <a:avLst/>
          </a:prstGeom>
          <a:noFill/>
          <a:ln w="9525">
            <a:noFill/>
            <a:miter lim="800000"/>
            <a:headEnd/>
            <a:tailEnd/>
          </a:ln>
        </p:spPr>
        <p:txBody>
          <a:bodyPr wrap="none">
            <a:spAutoFit/>
          </a:bodyPr>
          <a:lstStyle/>
          <a:p>
            <a:r>
              <a:rPr lang="it-IT"/>
              <a:t>2</a:t>
            </a:r>
          </a:p>
        </p:txBody>
      </p:sp>
      <p:sp>
        <p:nvSpPr>
          <p:cNvPr id="32" name="CasellaDiTesto 31"/>
          <p:cNvSpPr txBox="1">
            <a:spLocks noChangeArrowheads="1"/>
          </p:cNvSpPr>
          <p:nvPr/>
        </p:nvSpPr>
        <p:spPr bwMode="auto">
          <a:xfrm>
            <a:off x="1831951" y="2571755"/>
            <a:ext cx="338137" cy="461963"/>
          </a:xfrm>
          <a:prstGeom prst="rect">
            <a:avLst/>
          </a:prstGeom>
          <a:noFill/>
          <a:ln w="9525">
            <a:noFill/>
            <a:miter lim="800000"/>
            <a:headEnd/>
            <a:tailEnd/>
          </a:ln>
        </p:spPr>
        <p:txBody>
          <a:bodyPr wrap="none">
            <a:spAutoFit/>
          </a:bodyPr>
          <a:lstStyle/>
          <a:p>
            <a:r>
              <a:rPr lang="it-IT"/>
              <a:t>1</a:t>
            </a:r>
          </a:p>
        </p:txBody>
      </p:sp>
      <p:sp>
        <p:nvSpPr>
          <p:cNvPr id="33" name="CasellaDiTesto 32"/>
          <p:cNvSpPr txBox="1">
            <a:spLocks noChangeArrowheads="1"/>
          </p:cNvSpPr>
          <p:nvPr/>
        </p:nvSpPr>
        <p:spPr bwMode="auto">
          <a:xfrm>
            <a:off x="1849413" y="3752855"/>
            <a:ext cx="338138" cy="461963"/>
          </a:xfrm>
          <a:prstGeom prst="rect">
            <a:avLst/>
          </a:prstGeom>
          <a:noFill/>
          <a:ln w="9525">
            <a:noFill/>
            <a:miter lim="800000"/>
            <a:headEnd/>
            <a:tailEnd/>
          </a:ln>
        </p:spPr>
        <p:txBody>
          <a:bodyPr wrap="none">
            <a:spAutoFit/>
          </a:bodyPr>
          <a:lstStyle/>
          <a:p>
            <a:r>
              <a:rPr lang="it-IT"/>
              <a:t>4</a:t>
            </a:r>
          </a:p>
        </p:txBody>
      </p:sp>
      <p:sp>
        <p:nvSpPr>
          <p:cNvPr id="34" name="CasellaDiTesto 33"/>
          <p:cNvSpPr txBox="1">
            <a:spLocks noChangeArrowheads="1"/>
          </p:cNvSpPr>
          <p:nvPr/>
        </p:nvSpPr>
        <p:spPr bwMode="auto">
          <a:xfrm>
            <a:off x="1662088" y="2571755"/>
            <a:ext cx="338138" cy="461963"/>
          </a:xfrm>
          <a:prstGeom prst="rect">
            <a:avLst/>
          </a:prstGeom>
          <a:noFill/>
          <a:ln w="9525">
            <a:noFill/>
            <a:miter lim="800000"/>
            <a:headEnd/>
            <a:tailEnd/>
          </a:ln>
        </p:spPr>
        <p:txBody>
          <a:bodyPr wrap="none">
            <a:spAutoFit/>
          </a:bodyPr>
          <a:lstStyle/>
          <a:p>
            <a:r>
              <a:rPr lang="it-IT"/>
              <a:t>1</a:t>
            </a:r>
          </a:p>
        </p:txBody>
      </p:sp>
      <p:sp>
        <p:nvSpPr>
          <p:cNvPr id="35" name="CasellaDiTesto 34"/>
          <p:cNvSpPr txBox="1">
            <a:spLocks noChangeArrowheads="1"/>
          </p:cNvSpPr>
          <p:nvPr/>
        </p:nvSpPr>
        <p:spPr bwMode="auto">
          <a:xfrm>
            <a:off x="1719238" y="3752855"/>
            <a:ext cx="339725" cy="461963"/>
          </a:xfrm>
          <a:prstGeom prst="rect">
            <a:avLst/>
          </a:prstGeom>
          <a:noFill/>
          <a:ln w="9525">
            <a:noFill/>
            <a:miter lim="800000"/>
            <a:headEnd/>
            <a:tailEnd/>
          </a:ln>
        </p:spPr>
        <p:txBody>
          <a:bodyPr wrap="none">
            <a:spAutoFit/>
          </a:bodyPr>
          <a:lstStyle/>
          <a:p>
            <a:r>
              <a:rPr lang="it-IT"/>
              <a:t>2</a:t>
            </a:r>
          </a:p>
        </p:txBody>
      </p:sp>
      <p:sp>
        <p:nvSpPr>
          <p:cNvPr id="36" name="CasellaDiTesto 35"/>
          <p:cNvSpPr txBox="1">
            <a:spLocks noChangeArrowheads="1"/>
          </p:cNvSpPr>
          <p:nvPr/>
        </p:nvSpPr>
        <p:spPr bwMode="auto">
          <a:xfrm>
            <a:off x="1554138" y="3752855"/>
            <a:ext cx="338138" cy="461963"/>
          </a:xfrm>
          <a:prstGeom prst="rect">
            <a:avLst/>
          </a:prstGeom>
          <a:noFill/>
          <a:ln w="9525">
            <a:noFill/>
            <a:miter lim="800000"/>
            <a:headEnd/>
            <a:tailEnd/>
          </a:ln>
        </p:spPr>
        <p:txBody>
          <a:bodyPr wrap="none">
            <a:spAutoFit/>
          </a:bodyPr>
          <a:lstStyle/>
          <a:p>
            <a:r>
              <a:rPr lang="it-IT"/>
              <a:t>8</a:t>
            </a:r>
          </a:p>
        </p:txBody>
      </p:sp>
      <p:sp>
        <p:nvSpPr>
          <p:cNvPr id="37" name="CasellaDiTesto 36"/>
          <p:cNvSpPr txBox="1">
            <a:spLocks noChangeArrowheads="1"/>
          </p:cNvSpPr>
          <p:nvPr/>
        </p:nvSpPr>
        <p:spPr bwMode="auto">
          <a:xfrm>
            <a:off x="1500163" y="2571755"/>
            <a:ext cx="338138" cy="461963"/>
          </a:xfrm>
          <a:prstGeom prst="rect">
            <a:avLst/>
          </a:prstGeom>
          <a:noFill/>
          <a:ln w="9525">
            <a:noFill/>
            <a:miter lim="800000"/>
            <a:headEnd/>
            <a:tailEnd/>
          </a:ln>
        </p:spPr>
        <p:txBody>
          <a:bodyPr wrap="none">
            <a:spAutoFit/>
          </a:bodyPr>
          <a:lstStyle/>
          <a:p>
            <a:r>
              <a:rPr lang="it-IT"/>
              <a:t>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20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200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4.44444E-6 0.03912 C -0.00209 0.06041 0.0026 0.07916 -0.01303 0.09166 C -0.02014 0.08935 -0.02796 0.08935 -0.03386 0.08472 C -0.03993 0.08032 -0.03855 0.07685 -0.04549 0.07592 C -0.06546 0.07384 -0.08577 0.07291 -0.10608 0.07176 C -0.10834 0.06944 -0.11059 0.06759 -0.11181 0.06504 C -0.11389 0.06111 -0.1125 0.0544 -0.1158 0.05208 C -0.11737 0.05046 -0.12049 0.05 -0.12136 0.04768 C -0.12153 0.04629 -0.1191 0.04768 -0.11737 0.04768 " pathEditMode="relative" rAng="0" ptsTypes="ffffffffA">
                                      <p:cBhvr>
                                        <p:cTn id="14" dur="2000" fill="hold"/>
                                        <p:tgtEl>
                                          <p:spTgt spid="25"/>
                                        </p:tgtEl>
                                        <p:attrNameLst>
                                          <p:attrName>ppt_x</p:attrName>
                                          <p:attrName>ppt_y</p:attrName>
                                        </p:attrNameLst>
                                      </p:cBhvr>
                                      <p:rCtr x="-60" y="26"/>
                                    </p:animMotion>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2000"/>
                                        <p:tgtEl>
                                          <p:spTgt spid="3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2000"/>
                                        <p:tgtEl>
                                          <p:spTgt spid="2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2000"/>
                                        <p:tgtEl>
                                          <p:spTgt spid="3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fade">
                                      <p:cBhvr>
                                        <p:cTn id="34" dur="2000"/>
                                        <p:tgtEl>
                                          <p:spTgt spid="3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fade">
                                      <p:cBhvr>
                                        <p:cTn id="39" dur="2000"/>
                                        <p:tgtEl>
                                          <p:spTgt spid="33"/>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4"/>
                                        </p:tgtEl>
                                        <p:attrNameLst>
                                          <p:attrName>style.visibility</p:attrName>
                                        </p:attrNameLst>
                                      </p:cBhvr>
                                      <p:to>
                                        <p:strVal val="visible"/>
                                      </p:to>
                                    </p:set>
                                    <p:animEffect transition="in" filter="fade">
                                      <p:cBhvr>
                                        <p:cTn id="44" dur="2000"/>
                                        <p:tgtEl>
                                          <p:spTgt spid="34"/>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5"/>
                                        </p:tgtEl>
                                        <p:attrNameLst>
                                          <p:attrName>style.visibility</p:attrName>
                                        </p:attrNameLst>
                                      </p:cBhvr>
                                      <p:to>
                                        <p:strVal val="visible"/>
                                      </p:to>
                                    </p:set>
                                    <p:animEffect transition="in" filter="fade">
                                      <p:cBhvr>
                                        <p:cTn id="49" dur="2000"/>
                                        <p:tgtEl>
                                          <p:spTgt spid="35"/>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fade">
                                      <p:cBhvr>
                                        <p:cTn id="54" dur="2000"/>
                                        <p:tgtEl>
                                          <p:spTgt spid="37"/>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fade">
                                      <p:cBhvr>
                                        <p:cTn id="59"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5" grpId="0"/>
      <p:bldP spid="30" grpId="0" animBg="1"/>
      <p:bldP spid="31" grpId="0"/>
      <p:bldP spid="32" grpId="0"/>
      <p:bldP spid="33" grpId="0"/>
      <p:bldP spid="34" grpId="0"/>
      <p:bldP spid="35" grpId="0"/>
      <p:bldP spid="36" grpId="0"/>
      <p:bldP spid="3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it-IT" smtClean="0"/>
              <a:t>Problemi ed Algoritmi</a:t>
            </a:r>
          </a:p>
        </p:txBody>
      </p:sp>
      <p:sp>
        <p:nvSpPr>
          <p:cNvPr id="28675" name="Rectangle 3"/>
          <p:cNvSpPr>
            <a:spLocks noGrp="1" noChangeArrowheads="1"/>
          </p:cNvSpPr>
          <p:nvPr>
            <p:ph type="body" idx="1"/>
          </p:nvPr>
        </p:nvSpPr>
        <p:spPr/>
        <p:txBody>
          <a:bodyPr/>
          <a:lstStyle/>
          <a:p>
            <a:pPr eaLnBrk="1" hangingPunct="1"/>
            <a:r>
              <a:rPr lang="it-IT" sz="2400" dirty="0" smtClean="0"/>
              <a:t>Domanda fondamentale: </a:t>
            </a:r>
          </a:p>
          <a:p>
            <a:pPr lvl="1" eaLnBrk="1" hangingPunct="1">
              <a:buFontTx/>
              <a:buNone/>
            </a:pPr>
            <a:r>
              <a:rPr lang="it-IT" sz="2000" dirty="0" smtClean="0"/>
              <a:t>Cos’è un problema e quando è risolubile?</a:t>
            </a:r>
          </a:p>
          <a:p>
            <a:pPr eaLnBrk="1" hangingPunct="1"/>
            <a:r>
              <a:rPr lang="it-IT" sz="2400" dirty="0" smtClean="0"/>
              <a:t>Esempio di Problema e Processo di risoluzione</a:t>
            </a:r>
          </a:p>
          <a:p>
            <a:pPr eaLnBrk="1" hangingPunct="1"/>
            <a:r>
              <a:rPr lang="it-IT" sz="2400" dirty="0" smtClean="0"/>
              <a:t>Definizione di algoritmo</a:t>
            </a:r>
          </a:p>
          <a:p>
            <a:pPr eaLnBrk="1" hangingPunct="1"/>
            <a:r>
              <a:rPr lang="it-IT" sz="2400" dirty="0" smtClean="0"/>
              <a:t>“Processo di soluzione=Esecutore+Algoritmo”</a:t>
            </a:r>
          </a:p>
          <a:p>
            <a:pPr eaLnBrk="1" hangingPunct="1"/>
            <a:r>
              <a:rPr lang="it-IT" sz="2400" dirty="0" smtClean="0"/>
              <a:t>Parametrizzazione dei problemi</a:t>
            </a:r>
          </a:p>
          <a:p>
            <a:pPr eaLnBrk="1" hangingPunct="1"/>
            <a:r>
              <a:rPr lang="it-IT" sz="2400" dirty="0" smtClean="0"/>
              <a:t>Un algoritmo più complesso: </a:t>
            </a:r>
          </a:p>
          <a:p>
            <a:pPr lvl="1" eaLnBrk="1" hangingPunct="1"/>
            <a:r>
              <a:rPr lang="it-IT" sz="2000" dirty="0" smtClean="0"/>
              <a:t>Sommare e moltiplicare due numeri</a:t>
            </a:r>
          </a:p>
          <a:p>
            <a:pPr lvl="1" eaLnBrk="1" hangingPunct="1"/>
            <a:r>
              <a:rPr lang="it-IT" sz="2000" dirty="0" smtClean="0"/>
              <a:t>Trovare il massimo comun denominatore tra due numeri</a:t>
            </a:r>
          </a:p>
          <a:p>
            <a:pPr eaLnBrk="1" hangingPunct="1"/>
            <a:r>
              <a:rPr lang="it-IT" sz="2400" dirty="0" err="1" smtClean="0"/>
              <a:t>Storia…</a:t>
            </a:r>
            <a:r>
              <a:rPr lang="it-IT" sz="2400" dirty="0" smtClean="0"/>
              <a:t> la </a:t>
            </a:r>
            <a:r>
              <a:rPr lang="it-IT" sz="2400" i="1" dirty="0" err="1" smtClean="0"/>
              <a:t>pascalina</a:t>
            </a:r>
            <a:r>
              <a:rPr lang="it-IT" sz="2400" i="1" dirty="0" smtClean="0"/>
              <a:t> </a:t>
            </a:r>
            <a:r>
              <a:rPr lang="it-IT" sz="2400" dirty="0" smtClean="0"/>
              <a:t>(1642)</a:t>
            </a:r>
          </a:p>
          <a:p>
            <a:pPr eaLnBrk="1" hangingPunct="1"/>
            <a:r>
              <a:rPr lang="it-IT" sz="2400" dirty="0" smtClean="0"/>
              <a:t>Scegliere tra algoritmi (complessità)</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Algoritmi della somma: valutazione</a:t>
            </a:r>
            <a:endParaRPr lang="it-IT" dirty="0"/>
          </a:p>
        </p:txBody>
      </p:sp>
      <p:cxnSp>
        <p:nvCxnSpPr>
          <p:cNvPr id="22" name="Connettore 1 21"/>
          <p:cNvCxnSpPr/>
          <p:nvPr/>
        </p:nvCxnSpPr>
        <p:spPr>
          <a:xfrm rot="5400000">
            <a:off x="2644365" y="3143645"/>
            <a:ext cx="3284560" cy="794"/>
          </a:xfrm>
          <a:prstGeom prst="line">
            <a:avLst/>
          </a:prstGeom>
        </p:spPr>
        <p:style>
          <a:lnRef idx="1">
            <a:schemeClr val="accent1"/>
          </a:lnRef>
          <a:fillRef idx="0">
            <a:schemeClr val="accent1"/>
          </a:fillRef>
          <a:effectRef idx="0">
            <a:schemeClr val="accent1"/>
          </a:effectRef>
          <a:fontRef idx="minor">
            <a:schemeClr val="tx1"/>
          </a:fontRef>
        </p:style>
      </p:cxnSp>
      <p:sp>
        <p:nvSpPr>
          <p:cNvPr id="23" name="Segnaposto contenuto 2"/>
          <p:cNvSpPr>
            <a:spLocks noGrp="1"/>
          </p:cNvSpPr>
          <p:nvPr>
            <p:ph idx="1"/>
          </p:nvPr>
        </p:nvSpPr>
        <p:spPr>
          <a:xfrm>
            <a:off x="214282" y="1500174"/>
            <a:ext cx="3929090" cy="4724400"/>
          </a:xfrm>
        </p:spPr>
        <p:txBody>
          <a:bodyPr/>
          <a:lstStyle/>
          <a:p>
            <a:pPr algn="ctr" eaLnBrk="1" hangingPunct="1">
              <a:buFontTx/>
              <a:buNone/>
              <a:defRPr/>
            </a:pPr>
            <a:r>
              <a:rPr lang="it-IT" b="1" i="1" dirty="0" smtClean="0"/>
              <a:t>Algoritmo Pallottoliere</a:t>
            </a:r>
          </a:p>
          <a:p>
            <a:pPr marL="514350" indent="-514350" eaLnBrk="1" hangingPunct="1">
              <a:buNone/>
              <a:defRPr/>
            </a:pPr>
            <a:endParaRPr lang="it-IT" dirty="0" smtClean="0"/>
          </a:p>
        </p:txBody>
      </p:sp>
      <p:sp>
        <p:nvSpPr>
          <p:cNvPr id="21" name="CasellaDiTesto 20"/>
          <p:cNvSpPr txBox="1"/>
          <p:nvPr/>
        </p:nvSpPr>
        <p:spPr>
          <a:xfrm>
            <a:off x="2542345" y="1000108"/>
            <a:ext cx="2901756" cy="461665"/>
          </a:xfrm>
          <a:prstGeom prst="rect">
            <a:avLst/>
          </a:prstGeom>
          <a:noFill/>
        </p:spPr>
        <p:txBody>
          <a:bodyPr wrap="none" rtlCol="0">
            <a:spAutoFit/>
          </a:bodyPr>
          <a:lstStyle/>
          <a:p>
            <a:r>
              <a:rPr lang="it-IT" dirty="0" smtClean="0"/>
              <a:t>Osserviamo i processi</a:t>
            </a:r>
            <a:endParaRPr lang="it-IT" dirty="0"/>
          </a:p>
        </p:txBody>
      </p:sp>
      <p:sp>
        <p:nvSpPr>
          <p:cNvPr id="25" name="Rectangle 3"/>
          <p:cNvSpPr txBox="1">
            <a:spLocks noChangeArrowheads="1"/>
          </p:cNvSpPr>
          <p:nvPr/>
        </p:nvSpPr>
        <p:spPr bwMode="auto">
          <a:xfrm>
            <a:off x="4286248" y="1500174"/>
            <a:ext cx="4267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it-IT" sz="2800" b="1" i="1" u="none" strike="noStrike" kern="0" cap="none" spc="0" normalizeH="0" baseline="0" noProof="0" dirty="0" smtClean="0">
                <a:ln>
                  <a:noFill/>
                </a:ln>
                <a:solidFill>
                  <a:schemeClr val="tx1"/>
                </a:solidFill>
                <a:effectLst/>
                <a:uLnTx/>
                <a:uFillTx/>
                <a:latin typeface="+mn-lt"/>
                <a:ea typeface="+mn-ea"/>
                <a:cs typeface="+mn-cs"/>
              </a:rPr>
              <a:t>Algoritmo</a:t>
            </a:r>
            <a:r>
              <a:rPr kumimoji="0" lang="it-IT" sz="2800" b="1" i="1" u="none" strike="noStrike" kern="0" cap="none" spc="0" normalizeH="0" noProof="0" dirty="0" smtClean="0">
                <a:ln>
                  <a:noFill/>
                </a:ln>
                <a:solidFill>
                  <a:schemeClr val="tx1"/>
                </a:solidFill>
                <a:effectLst/>
                <a:uLnTx/>
                <a:uFillTx/>
                <a:latin typeface="+mn-lt"/>
                <a:ea typeface="+mn-ea"/>
                <a:cs typeface="+mn-cs"/>
              </a:rPr>
              <a:t> normale</a:t>
            </a:r>
            <a:r>
              <a:rPr kumimoji="0" lang="it-IT" sz="2800" b="0" i="0" u="none" strike="noStrike" kern="0" cap="none" spc="0" normalizeH="0" baseline="0" noProof="0" dirty="0" smtClean="0">
                <a:ln>
                  <a:noFill/>
                </a:ln>
                <a:solidFill>
                  <a:schemeClr val="tx1"/>
                </a:solidFill>
                <a:effectLst/>
                <a:uLnTx/>
                <a:uFillTx/>
                <a:latin typeface="Palatino" pitchFamily="18" charset="0"/>
                <a:ea typeface="+mn-ea"/>
                <a:cs typeface="+mn-cs"/>
              </a:rPr>
              <a:t>	</a:t>
            </a:r>
          </a:p>
          <a:p>
            <a:pPr marL="342900" marR="0" lvl="0" indent="-342900" algn="just" defTabSz="914400" rtl="0" eaLnBrk="1" fontAlgn="base" latinLnBrk="0" hangingPunct="1">
              <a:lnSpc>
                <a:spcPct val="100000"/>
              </a:lnSpc>
              <a:spcBef>
                <a:spcPct val="20000"/>
              </a:spcBef>
              <a:spcAft>
                <a:spcPct val="0"/>
              </a:spcAft>
              <a:buClrTx/>
              <a:buSzTx/>
              <a:buFontTx/>
              <a:buNone/>
              <a:tabLst/>
              <a:defRPr/>
            </a:pPr>
            <a:r>
              <a:rPr kumimoji="0" lang="it-IT" sz="1800" b="0" i="0" u="none" strike="noStrike" kern="0" cap="none" spc="0" normalizeH="0" baseline="0" noProof="1" smtClean="0">
                <a:ln>
                  <a:noFill/>
                </a:ln>
                <a:solidFill>
                  <a:schemeClr val="tx1"/>
                </a:solidFill>
                <a:effectLst/>
                <a:uLnTx/>
                <a:uFillTx/>
                <a:latin typeface="Palatino" pitchFamily="18" charset="0"/>
                <a:ea typeface="+mn-ea"/>
                <a:cs typeface="+mn-cs"/>
              </a:rPr>
              <a:t>	</a:t>
            </a:r>
            <a:endParaRPr kumimoji="0" lang="it-IT"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asellaDiTesto 7"/>
          <p:cNvSpPr txBox="1"/>
          <p:nvPr/>
        </p:nvSpPr>
        <p:spPr>
          <a:xfrm>
            <a:off x="428596" y="3071810"/>
            <a:ext cx="3714776" cy="830997"/>
          </a:xfrm>
          <a:prstGeom prst="rect">
            <a:avLst/>
          </a:prstGeom>
          <a:noFill/>
        </p:spPr>
        <p:txBody>
          <a:bodyPr wrap="square" rtlCol="0">
            <a:spAutoFit/>
          </a:bodyPr>
          <a:lstStyle/>
          <a:p>
            <a:pPr algn="ctr"/>
            <a:r>
              <a:rPr lang="it-IT" b="1" dirty="0" smtClean="0">
                <a:solidFill>
                  <a:srgbClr val="FF0000"/>
                </a:solidFill>
              </a:rPr>
              <a:t>Occorrono proprio </a:t>
            </a:r>
            <a:r>
              <a:rPr lang="it-IT" b="1" dirty="0" smtClean="0"/>
              <a:t>B</a:t>
            </a:r>
            <a:r>
              <a:rPr lang="it-IT" b="1" dirty="0" smtClean="0">
                <a:solidFill>
                  <a:srgbClr val="FF0000"/>
                </a:solidFill>
              </a:rPr>
              <a:t> passi per sommare i due numeri</a:t>
            </a:r>
            <a:endParaRPr lang="it-IT" b="1" dirty="0">
              <a:solidFill>
                <a:srgbClr val="FF0000"/>
              </a:solidFill>
            </a:endParaRPr>
          </a:p>
        </p:txBody>
      </p:sp>
      <p:sp>
        <p:nvSpPr>
          <p:cNvPr id="9" name="CasellaDiTesto 8"/>
          <p:cNvSpPr txBox="1"/>
          <p:nvPr/>
        </p:nvSpPr>
        <p:spPr>
          <a:xfrm>
            <a:off x="4714876" y="3071810"/>
            <a:ext cx="3714776" cy="1200329"/>
          </a:xfrm>
          <a:prstGeom prst="rect">
            <a:avLst/>
          </a:prstGeom>
          <a:noFill/>
        </p:spPr>
        <p:txBody>
          <a:bodyPr wrap="square" rtlCol="0">
            <a:spAutoFit/>
          </a:bodyPr>
          <a:lstStyle/>
          <a:p>
            <a:pPr algn="ctr"/>
            <a:r>
              <a:rPr lang="it-IT" b="1" dirty="0" smtClean="0">
                <a:solidFill>
                  <a:srgbClr val="FF0000"/>
                </a:solidFill>
              </a:rPr>
              <a:t>Dato N il numero di cifre di B, occorrono </a:t>
            </a:r>
            <a:r>
              <a:rPr lang="it-IT" b="1" dirty="0" smtClean="0"/>
              <a:t>N+1</a:t>
            </a:r>
            <a:r>
              <a:rPr lang="it-IT" b="1" dirty="0" smtClean="0">
                <a:solidFill>
                  <a:srgbClr val="FF0000"/>
                </a:solidFill>
              </a:rPr>
              <a:t> passi per sommare i due numeri</a:t>
            </a:r>
            <a:endParaRPr lang="it-IT" b="1" dirty="0">
              <a:solidFill>
                <a:srgbClr val="FF0000"/>
              </a:solidFill>
            </a:endParaRPr>
          </a:p>
        </p:txBody>
      </p:sp>
      <p:sp>
        <p:nvSpPr>
          <p:cNvPr id="10" name="CasellaDiTesto 9"/>
          <p:cNvSpPr txBox="1"/>
          <p:nvPr/>
        </p:nvSpPr>
        <p:spPr>
          <a:xfrm>
            <a:off x="2482648" y="5000636"/>
            <a:ext cx="3643338" cy="461665"/>
          </a:xfrm>
          <a:prstGeom prst="rect">
            <a:avLst/>
          </a:prstGeom>
          <a:noFill/>
        </p:spPr>
        <p:txBody>
          <a:bodyPr wrap="square" rtlCol="0">
            <a:spAutoFit/>
          </a:bodyPr>
          <a:lstStyle/>
          <a:p>
            <a:r>
              <a:rPr lang="it-IT" dirty="0" smtClean="0"/>
              <a:t>B è molto maggiore di N+1</a:t>
            </a:r>
            <a:endParaRPr lang="it-IT" dirty="0"/>
          </a:p>
        </p:txBody>
      </p:sp>
      <p:sp>
        <p:nvSpPr>
          <p:cNvPr id="12" name="CasellaDiTesto 11"/>
          <p:cNvSpPr txBox="1"/>
          <p:nvPr/>
        </p:nvSpPr>
        <p:spPr>
          <a:xfrm>
            <a:off x="2214546" y="5643578"/>
            <a:ext cx="4214842" cy="461665"/>
          </a:xfrm>
          <a:prstGeom prst="rect">
            <a:avLst/>
          </a:prstGeom>
          <a:noFill/>
        </p:spPr>
        <p:txBody>
          <a:bodyPr wrap="square" rtlCol="0">
            <a:spAutoFit/>
          </a:bodyPr>
          <a:lstStyle/>
          <a:p>
            <a:r>
              <a:rPr lang="it-IT" b="1" i="1" dirty="0" smtClean="0"/>
              <a:t>L’</a:t>
            </a:r>
            <a:r>
              <a:rPr lang="it-IT" b="1" i="1" dirty="0" smtClean="0">
                <a:solidFill>
                  <a:srgbClr val="FF0000"/>
                </a:solidFill>
              </a:rPr>
              <a:t>algoritmo normale </a:t>
            </a:r>
            <a:r>
              <a:rPr lang="it-IT" b="1" i="1" dirty="0" smtClean="0"/>
              <a:t>è migliore</a:t>
            </a:r>
            <a:endParaRPr lang="it-IT"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Algoritmi della somma: valutazione</a:t>
            </a:r>
            <a:endParaRPr lang="it-IT" dirty="0"/>
          </a:p>
        </p:txBody>
      </p:sp>
      <p:sp>
        <p:nvSpPr>
          <p:cNvPr id="3" name="Segnaposto contenuto 2"/>
          <p:cNvSpPr>
            <a:spLocks noGrp="1"/>
          </p:cNvSpPr>
          <p:nvPr>
            <p:ph idx="1"/>
          </p:nvPr>
        </p:nvSpPr>
        <p:spPr/>
        <p:txBody>
          <a:bodyPr/>
          <a:lstStyle/>
          <a:p>
            <a:r>
              <a:rPr lang="it-IT" dirty="0" smtClean="0"/>
              <a:t>Osservando gli algoritmi</a:t>
            </a:r>
          </a:p>
          <a:p>
            <a:pPr lvl="1"/>
            <a:r>
              <a:rPr lang="it-IT" dirty="0" smtClean="0"/>
              <a:t>È più semplice l’</a:t>
            </a:r>
            <a:r>
              <a:rPr lang="it-IT" b="1" i="1" dirty="0" smtClean="0"/>
              <a:t>algoritmo pallottoliere</a:t>
            </a:r>
          </a:p>
          <a:p>
            <a:r>
              <a:rPr lang="it-IT" dirty="0" smtClean="0"/>
              <a:t>Osservando i possibili processi </a:t>
            </a:r>
          </a:p>
          <a:p>
            <a:pPr lvl="1"/>
            <a:r>
              <a:rPr lang="it-IT" dirty="0" smtClean="0"/>
              <a:t>È migliore (impiega meno passi) l’</a:t>
            </a:r>
            <a:r>
              <a:rPr lang="it-IT" b="1" i="1" dirty="0" smtClean="0"/>
              <a:t>algoritmo normale</a:t>
            </a:r>
          </a:p>
          <a:p>
            <a:endParaRPr lang="it-IT" dirty="0" smtClean="0"/>
          </a:p>
          <a:p>
            <a:r>
              <a:rPr lang="it-IT" dirty="0" smtClean="0"/>
              <a:t>E’ meglio valutare gli algoritmi rispetto ai possibili processi! Sono i passi che l’esecutore </a:t>
            </a:r>
            <a:r>
              <a:rPr lang="it-IT" dirty="0" err="1" smtClean="0"/>
              <a:t>fà</a:t>
            </a:r>
            <a:r>
              <a:rPr lang="it-IT" dirty="0" smtClean="0"/>
              <a:t>! Meno ne fa e più è contento!</a:t>
            </a:r>
            <a:endParaRPr lang="it-IT"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shocked_small.GIF"/>
          <p:cNvPicPr>
            <a:picLocks noGrp="1" noChangeAspect="1"/>
          </p:cNvPicPr>
          <p:nvPr>
            <p:ph idx="1"/>
          </p:nvPr>
        </p:nvPicPr>
        <p:blipFill>
          <a:blip r:embed="rId2" cstate="print"/>
          <a:stretch>
            <a:fillRect/>
          </a:stretch>
        </p:blipFill>
        <p:spPr>
          <a:xfrm>
            <a:off x="4000496" y="4000504"/>
            <a:ext cx="952500" cy="1495425"/>
          </a:xfrm>
        </p:spPr>
      </p:pic>
      <p:sp>
        <p:nvSpPr>
          <p:cNvPr id="5" name="Fumetto 2 4"/>
          <p:cNvSpPr/>
          <p:nvPr/>
        </p:nvSpPr>
        <p:spPr>
          <a:xfrm>
            <a:off x="5000628" y="928670"/>
            <a:ext cx="3357586" cy="3000396"/>
          </a:xfrm>
          <a:prstGeom prst="wedgeRoundRectCallout">
            <a:avLst>
              <a:gd name="adj1" fmla="val -56729"/>
              <a:gd name="adj2" fmla="val 8602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AIUTOOOO!</a:t>
            </a:r>
          </a:p>
          <a:p>
            <a:pPr algn="ctr"/>
            <a:r>
              <a:rPr lang="it-IT" dirty="0" smtClean="0"/>
              <a:t>LO </a:t>
            </a:r>
            <a:r>
              <a:rPr lang="it-IT" b="1" dirty="0" smtClean="0"/>
              <a:t>ZANZOTTO</a:t>
            </a:r>
          </a:p>
          <a:p>
            <a:pPr algn="ctr"/>
            <a:r>
              <a:rPr lang="it-IT" dirty="0" err="1" smtClean="0"/>
              <a:t>VI</a:t>
            </a:r>
            <a:r>
              <a:rPr lang="it-IT" dirty="0" smtClean="0"/>
              <a:t> HA CONVINTO CHE UN ALGORITMO E’ MIGLIORE </a:t>
            </a:r>
            <a:r>
              <a:rPr lang="it-IT" dirty="0" err="1" smtClean="0"/>
              <a:t>DI</a:t>
            </a:r>
            <a:r>
              <a:rPr lang="it-IT" dirty="0" smtClean="0"/>
              <a:t> UN ALTRO!</a:t>
            </a:r>
            <a:endParaRPr lang="it-IT" dirty="0"/>
          </a:p>
        </p:txBody>
      </p:sp>
      <p:sp>
        <p:nvSpPr>
          <p:cNvPr id="6" name="Fumetto 2 5"/>
          <p:cNvSpPr/>
          <p:nvPr/>
        </p:nvSpPr>
        <p:spPr>
          <a:xfrm>
            <a:off x="714348" y="1071546"/>
            <a:ext cx="3357586" cy="2786082"/>
          </a:xfrm>
          <a:prstGeom prst="wedgeRoundRectCallout">
            <a:avLst>
              <a:gd name="adj1" fmla="val 44597"/>
              <a:gd name="adj2" fmla="val 7396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Domanda:</a:t>
            </a:r>
          </a:p>
          <a:p>
            <a:pPr algn="ctr"/>
            <a:r>
              <a:rPr lang="it-IT" dirty="0" smtClean="0"/>
              <a:t>Il simpatico professore ha fatto le cose correttamente?</a:t>
            </a:r>
            <a:endParaRPr lang="it-IT" dirty="0"/>
          </a:p>
        </p:txBody>
      </p:sp>
      <p:sp>
        <p:nvSpPr>
          <p:cNvPr id="7" name="Fumetto 2 6"/>
          <p:cNvSpPr/>
          <p:nvPr/>
        </p:nvSpPr>
        <p:spPr>
          <a:xfrm>
            <a:off x="5143504" y="2357430"/>
            <a:ext cx="3357586" cy="2786082"/>
          </a:xfrm>
          <a:prstGeom prst="wedgeRoundRectCallout">
            <a:avLst>
              <a:gd name="adj1" fmla="val -59532"/>
              <a:gd name="adj2" fmla="val 4645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Secondo me ci ha </a:t>
            </a:r>
            <a:r>
              <a:rPr lang="it-IT" b="1" dirty="0" smtClean="0"/>
              <a:t>ingannato </a:t>
            </a:r>
            <a:r>
              <a:rPr lang="it-IT" dirty="0" smtClean="0"/>
              <a:t>con le parole!!!</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p:stCondLst>
                              <p:cond delay="14800"/>
                            </p:stCondLst>
                            <p:childTnLst>
                              <p:par>
                                <p:cTn id="9" presetID="10" presetClass="exit" presetSubtype="0" fill="hold" grpId="1" nodeType="afterEffect">
                                  <p:stCondLst>
                                    <p:cond delay="5000"/>
                                  </p:stCondLst>
                                  <p:iterate type="lt">
                                    <p:tmPct val="0"/>
                                  </p:iterate>
                                  <p:childTnLst>
                                    <p:animEffect transition="out" filter="fade">
                                      <p:cBhvr>
                                        <p:cTn id="10" dur="2000"/>
                                        <p:tgtEl>
                                          <p:spTgt spid="5"/>
                                        </p:tgtEl>
                                      </p:cBhvr>
                                    </p:animEffect>
                                    <p:set>
                                      <p:cBhvr>
                                        <p:cTn id="11" dur="1" fill="hold">
                                          <p:stCondLst>
                                            <p:cond delay="1999"/>
                                          </p:stCondLst>
                                        </p:cTn>
                                        <p:tgtEl>
                                          <p:spTgt spid="5"/>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2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000"/>
                                        <p:tgtEl>
                                          <p:spTgt spid="7"/>
                                        </p:tgtEl>
                                      </p:cBhvr>
                                    </p:animEffect>
                                  </p:childTnLst>
                                </p:cTn>
                              </p:par>
                            </p:childTnLst>
                          </p:cTn>
                        </p:par>
                        <p:par>
                          <p:cTn id="22" fill="hold">
                            <p:stCondLst>
                              <p:cond delay="2000"/>
                            </p:stCondLst>
                            <p:childTnLst>
                              <p:par>
                                <p:cTn id="23" presetID="10" presetClass="entr" presetSubtype="0" fill="hold" grpId="1" nodeType="afterEffect">
                                  <p:stCondLst>
                                    <p:cond delay="400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7" grpId="0" animBg="1"/>
      <p:bldP spid="7" grpId="1"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Algoritmi della somma: valutazione</a:t>
            </a:r>
            <a:endParaRPr lang="it-IT" dirty="0"/>
          </a:p>
        </p:txBody>
      </p:sp>
      <p:cxnSp>
        <p:nvCxnSpPr>
          <p:cNvPr id="22" name="Connettore 1 21"/>
          <p:cNvCxnSpPr/>
          <p:nvPr/>
        </p:nvCxnSpPr>
        <p:spPr>
          <a:xfrm rot="5400000">
            <a:off x="2644365" y="3143645"/>
            <a:ext cx="3284560" cy="794"/>
          </a:xfrm>
          <a:prstGeom prst="line">
            <a:avLst/>
          </a:prstGeom>
        </p:spPr>
        <p:style>
          <a:lnRef idx="1">
            <a:schemeClr val="accent1"/>
          </a:lnRef>
          <a:fillRef idx="0">
            <a:schemeClr val="accent1"/>
          </a:fillRef>
          <a:effectRef idx="0">
            <a:schemeClr val="accent1"/>
          </a:effectRef>
          <a:fontRef idx="minor">
            <a:schemeClr val="tx1"/>
          </a:fontRef>
        </p:style>
      </p:cxnSp>
      <p:sp>
        <p:nvSpPr>
          <p:cNvPr id="23" name="Segnaposto contenuto 2"/>
          <p:cNvSpPr>
            <a:spLocks noGrp="1"/>
          </p:cNvSpPr>
          <p:nvPr>
            <p:ph idx="1"/>
          </p:nvPr>
        </p:nvSpPr>
        <p:spPr>
          <a:xfrm>
            <a:off x="214282" y="1500174"/>
            <a:ext cx="3929090" cy="1571636"/>
          </a:xfrm>
        </p:spPr>
        <p:txBody>
          <a:bodyPr/>
          <a:lstStyle/>
          <a:p>
            <a:pPr algn="ctr" eaLnBrk="1" hangingPunct="1">
              <a:buFontTx/>
              <a:buNone/>
              <a:defRPr/>
            </a:pPr>
            <a:r>
              <a:rPr lang="it-IT" b="1" i="1" dirty="0" smtClean="0"/>
              <a:t>Algoritmo Pallottoliere</a:t>
            </a:r>
          </a:p>
          <a:p>
            <a:pPr marL="514350" indent="-514350" eaLnBrk="1" hangingPunct="1">
              <a:buNone/>
              <a:defRPr/>
            </a:pPr>
            <a:endParaRPr lang="it-IT" dirty="0" smtClean="0"/>
          </a:p>
        </p:txBody>
      </p:sp>
      <p:sp>
        <p:nvSpPr>
          <p:cNvPr id="21" name="CasellaDiTesto 20"/>
          <p:cNvSpPr txBox="1"/>
          <p:nvPr/>
        </p:nvSpPr>
        <p:spPr>
          <a:xfrm>
            <a:off x="2542345" y="1000108"/>
            <a:ext cx="3122971" cy="461665"/>
          </a:xfrm>
          <a:prstGeom prst="rect">
            <a:avLst/>
          </a:prstGeom>
          <a:noFill/>
        </p:spPr>
        <p:txBody>
          <a:bodyPr wrap="none" rtlCol="0">
            <a:spAutoFit/>
          </a:bodyPr>
          <a:lstStyle/>
          <a:p>
            <a:r>
              <a:rPr lang="it-IT" dirty="0" smtClean="0"/>
              <a:t>Riosserviamo i processi</a:t>
            </a:r>
            <a:endParaRPr lang="it-IT" dirty="0"/>
          </a:p>
        </p:txBody>
      </p:sp>
      <p:sp>
        <p:nvSpPr>
          <p:cNvPr id="25" name="Rectangle 3"/>
          <p:cNvSpPr txBox="1">
            <a:spLocks noChangeArrowheads="1"/>
          </p:cNvSpPr>
          <p:nvPr/>
        </p:nvSpPr>
        <p:spPr bwMode="auto">
          <a:xfrm>
            <a:off x="4286248" y="1500174"/>
            <a:ext cx="4267200"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it-IT" sz="2800" b="1" i="1" u="none" strike="noStrike" kern="0" cap="none" spc="0" normalizeH="0" baseline="0" noProof="0" dirty="0" smtClean="0">
                <a:ln>
                  <a:noFill/>
                </a:ln>
                <a:solidFill>
                  <a:schemeClr val="tx1"/>
                </a:solidFill>
                <a:effectLst/>
                <a:uLnTx/>
                <a:uFillTx/>
                <a:latin typeface="+mn-lt"/>
                <a:ea typeface="+mn-ea"/>
                <a:cs typeface="+mn-cs"/>
              </a:rPr>
              <a:t>Algoritmo</a:t>
            </a:r>
            <a:r>
              <a:rPr kumimoji="0" lang="it-IT" sz="2800" b="1" i="1" u="none" strike="noStrike" kern="0" cap="none" spc="0" normalizeH="0" noProof="0" dirty="0" smtClean="0">
                <a:ln>
                  <a:noFill/>
                </a:ln>
                <a:solidFill>
                  <a:schemeClr val="tx1"/>
                </a:solidFill>
                <a:effectLst/>
                <a:uLnTx/>
                <a:uFillTx/>
                <a:latin typeface="+mn-lt"/>
                <a:ea typeface="+mn-ea"/>
                <a:cs typeface="+mn-cs"/>
              </a:rPr>
              <a:t> normale</a:t>
            </a:r>
            <a:r>
              <a:rPr kumimoji="0" lang="it-IT" sz="2800" b="0" i="0" u="none" strike="noStrike" kern="0" cap="none" spc="0" normalizeH="0" baseline="0" noProof="0" dirty="0" smtClean="0">
                <a:ln>
                  <a:noFill/>
                </a:ln>
                <a:solidFill>
                  <a:schemeClr val="tx1"/>
                </a:solidFill>
                <a:effectLst/>
                <a:uLnTx/>
                <a:uFillTx/>
                <a:latin typeface="Palatino" pitchFamily="18" charset="0"/>
                <a:ea typeface="+mn-ea"/>
                <a:cs typeface="+mn-cs"/>
              </a:rPr>
              <a:t>	</a:t>
            </a:r>
          </a:p>
          <a:p>
            <a:pPr marL="342900" marR="0" lvl="0" indent="-342900" algn="just" defTabSz="914400" rtl="0" eaLnBrk="1" fontAlgn="base" latinLnBrk="0" hangingPunct="1">
              <a:lnSpc>
                <a:spcPct val="100000"/>
              </a:lnSpc>
              <a:spcBef>
                <a:spcPct val="20000"/>
              </a:spcBef>
              <a:spcAft>
                <a:spcPct val="0"/>
              </a:spcAft>
              <a:buClrTx/>
              <a:buSzTx/>
              <a:buFontTx/>
              <a:buNone/>
              <a:tabLst/>
              <a:defRPr/>
            </a:pPr>
            <a:r>
              <a:rPr kumimoji="0" lang="it-IT" sz="1800" b="0" i="0" u="none" strike="noStrike" kern="0" cap="none" spc="0" normalizeH="0" baseline="0" noProof="1" smtClean="0">
                <a:ln>
                  <a:noFill/>
                </a:ln>
                <a:solidFill>
                  <a:schemeClr val="tx1"/>
                </a:solidFill>
                <a:effectLst/>
                <a:uLnTx/>
                <a:uFillTx/>
                <a:latin typeface="Palatino" pitchFamily="18" charset="0"/>
                <a:ea typeface="+mn-ea"/>
                <a:cs typeface="+mn-cs"/>
              </a:rPr>
              <a:t>	</a:t>
            </a:r>
            <a:endParaRPr kumimoji="0" lang="it-IT"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asellaDiTesto 7"/>
          <p:cNvSpPr txBox="1"/>
          <p:nvPr/>
        </p:nvSpPr>
        <p:spPr>
          <a:xfrm>
            <a:off x="428596" y="2071678"/>
            <a:ext cx="3714776" cy="830997"/>
          </a:xfrm>
          <a:prstGeom prst="rect">
            <a:avLst/>
          </a:prstGeom>
          <a:noFill/>
        </p:spPr>
        <p:txBody>
          <a:bodyPr wrap="square" rtlCol="0">
            <a:spAutoFit/>
          </a:bodyPr>
          <a:lstStyle/>
          <a:p>
            <a:pPr algn="ctr"/>
            <a:r>
              <a:rPr lang="it-IT" b="1" dirty="0" smtClean="0">
                <a:solidFill>
                  <a:srgbClr val="FF0000"/>
                </a:solidFill>
              </a:rPr>
              <a:t>Occorrono proprio </a:t>
            </a:r>
            <a:r>
              <a:rPr lang="it-IT" b="1" dirty="0" smtClean="0"/>
              <a:t>B</a:t>
            </a:r>
            <a:r>
              <a:rPr lang="it-IT" b="1" dirty="0" smtClean="0">
                <a:solidFill>
                  <a:srgbClr val="FF0000"/>
                </a:solidFill>
              </a:rPr>
              <a:t> passi per sommare i due numeri</a:t>
            </a:r>
            <a:endParaRPr lang="it-IT" b="1" dirty="0">
              <a:solidFill>
                <a:srgbClr val="FF0000"/>
              </a:solidFill>
            </a:endParaRPr>
          </a:p>
        </p:txBody>
      </p:sp>
      <p:sp>
        <p:nvSpPr>
          <p:cNvPr id="9" name="CasellaDiTesto 8"/>
          <p:cNvSpPr txBox="1"/>
          <p:nvPr/>
        </p:nvSpPr>
        <p:spPr>
          <a:xfrm>
            <a:off x="4714876" y="2014357"/>
            <a:ext cx="3714776" cy="1200329"/>
          </a:xfrm>
          <a:prstGeom prst="rect">
            <a:avLst/>
          </a:prstGeom>
          <a:noFill/>
        </p:spPr>
        <p:txBody>
          <a:bodyPr wrap="square" rtlCol="0">
            <a:spAutoFit/>
          </a:bodyPr>
          <a:lstStyle/>
          <a:p>
            <a:pPr algn="ctr"/>
            <a:r>
              <a:rPr lang="it-IT" b="1" dirty="0" smtClean="0">
                <a:solidFill>
                  <a:srgbClr val="FF0000"/>
                </a:solidFill>
              </a:rPr>
              <a:t>Dato N il numero di cifre di B, occorrono </a:t>
            </a:r>
            <a:r>
              <a:rPr lang="it-IT" b="1" dirty="0" smtClean="0"/>
              <a:t>N+1</a:t>
            </a:r>
            <a:r>
              <a:rPr lang="it-IT" b="1" dirty="0" smtClean="0">
                <a:solidFill>
                  <a:srgbClr val="FF0000"/>
                </a:solidFill>
              </a:rPr>
              <a:t> passi per sommare i due numeri</a:t>
            </a:r>
            <a:endParaRPr lang="it-IT" b="1" dirty="0">
              <a:solidFill>
                <a:srgbClr val="FF0000"/>
              </a:solidFill>
            </a:endParaRPr>
          </a:p>
        </p:txBody>
      </p:sp>
      <p:sp>
        <p:nvSpPr>
          <p:cNvPr id="11" name="Rettangolo 10"/>
          <p:cNvSpPr/>
          <p:nvPr/>
        </p:nvSpPr>
        <p:spPr>
          <a:xfrm>
            <a:off x="4572000" y="4071942"/>
            <a:ext cx="4572000" cy="830997"/>
          </a:xfrm>
          <a:prstGeom prst="rect">
            <a:avLst/>
          </a:prstGeom>
        </p:spPr>
        <p:txBody>
          <a:bodyPr>
            <a:spAutoFit/>
          </a:bodyPr>
          <a:lstStyle/>
          <a:p>
            <a:pPr eaLnBrk="1" hangingPunct="1"/>
            <a:r>
              <a:rPr lang="it-IT" b="1" dirty="0" smtClean="0"/>
              <a:t>Capacità base</a:t>
            </a:r>
            <a:r>
              <a:rPr lang="it-IT" dirty="0" smtClean="0"/>
              <a:t>: contare fino a 10 e sommare due cifre</a:t>
            </a:r>
          </a:p>
        </p:txBody>
      </p:sp>
      <p:sp>
        <p:nvSpPr>
          <p:cNvPr id="13" name="Rettangolo 12"/>
          <p:cNvSpPr/>
          <p:nvPr/>
        </p:nvSpPr>
        <p:spPr>
          <a:xfrm>
            <a:off x="214282" y="4000504"/>
            <a:ext cx="3857652" cy="830997"/>
          </a:xfrm>
          <a:prstGeom prst="rect">
            <a:avLst/>
          </a:prstGeom>
        </p:spPr>
        <p:txBody>
          <a:bodyPr wrap="square">
            <a:spAutoFit/>
          </a:bodyPr>
          <a:lstStyle/>
          <a:p>
            <a:pPr eaLnBrk="1" hangingPunct="1"/>
            <a:r>
              <a:rPr lang="it-IT" b="1" dirty="0" smtClean="0"/>
              <a:t>Capacità base </a:t>
            </a:r>
            <a:r>
              <a:rPr lang="it-IT" dirty="0" smtClean="0"/>
              <a:t>: sappiamo sottrarre e sommare una unità</a:t>
            </a:r>
          </a:p>
        </p:txBody>
      </p:sp>
      <p:sp>
        <p:nvSpPr>
          <p:cNvPr id="14" name="CasellaDiTesto 13"/>
          <p:cNvSpPr txBox="1"/>
          <p:nvPr/>
        </p:nvSpPr>
        <p:spPr>
          <a:xfrm>
            <a:off x="3272669" y="2071678"/>
            <a:ext cx="904415" cy="461665"/>
          </a:xfrm>
          <a:prstGeom prst="rect">
            <a:avLst/>
          </a:prstGeom>
          <a:noFill/>
        </p:spPr>
        <p:txBody>
          <a:bodyPr wrap="none" rtlCol="0">
            <a:spAutoFit/>
          </a:bodyPr>
          <a:lstStyle/>
          <a:p>
            <a:r>
              <a:rPr lang="it-IT" b="1" dirty="0" smtClean="0"/>
              <a:t>passo</a:t>
            </a:r>
            <a:endParaRPr lang="it-IT" b="1" dirty="0"/>
          </a:p>
        </p:txBody>
      </p:sp>
      <p:sp>
        <p:nvSpPr>
          <p:cNvPr id="15" name="CasellaDiTesto 14"/>
          <p:cNvSpPr txBox="1"/>
          <p:nvPr/>
        </p:nvSpPr>
        <p:spPr>
          <a:xfrm>
            <a:off x="7500958" y="2357430"/>
            <a:ext cx="904415" cy="461665"/>
          </a:xfrm>
          <a:prstGeom prst="rect">
            <a:avLst/>
          </a:prstGeom>
          <a:noFill/>
        </p:spPr>
        <p:txBody>
          <a:bodyPr wrap="none" rtlCol="0">
            <a:spAutoFit/>
          </a:bodyPr>
          <a:lstStyle/>
          <a:p>
            <a:r>
              <a:rPr lang="it-IT" b="1" dirty="0" smtClean="0"/>
              <a:t>passo</a:t>
            </a:r>
            <a:endParaRPr lang="it-IT" b="1" dirty="0"/>
          </a:p>
        </p:txBody>
      </p:sp>
      <p:sp>
        <p:nvSpPr>
          <p:cNvPr id="16" name="Diverso da 15"/>
          <p:cNvSpPr/>
          <p:nvPr/>
        </p:nvSpPr>
        <p:spPr>
          <a:xfrm>
            <a:off x="3857620" y="3429000"/>
            <a:ext cx="1000132" cy="642942"/>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7" name="Rettangolo 16"/>
          <p:cNvSpPr/>
          <p:nvPr/>
        </p:nvSpPr>
        <p:spPr>
          <a:xfrm>
            <a:off x="357158" y="5429264"/>
            <a:ext cx="3857652" cy="461665"/>
          </a:xfrm>
          <a:prstGeom prst="rect">
            <a:avLst/>
          </a:prstGeom>
        </p:spPr>
        <p:txBody>
          <a:bodyPr wrap="square">
            <a:spAutoFit/>
          </a:bodyPr>
          <a:lstStyle/>
          <a:p>
            <a:pPr algn="ctr" eaLnBrk="1" hangingPunct="1"/>
            <a:r>
              <a:rPr lang="it-IT" b="1" dirty="0" err="1" smtClean="0"/>
              <a:t>PassoPallottoliere</a:t>
            </a:r>
            <a:endParaRPr lang="it-IT" dirty="0" smtClean="0"/>
          </a:p>
        </p:txBody>
      </p:sp>
      <p:sp>
        <p:nvSpPr>
          <p:cNvPr id="18" name="Rettangolo 17"/>
          <p:cNvSpPr/>
          <p:nvPr/>
        </p:nvSpPr>
        <p:spPr>
          <a:xfrm>
            <a:off x="4000496" y="5429264"/>
            <a:ext cx="5143504" cy="461665"/>
          </a:xfrm>
          <a:prstGeom prst="rect">
            <a:avLst/>
          </a:prstGeom>
        </p:spPr>
        <p:txBody>
          <a:bodyPr wrap="square">
            <a:spAutoFit/>
          </a:bodyPr>
          <a:lstStyle/>
          <a:p>
            <a:pPr algn="ctr" eaLnBrk="1" hangingPunct="1"/>
            <a:r>
              <a:rPr lang="it-IT" b="1" dirty="0" smtClean="0"/>
              <a:t>PassoNormale=10 </a:t>
            </a:r>
            <a:r>
              <a:rPr lang="it-IT" dirty="0" smtClean="0"/>
              <a:t>x </a:t>
            </a:r>
            <a:r>
              <a:rPr lang="it-IT" b="1" dirty="0" err="1" smtClean="0"/>
              <a:t>PassoPallottoliere</a:t>
            </a:r>
            <a:endParaRPr lang="it-IT"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2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1"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2000"/>
                                        <p:tgtEl>
                                          <p:spTgt spid="14"/>
                                        </p:tgtEl>
                                      </p:cBhvr>
                                    </p:animEffect>
                                  </p:childTnLst>
                                </p:cTn>
                              </p:par>
                            </p:childTnLst>
                          </p:cTn>
                        </p:par>
                        <p:par>
                          <p:cTn id="16" fill="hold">
                            <p:stCondLst>
                              <p:cond delay="2000"/>
                            </p:stCondLst>
                            <p:childTnLst>
                              <p:par>
                                <p:cTn id="17" presetID="49" presetClass="path" presetSubtype="0" accel="50000" decel="50000" fill="hold" grpId="0" nodeType="afterEffect">
                                  <p:stCondLst>
                                    <p:cond delay="0"/>
                                  </p:stCondLst>
                                  <p:childTnLst>
                                    <p:animMotion origin="layout" path="M -1.66667E-6 1.85185E-6 L -0.03333 0.20625 " pathEditMode="relative" rAng="0" ptsTypes="AA">
                                      <p:cBhvr>
                                        <p:cTn id="18" dur="2000" fill="hold"/>
                                        <p:tgtEl>
                                          <p:spTgt spid="14"/>
                                        </p:tgtEl>
                                        <p:attrNameLst>
                                          <p:attrName>ppt_x</p:attrName>
                                          <p:attrName>ppt_y</p:attrName>
                                        </p:attrNameLst>
                                      </p:cBhvr>
                                      <p:rCtr x="-17" y="103"/>
                                    </p:animMotion>
                                  </p:childTnLst>
                                </p:cTn>
                              </p:par>
                            </p:childTnLst>
                          </p:cTn>
                        </p:par>
                        <p:par>
                          <p:cTn id="19" fill="hold">
                            <p:stCondLst>
                              <p:cond delay="4000"/>
                            </p:stCondLst>
                            <p:childTnLst>
                              <p:par>
                                <p:cTn id="20" presetID="10" presetClass="entr" presetSubtype="0" fill="hold" grpId="1" nodeType="afterEffect">
                                  <p:stCondLst>
                                    <p:cond delay="150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2000"/>
                                        <p:tgtEl>
                                          <p:spTgt spid="15"/>
                                        </p:tgtEl>
                                      </p:cBhvr>
                                    </p:animEffect>
                                  </p:childTnLst>
                                </p:cTn>
                              </p:par>
                            </p:childTnLst>
                          </p:cTn>
                        </p:par>
                        <p:par>
                          <p:cTn id="23" fill="hold">
                            <p:stCondLst>
                              <p:cond delay="7500"/>
                            </p:stCondLst>
                            <p:childTnLst>
                              <p:par>
                                <p:cTn id="24" presetID="56" presetClass="path" presetSubtype="0" accel="50000" decel="50000" fill="hold" grpId="0" nodeType="afterEffect">
                                  <p:stCondLst>
                                    <p:cond delay="0"/>
                                  </p:stCondLst>
                                  <p:childTnLst>
                                    <p:animMotion origin="layout" path="M -1.66667E-6 -4.81481E-6 L -0.29097 0.15417 " pathEditMode="relative" rAng="0" ptsTypes="AA">
                                      <p:cBhvr>
                                        <p:cTn id="25" dur="2000" fill="hold"/>
                                        <p:tgtEl>
                                          <p:spTgt spid="15"/>
                                        </p:tgtEl>
                                        <p:attrNameLst>
                                          <p:attrName>ppt_x</p:attrName>
                                          <p:attrName>ppt_y</p:attrName>
                                        </p:attrNameLst>
                                      </p:cBhvr>
                                      <p:rCtr x="-145" y="77"/>
                                    </p:animMotion>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lide(fromBottom)">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2000"/>
                                        <p:tgtEl>
                                          <p:spTgt spid="1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20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0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3" grpId="0"/>
      <p:bldP spid="14" grpId="0"/>
      <p:bldP spid="14" grpId="1"/>
      <p:bldP spid="15" grpId="0"/>
      <p:bldP spid="15" grpId="1"/>
      <p:bldP spid="16" grpId="0" animBg="1"/>
      <p:bldP spid="17" grpId="0"/>
      <p:bldP spid="1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Algoritmi della somma: valutazione</a:t>
            </a:r>
            <a:endParaRPr lang="it-IT" dirty="0"/>
          </a:p>
        </p:txBody>
      </p:sp>
      <p:cxnSp>
        <p:nvCxnSpPr>
          <p:cNvPr id="22" name="Connettore 1 21"/>
          <p:cNvCxnSpPr/>
          <p:nvPr/>
        </p:nvCxnSpPr>
        <p:spPr>
          <a:xfrm rot="5400000">
            <a:off x="2644365" y="3143645"/>
            <a:ext cx="3284560" cy="794"/>
          </a:xfrm>
          <a:prstGeom prst="line">
            <a:avLst/>
          </a:prstGeom>
        </p:spPr>
        <p:style>
          <a:lnRef idx="1">
            <a:schemeClr val="accent1"/>
          </a:lnRef>
          <a:fillRef idx="0">
            <a:schemeClr val="accent1"/>
          </a:fillRef>
          <a:effectRef idx="0">
            <a:schemeClr val="accent1"/>
          </a:effectRef>
          <a:fontRef idx="minor">
            <a:schemeClr val="tx1"/>
          </a:fontRef>
        </p:style>
      </p:cxnSp>
      <p:sp>
        <p:nvSpPr>
          <p:cNvPr id="23" name="Segnaposto contenuto 2"/>
          <p:cNvSpPr>
            <a:spLocks noGrp="1"/>
          </p:cNvSpPr>
          <p:nvPr>
            <p:ph idx="1"/>
          </p:nvPr>
        </p:nvSpPr>
        <p:spPr>
          <a:xfrm>
            <a:off x="214282" y="1500174"/>
            <a:ext cx="3929090" cy="1571636"/>
          </a:xfrm>
        </p:spPr>
        <p:txBody>
          <a:bodyPr/>
          <a:lstStyle/>
          <a:p>
            <a:pPr algn="ctr" eaLnBrk="1" hangingPunct="1">
              <a:buFontTx/>
              <a:buNone/>
              <a:defRPr/>
            </a:pPr>
            <a:r>
              <a:rPr lang="it-IT" b="1" i="1" dirty="0" smtClean="0"/>
              <a:t>Algoritmo Pallottoliere</a:t>
            </a:r>
          </a:p>
          <a:p>
            <a:pPr marL="514350" indent="-514350" eaLnBrk="1" hangingPunct="1">
              <a:buNone/>
              <a:defRPr/>
            </a:pPr>
            <a:endParaRPr lang="it-IT" dirty="0" smtClean="0"/>
          </a:p>
        </p:txBody>
      </p:sp>
      <p:sp>
        <p:nvSpPr>
          <p:cNvPr id="21" name="CasellaDiTesto 20"/>
          <p:cNvSpPr txBox="1"/>
          <p:nvPr/>
        </p:nvSpPr>
        <p:spPr>
          <a:xfrm>
            <a:off x="2542345" y="1000108"/>
            <a:ext cx="3122971" cy="461665"/>
          </a:xfrm>
          <a:prstGeom prst="rect">
            <a:avLst/>
          </a:prstGeom>
          <a:noFill/>
        </p:spPr>
        <p:txBody>
          <a:bodyPr wrap="none" rtlCol="0">
            <a:spAutoFit/>
          </a:bodyPr>
          <a:lstStyle/>
          <a:p>
            <a:r>
              <a:rPr lang="it-IT" dirty="0" smtClean="0"/>
              <a:t>Riosserviamo i processi</a:t>
            </a:r>
            <a:endParaRPr lang="it-IT" dirty="0"/>
          </a:p>
        </p:txBody>
      </p:sp>
      <p:sp>
        <p:nvSpPr>
          <p:cNvPr id="25" name="Rectangle 3"/>
          <p:cNvSpPr txBox="1">
            <a:spLocks noChangeArrowheads="1"/>
          </p:cNvSpPr>
          <p:nvPr/>
        </p:nvSpPr>
        <p:spPr bwMode="auto">
          <a:xfrm>
            <a:off x="4286248" y="1500174"/>
            <a:ext cx="4267200" cy="5715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it-IT" sz="2800" b="1" i="1" u="none" strike="noStrike" kern="0" cap="none" spc="0" normalizeH="0" baseline="0" noProof="0" dirty="0" smtClean="0">
                <a:ln>
                  <a:noFill/>
                </a:ln>
                <a:solidFill>
                  <a:schemeClr val="tx1"/>
                </a:solidFill>
                <a:effectLst/>
                <a:uLnTx/>
                <a:uFillTx/>
                <a:latin typeface="+mn-lt"/>
                <a:ea typeface="+mn-ea"/>
                <a:cs typeface="+mn-cs"/>
              </a:rPr>
              <a:t>Algoritmo</a:t>
            </a:r>
            <a:r>
              <a:rPr kumimoji="0" lang="it-IT" sz="2800" b="1" i="1" u="none" strike="noStrike" kern="0" cap="none" spc="0" normalizeH="0" noProof="0" dirty="0" smtClean="0">
                <a:ln>
                  <a:noFill/>
                </a:ln>
                <a:solidFill>
                  <a:schemeClr val="tx1"/>
                </a:solidFill>
                <a:effectLst/>
                <a:uLnTx/>
                <a:uFillTx/>
                <a:latin typeface="+mn-lt"/>
                <a:ea typeface="+mn-ea"/>
                <a:cs typeface="+mn-cs"/>
              </a:rPr>
              <a:t> normale</a:t>
            </a:r>
            <a:r>
              <a:rPr kumimoji="0" lang="it-IT" sz="2800" b="0" i="0" u="none" strike="noStrike" kern="0" cap="none" spc="0" normalizeH="0" baseline="0" noProof="0" dirty="0" smtClean="0">
                <a:ln>
                  <a:noFill/>
                </a:ln>
                <a:solidFill>
                  <a:schemeClr val="tx1"/>
                </a:solidFill>
                <a:effectLst/>
                <a:uLnTx/>
                <a:uFillTx/>
                <a:latin typeface="Palatino" pitchFamily="18" charset="0"/>
                <a:ea typeface="+mn-ea"/>
                <a:cs typeface="+mn-cs"/>
              </a:rPr>
              <a:t>	</a:t>
            </a:r>
          </a:p>
          <a:p>
            <a:pPr marL="342900" marR="0" lvl="0" indent="-342900" algn="just" defTabSz="914400" rtl="0" eaLnBrk="1" fontAlgn="base" latinLnBrk="0" hangingPunct="1">
              <a:lnSpc>
                <a:spcPct val="100000"/>
              </a:lnSpc>
              <a:spcBef>
                <a:spcPct val="20000"/>
              </a:spcBef>
              <a:spcAft>
                <a:spcPct val="0"/>
              </a:spcAft>
              <a:buClrTx/>
              <a:buSzTx/>
              <a:buFontTx/>
              <a:buNone/>
              <a:tabLst/>
              <a:defRPr/>
            </a:pPr>
            <a:r>
              <a:rPr kumimoji="0" lang="it-IT" sz="1800" b="0" i="0" u="none" strike="noStrike" kern="0" cap="none" spc="0" normalizeH="0" baseline="0" noProof="1" smtClean="0">
                <a:ln>
                  <a:noFill/>
                </a:ln>
                <a:solidFill>
                  <a:schemeClr val="tx1"/>
                </a:solidFill>
                <a:effectLst/>
                <a:uLnTx/>
                <a:uFillTx/>
                <a:latin typeface="Palatino" pitchFamily="18" charset="0"/>
                <a:ea typeface="+mn-ea"/>
                <a:cs typeface="+mn-cs"/>
              </a:rPr>
              <a:t>	</a:t>
            </a:r>
            <a:endParaRPr kumimoji="0" lang="it-IT"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asellaDiTesto 7"/>
          <p:cNvSpPr txBox="1"/>
          <p:nvPr/>
        </p:nvSpPr>
        <p:spPr>
          <a:xfrm>
            <a:off x="428596" y="2071678"/>
            <a:ext cx="3714776" cy="830997"/>
          </a:xfrm>
          <a:prstGeom prst="rect">
            <a:avLst/>
          </a:prstGeom>
          <a:noFill/>
        </p:spPr>
        <p:txBody>
          <a:bodyPr wrap="square" rtlCol="0">
            <a:spAutoFit/>
          </a:bodyPr>
          <a:lstStyle/>
          <a:p>
            <a:pPr algn="ctr"/>
            <a:r>
              <a:rPr lang="it-IT" b="1" dirty="0" smtClean="0">
                <a:solidFill>
                  <a:srgbClr val="FF0000"/>
                </a:solidFill>
              </a:rPr>
              <a:t>Occorrono proprio </a:t>
            </a:r>
            <a:r>
              <a:rPr lang="it-IT" b="1" dirty="0" smtClean="0"/>
              <a:t>B</a:t>
            </a:r>
            <a:r>
              <a:rPr lang="it-IT" b="1" dirty="0" smtClean="0">
                <a:solidFill>
                  <a:srgbClr val="FF0000"/>
                </a:solidFill>
              </a:rPr>
              <a:t> passi per sommare i due numeri</a:t>
            </a:r>
            <a:endParaRPr lang="it-IT" b="1" dirty="0">
              <a:solidFill>
                <a:srgbClr val="FF0000"/>
              </a:solidFill>
            </a:endParaRPr>
          </a:p>
        </p:txBody>
      </p:sp>
      <p:sp>
        <p:nvSpPr>
          <p:cNvPr id="9" name="CasellaDiTesto 8"/>
          <p:cNvSpPr txBox="1"/>
          <p:nvPr/>
        </p:nvSpPr>
        <p:spPr>
          <a:xfrm>
            <a:off x="4714876" y="2014357"/>
            <a:ext cx="3714776" cy="1200329"/>
          </a:xfrm>
          <a:prstGeom prst="rect">
            <a:avLst/>
          </a:prstGeom>
          <a:noFill/>
        </p:spPr>
        <p:txBody>
          <a:bodyPr wrap="square" rtlCol="0">
            <a:spAutoFit/>
          </a:bodyPr>
          <a:lstStyle/>
          <a:p>
            <a:pPr algn="ctr"/>
            <a:r>
              <a:rPr lang="it-IT" b="1" dirty="0" smtClean="0">
                <a:solidFill>
                  <a:srgbClr val="FF0000"/>
                </a:solidFill>
              </a:rPr>
              <a:t>Dato N il numero di cifre di B, occorrono </a:t>
            </a:r>
            <a:r>
              <a:rPr lang="it-IT" b="1" dirty="0" smtClean="0"/>
              <a:t>N+1</a:t>
            </a:r>
            <a:r>
              <a:rPr lang="it-IT" b="1" dirty="0" smtClean="0">
                <a:solidFill>
                  <a:srgbClr val="FF0000"/>
                </a:solidFill>
              </a:rPr>
              <a:t> passi per sommare i due numeri</a:t>
            </a:r>
            <a:endParaRPr lang="it-IT" b="1" dirty="0">
              <a:solidFill>
                <a:srgbClr val="FF0000"/>
              </a:solidFill>
            </a:endParaRPr>
          </a:p>
        </p:txBody>
      </p:sp>
      <p:sp>
        <p:nvSpPr>
          <p:cNvPr id="17" name="Rettangolo 16"/>
          <p:cNvSpPr/>
          <p:nvPr/>
        </p:nvSpPr>
        <p:spPr>
          <a:xfrm>
            <a:off x="357158" y="3214686"/>
            <a:ext cx="3857652" cy="461665"/>
          </a:xfrm>
          <a:prstGeom prst="rect">
            <a:avLst/>
          </a:prstGeom>
        </p:spPr>
        <p:txBody>
          <a:bodyPr wrap="square">
            <a:spAutoFit/>
          </a:bodyPr>
          <a:lstStyle/>
          <a:p>
            <a:pPr algn="ctr" eaLnBrk="1" hangingPunct="1"/>
            <a:r>
              <a:rPr lang="it-IT" b="1" dirty="0" err="1" smtClean="0"/>
              <a:t>PassoPallottoliere</a:t>
            </a:r>
            <a:endParaRPr lang="it-IT" dirty="0" smtClean="0"/>
          </a:p>
        </p:txBody>
      </p:sp>
      <p:sp>
        <p:nvSpPr>
          <p:cNvPr id="18" name="Rettangolo 17"/>
          <p:cNvSpPr/>
          <p:nvPr/>
        </p:nvSpPr>
        <p:spPr>
          <a:xfrm>
            <a:off x="4000496" y="3214686"/>
            <a:ext cx="5143504" cy="461665"/>
          </a:xfrm>
          <a:prstGeom prst="rect">
            <a:avLst/>
          </a:prstGeom>
        </p:spPr>
        <p:txBody>
          <a:bodyPr wrap="square">
            <a:spAutoFit/>
          </a:bodyPr>
          <a:lstStyle/>
          <a:p>
            <a:pPr algn="ctr" eaLnBrk="1" hangingPunct="1"/>
            <a:r>
              <a:rPr lang="it-IT" b="1" dirty="0" smtClean="0"/>
              <a:t>PassoNormale=10 </a:t>
            </a:r>
            <a:r>
              <a:rPr lang="it-IT" dirty="0" smtClean="0"/>
              <a:t>x </a:t>
            </a:r>
            <a:r>
              <a:rPr lang="it-IT" b="1" dirty="0" err="1" smtClean="0"/>
              <a:t>PassoPallottoliere</a:t>
            </a:r>
            <a:endParaRPr lang="it-IT" dirty="0" smtClean="0"/>
          </a:p>
        </p:txBody>
      </p:sp>
      <p:sp>
        <p:nvSpPr>
          <p:cNvPr id="19" name="CasellaDiTesto 18"/>
          <p:cNvSpPr txBox="1"/>
          <p:nvPr/>
        </p:nvSpPr>
        <p:spPr>
          <a:xfrm>
            <a:off x="428596" y="3772073"/>
            <a:ext cx="3714776" cy="1200329"/>
          </a:xfrm>
          <a:prstGeom prst="rect">
            <a:avLst/>
          </a:prstGeom>
          <a:noFill/>
        </p:spPr>
        <p:txBody>
          <a:bodyPr wrap="square" rtlCol="0">
            <a:spAutoFit/>
          </a:bodyPr>
          <a:lstStyle/>
          <a:p>
            <a:pPr algn="ctr"/>
            <a:r>
              <a:rPr lang="it-IT" b="1" dirty="0" smtClean="0">
                <a:solidFill>
                  <a:srgbClr val="FF0000"/>
                </a:solidFill>
              </a:rPr>
              <a:t>Occorrono proprio </a:t>
            </a:r>
            <a:r>
              <a:rPr lang="it-IT" b="1" dirty="0" smtClean="0"/>
              <a:t>B</a:t>
            </a:r>
            <a:r>
              <a:rPr lang="it-IT" b="1" dirty="0" smtClean="0">
                <a:solidFill>
                  <a:srgbClr val="FF0000"/>
                </a:solidFill>
              </a:rPr>
              <a:t> </a:t>
            </a:r>
            <a:r>
              <a:rPr lang="it-IT" i="1" dirty="0" smtClean="0">
                <a:solidFill>
                  <a:srgbClr val="FF0000"/>
                </a:solidFill>
              </a:rPr>
              <a:t>passi pallottoliere </a:t>
            </a:r>
            <a:r>
              <a:rPr lang="it-IT" b="1" dirty="0" smtClean="0">
                <a:solidFill>
                  <a:srgbClr val="FF0000"/>
                </a:solidFill>
              </a:rPr>
              <a:t>per sommare i due numeri</a:t>
            </a:r>
            <a:endParaRPr lang="it-IT" b="1" dirty="0">
              <a:solidFill>
                <a:srgbClr val="FF0000"/>
              </a:solidFill>
            </a:endParaRPr>
          </a:p>
        </p:txBody>
      </p:sp>
      <p:sp>
        <p:nvSpPr>
          <p:cNvPr id="20" name="CasellaDiTesto 19"/>
          <p:cNvSpPr txBox="1"/>
          <p:nvPr/>
        </p:nvSpPr>
        <p:spPr>
          <a:xfrm>
            <a:off x="4714876" y="3714752"/>
            <a:ext cx="3714776" cy="1569660"/>
          </a:xfrm>
          <a:prstGeom prst="rect">
            <a:avLst/>
          </a:prstGeom>
          <a:noFill/>
        </p:spPr>
        <p:txBody>
          <a:bodyPr wrap="square" rtlCol="0">
            <a:spAutoFit/>
          </a:bodyPr>
          <a:lstStyle/>
          <a:p>
            <a:pPr algn="ctr"/>
            <a:r>
              <a:rPr lang="it-IT" b="1" dirty="0" smtClean="0">
                <a:solidFill>
                  <a:srgbClr val="FF0000"/>
                </a:solidFill>
              </a:rPr>
              <a:t>Dato N il numero di cifre di B, occorrono </a:t>
            </a:r>
            <a:r>
              <a:rPr lang="it-IT" b="1" dirty="0" smtClean="0"/>
              <a:t>(N+1)x10</a:t>
            </a:r>
            <a:r>
              <a:rPr lang="it-IT" b="1" dirty="0" smtClean="0">
                <a:solidFill>
                  <a:srgbClr val="FF0000"/>
                </a:solidFill>
              </a:rPr>
              <a:t> </a:t>
            </a:r>
            <a:r>
              <a:rPr lang="it-IT" i="1" dirty="0" smtClean="0">
                <a:solidFill>
                  <a:srgbClr val="FF0000"/>
                </a:solidFill>
              </a:rPr>
              <a:t>passi pallottoliere </a:t>
            </a:r>
            <a:r>
              <a:rPr lang="it-IT" b="1" dirty="0" smtClean="0">
                <a:solidFill>
                  <a:srgbClr val="FF0000"/>
                </a:solidFill>
              </a:rPr>
              <a:t>per sommare i due numeri</a:t>
            </a:r>
            <a:endParaRPr lang="it-IT" b="1" dirty="0">
              <a:solidFill>
                <a:srgbClr val="FF0000"/>
              </a:solidFill>
            </a:endParaRPr>
          </a:p>
        </p:txBody>
      </p:sp>
      <p:sp>
        <p:nvSpPr>
          <p:cNvPr id="24" name="CasellaDiTesto 23"/>
          <p:cNvSpPr txBox="1"/>
          <p:nvPr/>
        </p:nvSpPr>
        <p:spPr>
          <a:xfrm>
            <a:off x="2643174" y="5429264"/>
            <a:ext cx="3643338" cy="461665"/>
          </a:xfrm>
          <a:prstGeom prst="rect">
            <a:avLst/>
          </a:prstGeom>
          <a:noFill/>
        </p:spPr>
        <p:txBody>
          <a:bodyPr wrap="square" rtlCol="0">
            <a:spAutoFit/>
          </a:bodyPr>
          <a:lstStyle/>
          <a:p>
            <a:r>
              <a:rPr lang="it-IT" dirty="0" smtClean="0"/>
              <a:t>B è maggiore di 10(N+1)</a:t>
            </a:r>
            <a:endParaRPr lang="it-IT" dirty="0"/>
          </a:p>
        </p:txBody>
      </p:sp>
      <p:sp>
        <p:nvSpPr>
          <p:cNvPr id="26" name="CasellaDiTesto 25"/>
          <p:cNvSpPr txBox="1"/>
          <p:nvPr/>
        </p:nvSpPr>
        <p:spPr>
          <a:xfrm>
            <a:off x="2214546" y="5786454"/>
            <a:ext cx="4214842" cy="461665"/>
          </a:xfrm>
          <a:prstGeom prst="rect">
            <a:avLst/>
          </a:prstGeom>
          <a:noFill/>
        </p:spPr>
        <p:txBody>
          <a:bodyPr wrap="square" rtlCol="0">
            <a:spAutoFit/>
          </a:bodyPr>
          <a:lstStyle/>
          <a:p>
            <a:r>
              <a:rPr lang="it-IT" b="1" i="1" dirty="0" smtClean="0"/>
              <a:t>L’</a:t>
            </a:r>
            <a:r>
              <a:rPr lang="it-IT" b="1" i="1" dirty="0" smtClean="0">
                <a:solidFill>
                  <a:srgbClr val="FF0000"/>
                </a:solidFill>
              </a:rPr>
              <a:t>algoritmo normale </a:t>
            </a:r>
            <a:r>
              <a:rPr lang="it-IT" b="1" i="1" dirty="0" smtClean="0"/>
              <a:t>è migliore</a:t>
            </a:r>
            <a:endParaRPr lang="it-IT"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2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20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20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2000"/>
                                        <p:tgtEl>
                                          <p:spTgt spid="19"/>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7" grpId="0"/>
      <p:bldP spid="18" grpId="0"/>
      <p:bldP spid="19" grpId="0"/>
      <p:bldP spid="20"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Algoritmi: tipi di passi salienti</a:t>
            </a:r>
            <a:endParaRPr lang="it-IT" dirty="0"/>
          </a:p>
        </p:txBody>
      </p:sp>
      <p:sp>
        <p:nvSpPr>
          <p:cNvPr id="4" name="Segnaposto contenuto 2"/>
          <p:cNvSpPr txBox="1">
            <a:spLocks/>
          </p:cNvSpPr>
          <p:nvPr/>
        </p:nvSpPr>
        <p:spPr bwMode="auto">
          <a:xfrm>
            <a:off x="214282" y="1500174"/>
            <a:ext cx="392909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it-IT" sz="2800" b="1" i="1" u="none" strike="noStrike" kern="0" cap="none" spc="0" normalizeH="0" baseline="0" noProof="0" dirty="0" smtClean="0">
                <a:ln>
                  <a:noFill/>
                </a:ln>
                <a:solidFill>
                  <a:schemeClr val="tx1"/>
                </a:solidFill>
                <a:effectLst/>
                <a:uLnTx/>
                <a:uFillTx/>
                <a:latin typeface="+mn-lt"/>
                <a:ea typeface="+mn-ea"/>
                <a:cs typeface="+mn-cs"/>
              </a:rPr>
              <a:t>Metodo Pallottoliere</a:t>
            </a:r>
          </a:p>
          <a:p>
            <a:pPr marL="514350" marR="0" lvl="0" indent="-514350" algn="l" defTabSz="914400" rtl="0" eaLnBrk="1" fontAlgn="base" latinLnBrk="0" hangingPunct="1">
              <a:lnSpc>
                <a:spcPct val="100000"/>
              </a:lnSpc>
              <a:spcBef>
                <a:spcPct val="20000"/>
              </a:spcBef>
              <a:spcAft>
                <a:spcPct val="0"/>
              </a:spcAft>
              <a:buClrTx/>
              <a:buSzTx/>
              <a:buFontTx/>
              <a:buAutoNum type="arabicParenR"/>
              <a:tabLst/>
              <a:defRPr/>
            </a:pPr>
            <a:r>
              <a:rPr kumimoji="0" lang="it-IT" sz="1600" b="0" i="0" u="none" strike="noStrike" kern="0" cap="none" spc="0" normalizeH="0" baseline="0" noProof="0" dirty="0" smtClean="0">
                <a:ln>
                  <a:noFill/>
                </a:ln>
                <a:solidFill>
                  <a:schemeClr val="tx1"/>
                </a:solidFill>
                <a:effectLst/>
                <a:uLnTx/>
                <a:uFillTx/>
                <a:latin typeface="+mn-lt"/>
                <a:ea typeface="+mn-ea"/>
                <a:cs typeface="+mn-cs"/>
              </a:rPr>
              <a:t>Dati i due numeri A e B</a:t>
            </a:r>
          </a:p>
          <a:p>
            <a:pPr marL="514350" marR="0" lvl="0" indent="-514350" algn="l" defTabSz="914400" rtl="0" eaLnBrk="1" fontAlgn="base" latinLnBrk="0" hangingPunct="1">
              <a:lnSpc>
                <a:spcPct val="100000"/>
              </a:lnSpc>
              <a:spcBef>
                <a:spcPct val="20000"/>
              </a:spcBef>
              <a:spcAft>
                <a:spcPct val="0"/>
              </a:spcAft>
              <a:buClrTx/>
              <a:buSzTx/>
              <a:buFontTx/>
              <a:buAutoNum type="arabicParenR"/>
              <a:tabLst/>
              <a:defRPr/>
            </a:pPr>
            <a:r>
              <a:rPr kumimoji="0" lang="it-IT" sz="1600" b="0" i="0" u="none" strike="noStrike" kern="0" cap="none" spc="0" normalizeH="0" baseline="0" noProof="0" dirty="0" smtClean="0">
                <a:ln>
                  <a:noFill/>
                </a:ln>
                <a:solidFill>
                  <a:schemeClr val="tx1"/>
                </a:solidFill>
                <a:effectLst/>
                <a:uLnTx/>
                <a:uFillTx/>
                <a:latin typeface="+mn-lt"/>
                <a:ea typeface="+mn-ea"/>
                <a:cs typeface="+mn-cs"/>
              </a:rPr>
              <a:t>Si prepari un contenitore C con valore 0</a:t>
            </a:r>
          </a:p>
          <a:p>
            <a:pPr marL="514350" marR="0" lvl="0" indent="-514350" algn="l" defTabSz="914400" rtl="0" eaLnBrk="1" fontAlgn="base" latinLnBrk="0" hangingPunct="1">
              <a:lnSpc>
                <a:spcPct val="100000"/>
              </a:lnSpc>
              <a:spcBef>
                <a:spcPct val="20000"/>
              </a:spcBef>
              <a:spcAft>
                <a:spcPct val="0"/>
              </a:spcAft>
              <a:buClrTx/>
              <a:buSzTx/>
              <a:buFontTx/>
              <a:buAutoNum type="arabicParenR"/>
              <a:tabLst/>
              <a:defRPr/>
            </a:pPr>
            <a:r>
              <a:rPr kumimoji="0" lang="it-IT" sz="1600" b="0" i="0" u="none" strike="noStrike" kern="0" cap="none" spc="0" normalizeH="0" baseline="0" noProof="0" dirty="0" smtClean="0">
                <a:ln>
                  <a:noFill/>
                </a:ln>
                <a:solidFill>
                  <a:schemeClr val="tx1"/>
                </a:solidFill>
                <a:effectLst/>
                <a:uLnTx/>
                <a:uFillTx/>
                <a:latin typeface="+mn-lt"/>
                <a:ea typeface="+mn-ea"/>
                <a:cs typeface="+mn-cs"/>
              </a:rPr>
              <a:t>Si sommi A </a:t>
            </a:r>
            <a:r>
              <a:rPr kumimoji="0" lang="it-IT" sz="1600" b="0" i="0" u="none" strike="noStrike" kern="0" cap="none" spc="0" normalizeH="0" baseline="0" noProof="0" dirty="0" err="1" smtClean="0">
                <a:ln>
                  <a:noFill/>
                </a:ln>
                <a:solidFill>
                  <a:schemeClr val="tx1"/>
                </a:solidFill>
                <a:effectLst/>
                <a:uLnTx/>
                <a:uFillTx/>
                <a:latin typeface="+mn-lt"/>
                <a:ea typeface="+mn-ea"/>
                <a:cs typeface="+mn-cs"/>
              </a:rPr>
              <a:t>a</a:t>
            </a:r>
            <a:r>
              <a:rPr kumimoji="0" lang="it-IT" sz="1600" b="0" i="0" u="none" strike="noStrike" kern="0" cap="none" spc="0" normalizeH="0" baseline="0" noProof="0" dirty="0" smtClean="0">
                <a:ln>
                  <a:noFill/>
                </a:ln>
                <a:solidFill>
                  <a:schemeClr val="tx1"/>
                </a:solidFill>
                <a:effectLst/>
                <a:uLnTx/>
                <a:uFillTx/>
                <a:latin typeface="+mn-lt"/>
                <a:ea typeface="+mn-ea"/>
                <a:cs typeface="+mn-cs"/>
              </a:rPr>
              <a:t> C e si ponga il risultato in C</a:t>
            </a:r>
          </a:p>
          <a:p>
            <a:pPr marL="514350" marR="0" lvl="0" indent="-514350" algn="l" defTabSz="914400" rtl="0" eaLnBrk="1" fontAlgn="base" latinLnBrk="0" hangingPunct="1">
              <a:lnSpc>
                <a:spcPct val="100000"/>
              </a:lnSpc>
              <a:spcBef>
                <a:spcPct val="20000"/>
              </a:spcBef>
              <a:spcAft>
                <a:spcPct val="0"/>
              </a:spcAft>
              <a:buClrTx/>
              <a:buSzTx/>
              <a:buFontTx/>
              <a:buAutoNum type="arabicParenR"/>
              <a:tabLst/>
              <a:defRPr/>
            </a:pPr>
            <a:r>
              <a:rPr kumimoji="0" lang="it-IT" sz="1600" b="0" i="0" u="none" strike="noStrike" kern="0" cap="none" spc="0" normalizeH="0" baseline="0" noProof="0" dirty="0" smtClean="0">
                <a:ln>
                  <a:noFill/>
                </a:ln>
                <a:solidFill>
                  <a:schemeClr val="tx1"/>
                </a:solidFill>
                <a:effectLst/>
                <a:uLnTx/>
                <a:uFillTx/>
                <a:latin typeface="+mn-lt"/>
                <a:ea typeface="+mn-ea"/>
                <a:cs typeface="+mn-cs"/>
              </a:rPr>
              <a:t>Si sottragga 1 a B e si metta il risultato in B</a:t>
            </a:r>
          </a:p>
          <a:p>
            <a:pPr marL="514350" marR="0" lvl="0" indent="-514350" algn="l" defTabSz="914400" rtl="0" eaLnBrk="1" fontAlgn="base" latinLnBrk="0" hangingPunct="1">
              <a:lnSpc>
                <a:spcPct val="100000"/>
              </a:lnSpc>
              <a:spcBef>
                <a:spcPct val="20000"/>
              </a:spcBef>
              <a:spcAft>
                <a:spcPct val="0"/>
              </a:spcAft>
              <a:buClrTx/>
              <a:buSzTx/>
              <a:buFontTx/>
              <a:buAutoNum type="arabicParenR"/>
              <a:tabLst/>
              <a:defRPr/>
            </a:pPr>
            <a:r>
              <a:rPr kumimoji="0" lang="it-IT" sz="1600" b="0" i="0" u="none" strike="noStrike" kern="0" cap="none" spc="0" normalizeH="0" baseline="0" noProof="0" dirty="0" smtClean="0">
                <a:ln>
                  <a:noFill/>
                </a:ln>
                <a:solidFill>
                  <a:schemeClr val="tx1"/>
                </a:solidFill>
                <a:effectLst/>
                <a:uLnTx/>
                <a:uFillTx/>
                <a:latin typeface="+mn-lt"/>
                <a:ea typeface="+mn-ea"/>
                <a:cs typeface="+mn-cs"/>
              </a:rPr>
              <a:t>Se B non è uguale a 0 </a:t>
            </a:r>
          </a:p>
          <a:p>
            <a:pPr marL="914400" marR="0" lvl="1" indent="-514350" algn="l" defTabSz="914400" rtl="0" eaLnBrk="1" fontAlgn="base" latinLnBrk="0" hangingPunct="1">
              <a:lnSpc>
                <a:spcPct val="100000"/>
              </a:lnSpc>
              <a:spcBef>
                <a:spcPct val="20000"/>
              </a:spcBef>
              <a:spcAft>
                <a:spcPct val="0"/>
              </a:spcAft>
              <a:buClrTx/>
              <a:buSzTx/>
              <a:buFontTx/>
              <a:buNone/>
              <a:tabLst/>
              <a:defRPr/>
            </a:pPr>
            <a:r>
              <a:rPr kumimoji="0" lang="it-IT" sz="1400" b="0" i="0" u="none" strike="noStrike" kern="0" cap="none" spc="0" normalizeH="0" baseline="0" noProof="0" dirty="0" smtClean="0">
                <a:ln>
                  <a:noFill/>
                </a:ln>
                <a:solidFill>
                  <a:schemeClr val="tx1"/>
                </a:solidFill>
                <a:effectLst/>
                <a:uLnTx/>
                <a:uFillTx/>
                <a:latin typeface="+mn-lt"/>
              </a:rPr>
              <a:t>	allora si torni al passo 3)</a:t>
            </a:r>
          </a:p>
          <a:p>
            <a:pPr marL="914400" marR="0" lvl="1" indent="-514350" algn="l" defTabSz="914400" rtl="0" eaLnBrk="1" fontAlgn="base" latinLnBrk="0" hangingPunct="1">
              <a:lnSpc>
                <a:spcPct val="100000"/>
              </a:lnSpc>
              <a:spcBef>
                <a:spcPct val="20000"/>
              </a:spcBef>
              <a:spcAft>
                <a:spcPct val="0"/>
              </a:spcAft>
              <a:buClrTx/>
              <a:buSzTx/>
              <a:buFontTx/>
              <a:buNone/>
              <a:tabLst/>
              <a:defRPr/>
            </a:pPr>
            <a:r>
              <a:rPr kumimoji="0" lang="it-IT" sz="1400" b="0" i="0" u="none" strike="noStrike" kern="0" cap="none" spc="0" normalizeH="0" baseline="0" noProof="0" dirty="0" smtClean="0">
                <a:ln>
                  <a:noFill/>
                </a:ln>
                <a:solidFill>
                  <a:schemeClr val="tx1"/>
                </a:solidFill>
                <a:effectLst/>
                <a:uLnTx/>
                <a:uFillTx/>
                <a:latin typeface="+mn-lt"/>
              </a:rPr>
              <a:t>	altrimenti C contiene la il prodotto tra l’originale A e B</a:t>
            </a:r>
          </a:p>
          <a:p>
            <a:pPr marL="514350" marR="0" lvl="0" indent="-514350" algn="l" defTabSz="914400" rtl="0" eaLnBrk="1" fontAlgn="base" latinLnBrk="0" hangingPunct="1">
              <a:lnSpc>
                <a:spcPct val="100000"/>
              </a:lnSpc>
              <a:spcBef>
                <a:spcPct val="20000"/>
              </a:spcBef>
              <a:spcAft>
                <a:spcPct val="0"/>
              </a:spcAft>
              <a:buClrTx/>
              <a:buSzTx/>
              <a:buFontTx/>
              <a:buAutoNum type="arabicParenR"/>
              <a:tabLst/>
              <a:defRPr/>
            </a:pPr>
            <a:endParaRPr kumimoji="0" lang="it-IT" sz="2800" b="0" i="0" u="none" strike="noStrike" kern="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Tx/>
              <a:buAutoNum type="arabicParenR"/>
              <a:tabLst/>
              <a:defRPr/>
            </a:pPr>
            <a:endParaRPr kumimoji="0" lang="it-IT" sz="2800" b="0" i="0" u="none" strike="noStrike" kern="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Tx/>
              <a:buAutoNum type="arabicParenR"/>
              <a:tabLst/>
              <a:defRPr/>
            </a:pPr>
            <a:endParaRPr kumimoji="0" lang="it-IT" sz="2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 name="Rettangolo 4"/>
          <p:cNvSpPr/>
          <p:nvPr/>
        </p:nvSpPr>
        <p:spPr>
          <a:xfrm>
            <a:off x="785786" y="3929066"/>
            <a:ext cx="2214578" cy="2857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785786" y="2357430"/>
            <a:ext cx="3214710"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785786" y="2857496"/>
            <a:ext cx="3214710"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785786" y="3357562"/>
            <a:ext cx="3214710"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1643042" y="4214818"/>
            <a:ext cx="1428760" cy="2454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p:cNvSpPr txBox="1"/>
          <p:nvPr/>
        </p:nvSpPr>
        <p:spPr>
          <a:xfrm>
            <a:off x="5214942" y="3643314"/>
            <a:ext cx="764953"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it-IT" dirty="0" smtClean="0"/>
              <a:t>salto</a:t>
            </a:r>
            <a:endParaRPr lang="it-IT" dirty="0"/>
          </a:p>
        </p:txBody>
      </p:sp>
      <p:sp>
        <p:nvSpPr>
          <p:cNvPr id="12" name="CasellaDiTesto 11"/>
          <p:cNvSpPr txBox="1"/>
          <p:nvPr/>
        </p:nvSpPr>
        <p:spPr>
          <a:xfrm>
            <a:off x="5143504" y="2324393"/>
            <a:ext cx="1799723"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it-IT" dirty="0" smtClean="0"/>
              <a:t>affermazione</a:t>
            </a:r>
            <a:endParaRPr lang="it-IT" dirty="0"/>
          </a:p>
        </p:txBody>
      </p:sp>
      <p:sp>
        <p:nvSpPr>
          <p:cNvPr id="13" name="CasellaDiTesto 12"/>
          <p:cNvSpPr txBox="1"/>
          <p:nvPr/>
        </p:nvSpPr>
        <p:spPr>
          <a:xfrm>
            <a:off x="5286380" y="3071810"/>
            <a:ext cx="1532792"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it-IT" dirty="0" smtClean="0"/>
              <a:t>condizione</a:t>
            </a:r>
            <a:endParaRPr lang="it-IT" dirty="0"/>
          </a:p>
        </p:txBody>
      </p:sp>
      <p:cxnSp>
        <p:nvCxnSpPr>
          <p:cNvPr id="15" name="Connettore 2 14"/>
          <p:cNvCxnSpPr>
            <a:stCxn id="6" idx="3"/>
            <a:endCxn id="12" idx="1"/>
          </p:cNvCxnSpPr>
          <p:nvPr/>
        </p:nvCxnSpPr>
        <p:spPr>
          <a:xfrm flipV="1">
            <a:off x="4000496" y="2555226"/>
            <a:ext cx="1143008" cy="165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ttore 2 16"/>
          <p:cNvCxnSpPr>
            <a:stCxn id="7" idx="3"/>
            <a:endCxn id="12" idx="1"/>
          </p:cNvCxnSpPr>
          <p:nvPr/>
        </p:nvCxnSpPr>
        <p:spPr>
          <a:xfrm flipV="1">
            <a:off x="4000496" y="2555226"/>
            <a:ext cx="1143008" cy="5523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ttore 2 18"/>
          <p:cNvCxnSpPr>
            <a:stCxn id="8" idx="3"/>
          </p:cNvCxnSpPr>
          <p:nvPr/>
        </p:nvCxnSpPr>
        <p:spPr>
          <a:xfrm flipV="1">
            <a:off x="4000496" y="2571744"/>
            <a:ext cx="1071570" cy="10358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ttore 2 20"/>
          <p:cNvCxnSpPr>
            <a:stCxn id="5" idx="3"/>
            <a:endCxn id="13" idx="1"/>
          </p:cNvCxnSpPr>
          <p:nvPr/>
        </p:nvCxnSpPr>
        <p:spPr>
          <a:xfrm flipV="1">
            <a:off x="3000364" y="3302643"/>
            <a:ext cx="2286016" cy="7692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Connettore 2 22"/>
          <p:cNvCxnSpPr>
            <a:stCxn id="9" idx="3"/>
            <a:endCxn id="10" idx="1"/>
          </p:cNvCxnSpPr>
          <p:nvPr/>
        </p:nvCxnSpPr>
        <p:spPr>
          <a:xfrm flipV="1">
            <a:off x="3071802" y="3874147"/>
            <a:ext cx="2143140" cy="4633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2000"/>
                                        <p:tgtEl>
                                          <p:spTgt spid="19"/>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2000"/>
                                        <p:tgtEl>
                                          <p:spTgt spid="1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20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2000"/>
                                        <p:tgtEl>
                                          <p:spTgt spid="2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20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2000"/>
                                        <p:tgtEl>
                                          <p:spTgt spid="2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Algoritmi: un modo di rappresentare</a:t>
            </a:r>
            <a:endParaRPr lang="it-IT" dirty="0"/>
          </a:p>
        </p:txBody>
      </p:sp>
      <p:sp>
        <p:nvSpPr>
          <p:cNvPr id="10" name="CasellaDiTesto 9"/>
          <p:cNvSpPr txBox="1"/>
          <p:nvPr/>
        </p:nvSpPr>
        <p:spPr>
          <a:xfrm>
            <a:off x="5214942" y="3643314"/>
            <a:ext cx="764953"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it-IT" dirty="0" smtClean="0"/>
              <a:t>salto</a:t>
            </a:r>
            <a:endParaRPr lang="it-IT" dirty="0"/>
          </a:p>
        </p:txBody>
      </p:sp>
      <p:sp>
        <p:nvSpPr>
          <p:cNvPr id="12" name="CasellaDiTesto 11"/>
          <p:cNvSpPr txBox="1"/>
          <p:nvPr/>
        </p:nvSpPr>
        <p:spPr>
          <a:xfrm>
            <a:off x="5143504" y="2324393"/>
            <a:ext cx="1799723"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it-IT" dirty="0" smtClean="0"/>
              <a:t>affermazione</a:t>
            </a:r>
            <a:endParaRPr lang="it-IT" dirty="0"/>
          </a:p>
        </p:txBody>
      </p:sp>
      <p:sp>
        <p:nvSpPr>
          <p:cNvPr id="13" name="CasellaDiTesto 12"/>
          <p:cNvSpPr txBox="1"/>
          <p:nvPr/>
        </p:nvSpPr>
        <p:spPr>
          <a:xfrm>
            <a:off x="5286380" y="3071810"/>
            <a:ext cx="1532792"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it-IT" dirty="0" smtClean="0"/>
              <a:t>condizione</a:t>
            </a:r>
            <a:endParaRPr lang="it-IT" dirty="0"/>
          </a:p>
        </p:txBody>
      </p:sp>
      <p:cxnSp>
        <p:nvCxnSpPr>
          <p:cNvPr id="20" name="Connettore 1 19"/>
          <p:cNvCxnSpPr/>
          <p:nvPr/>
        </p:nvCxnSpPr>
        <p:spPr>
          <a:xfrm rot="16200000" flipH="1">
            <a:off x="500034" y="3714752"/>
            <a:ext cx="4786346" cy="71438"/>
          </a:xfrm>
          <a:prstGeom prst="line">
            <a:avLst/>
          </a:prstGeom>
        </p:spPr>
        <p:style>
          <a:lnRef idx="1">
            <a:schemeClr val="accent1"/>
          </a:lnRef>
          <a:fillRef idx="0">
            <a:schemeClr val="accent1"/>
          </a:fillRef>
          <a:effectRef idx="0">
            <a:schemeClr val="accent1"/>
          </a:effectRef>
          <a:fontRef idx="minor">
            <a:schemeClr val="tx1"/>
          </a:fontRef>
        </p:style>
      </p:cxnSp>
      <p:sp>
        <p:nvSpPr>
          <p:cNvPr id="26" name="Rettangolo arrotondato 25"/>
          <p:cNvSpPr/>
          <p:nvPr/>
        </p:nvSpPr>
        <p:spPr>
          <a:xfrm>
            <a:off x="5143504" y="1643050"/>
            <a:ext cx="2286016" cy="64294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Affermazione</a:t>
            </a:r>
            <a:endParaRPr lang="it-IT" dirty="0">
              <a:solidFill>
                <a:schemeClr val="tx1"/>
              </a:solidFill>
            </a:endParaRPr>
          </a:p>
        </p:txBody>
      </p:sp>
      <p:sp>
        <p:nvSpPr>
          <p:cNvPr id="27" name="Rombo 26"/>
          <p:cNvSpPr/>
          <p:nvPr/>
        </p:nvSpPr>
        <p:spPr>
          <a:xfrm>
            <a:off x="4643438" y="2714620"/>
            <a:ext cx="3286148" cy="785818"/>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Condizione</a:t>
            </a:r>
            <a:endParaRPr lang="it-IT" dirty="0">
              <a:solidFill>
                <a:schemeClr val="tx1"/>
              </a:solidFill>
            </a:endParaRPr>
          </a:p>
        </p:txBody>
      </p:sp>
      <p:cxnSp>
        <p:nvCxnSpPr>
          <p:cNvPr id="30" name="Forma 29"/>
          <p:cNvCxnSpPr>
            <a:stCxn id="27" idx="1"/>
          </p:cNvCxnSpPr>
          <p:nvPr/>
        </p:nvCxnSpPr>
        <p:spPr>
          <a:xfrm rot="10800000" flipV="1">
            <a:off x="4214810" y="3107528"/>
            <a:ext cx="428628" cy="678661"/>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Forma 30"/>
          <p:cNvCxnSpPr>
            <a:stCxn id="27" idx="3"/>
          </p:cNvCxnSpPr>
          <p:nvPr/>
        </p:nvCxnSpPr>
        <p:spPr>
          <a:xfrm>
            <a:off x="7929586" y="3107529"/>
            <a:ext cx="428628" cy="607223"/>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CasellaDiTesto 41"/>
          <p:cNvSpPr txBox="1"/>
          <p:nvPr/>
        </p:nvSpPr>
        <p:spPr>
          <a:xfrm>
            <a:off x="4143372" y="3000372"/>
            <a:ext cx="713657" cy="461665"/>
          </a:xfrm>
          <a:prstGeom prst="rect">
            <a:avLst/>
          </a:prstGeom>
          <a:noFill/>
        </p:spPr>
        <p:txBody>
          <a:bodyPr wrap="none" rtlCol="0">
            <a:spAutoFit/>
          </a:bodyPr>
          <a:lstStyle/>
          <a:p>
            <a:r>
              <a:rPr lang="it-IT" dirty="0" smtClean="0"/>
              <a:t>vera</a:t>
            </a:r>
            <a:endParaRPr lang="it-IT" dirty="0"/>
          </a:p>
        </p:txBody>
      </p:sp>
      <p:sp>
        <p:nvSpPr>
          <p:cNvPr id="43" name="CasellaDiTesto 42"/>
          <p:cNvSpPr txBox="1"/>
          <p:nvPr/>
        </p:nvSpPr>
        <p:spPr>
          <a:xfrm>
            <a:off x="7643834" y="3071810"/>
            <a:ext cx="764953" cy="461665"/>
          </a:xfrm>
          <a:prstGeom prst="rect">
            <a:avLst/>
          </a:prstGeom>
          <a:noFill/>
        </p:spPr>
        <p:txBody>
          <a:bodyPr wrap="none" rtlCol="0">
            <a:spAutoFit/>
          </a:bodyPr>
          <a:lstStyle/>
          <a:p>
            <a:r>
              <a:rPr lang="it-IT" dirty="0" smtClean="0"/>
              <a:t>falsa</a:t>
            </a:r>
            <a:endParaRPr lang="it-IT" dirty="0"/>
          </a:p>
        </p:txBody>
      </p:sp>
      <p:cxnSp>
        <p:nvCxnSpPr>
          <p:cNvPr id="45" name="Connettore 2 44"/>
          <p:cNvCxnSpPr/>
          <p:nvPr/>
        </p:nvCxnSpPr>
        <p:spPr>
          <a:xfrm rot="10800000">
            <a:off x="5500694" y="4500570"/>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Connettore 1 48"/>
          <p:cNvCxnSpPr/>
          <p:nvPr/>
        </p:nvCxnSpPr>
        <p:spPr>
          <a:xfrm rot="5400000">
            <a:off x="6179355" y="4822041"/>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Connettore 1 50"/>
          <p:cNvCxnSpPr/>
          <p:nvPr/>
        </p:nvCxnSpPr>
        <p:spPr>
          <a:xfrm>
            <a:off x="5572132" y="5143512"/>
            <a:ext cx="928694" cy="1588"/>
          </a:xfrm>
          <a:prstGeom prst="line">
            <a:avLst/>
          </a:prstGeom>
        </p:spPr>
        <p:style>
          <a:lnRef idx="1">
            <a:schemeClr val="accent1"/>
          </a:lnRef>
          <a:fillRef idx="0">
            <a:schemeClr val="accent1"/>
          </a:fillRef>
          <a:effectRef idx="0">
            <a:schemeClr val="accent1"/>
          </a:effectRef>
          <a:fontRef idx="minor">
            <a:schemeClr val="tx1"/>
          </a:fontRef>
        </p:style>
      </p:cxnSp>
      <p:sp>
        <p:nvSpPr>
          <p:cNvPr id="55" name="CasellaDiTesto 54"/>
          <p:cNvSpPr txBox="1"/>
          <p:nvPr/>
        </p:nvSpPr>
        <p:spPr>
          <a:xfrm>
            <a:off x="3929058" y="1142984"/>
            <a:ext cx="4222631" cy="461665"/>
          </a:xfrm>
          <a:prstGeom prst="rect">
            <a:avLst/>
          </a:prstGeom>
          <a:noFill/>
        </p:spPr>
        <p:txBody>
          <a:bodyPr wrap="none" rtlCol="0">
            <a:spAutoFit/>
          </a:bodyPr>
          <a:lstStyle/>
          <a:p>
            <a:r>
              <a:rPr lang="it-IT" dirty="0" smtClean="0"/>
              <a:t>Linguaggio: diagrammi di flusso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2.5E-6 0.00162 L -0.51528 0.00324 " pathEditMode="relative" rAng="0" ptsTypes="AA">
                                      <p:cBhvr>
                                        <p:cTn id="6" dur="2000" fill="hold"/>
                                        <p:tgtEl>
                                          <p:spTgt spid="12"/>
                                        </p:tgtEl>
                                        <p:attrNameLst>
                                          <p:attrName>ppt_x</p:attrName>
                                          <p:attrName>ppt_y</p:attrName>
                                        </p:attrNameLst>
                                      </p:cBhvr>
                                      <p:rCtr x="-258" y="1"/>
                                    </p:animMotion>
                                  </p:childTnLst>
                                </p:cTn>
                              </p:par>
                            </p:childTnLst>
                          </p:cTn>
                        </p:par>
                      </p:childTnLst>
                    </p:cTn>
                  </p:par>
                  <p:par>
                    <p:cTn id="7" fill="hold">
                      <p:stCondLst>
                        <p:cond delay="indefinite"/>
                      </p:stCondLst>
                      <p:childTnLst>
                        <p:par>
                          <p:cTn id="8" fill="hold">
                            <p:stCondLst>
                              <p:cond delay="0"/>
                            </p:stCondLst>
                            <p:childTnLst>
                              <p:par>
                                <p:cTn id="9" presetID="35" presetClass="path" presetSubtype="0" accel="50000" decel="50000" fill="hold" grpId="0" nodeType="clickEffect">
                                  <p:stCondLst>
                                    <p:cond delay="0"/>
                                  </p:stCondLst>
                                  <p:childTnLst>
                                    <p:animMotion origin="layout" path="M 8.33333E-7 -1.48148E-6 L -0.51632 -0.00254 " pathEditMode="relative" rAng="0" ptsTypes="AA">
                                      <p:cBhvr>
                                        <p:cTn id="10" dur="2000" fill="hold"/>
                                        <p:tgtEl>
                                          <p:spTgt spid="13"/>
                                        </p:tgtEl>
                                        <p:attrNameLst>
                                          <p:attrName>ppt_x</p:attrName>
                                          <p:attrName>ppt_y</p:attrName>
                                        </p:attrNameLst>
                                      </p:cBhvr>
                                      <p:rCtr x="-258" y="-1"/>
                                    </p:animMotion>
                                  </p:childTnLst>
                                </p:cTn>
                              </p:par>
                            </p:childTnLst>
                          </p:cTn>
                        </p:par>
                      </p:childTnLst>
                    </p:cTn>
                  </p:par>
                  <p:par>
                    <p:cTn id="11" fill="hold">
                      <p:stCondLst>
                        <p:cond delay="indefinite"/>
                      </p:stCondLst>
                      <p:childTnLst>
                        <p:par>
                          <p:cTn id="12" fill="hold">
                            <p:stCondLst>
                              <p:cond delay="0"/>
                            </p:stCondLst>
                            <p:childTnLst>
                              <p:par>
                                <p:cTn id="13" presetID="35" presetClass="path" presetSubtype="0" accel="50000" decel="50000" fill="hold" grpId="0" nodeType="clickEffect">
                                  <p:stCondLst>
                                    <p:cond delay="0"/>
                                  </p:stCondLst>
                                  <p:childTnLst>
                                    <p:animMotion origin="layout" path="M -2.77778E-6 -4.81481E-6 L -0.46649 -0.00185 " pathEditMode="relative" rAng="0" ptsTypes="AA">
                                      <p:cBhvr>
                                        <p:cTn id="14" dur="2000" fill="hold"/>
                                        <p:tgtEl>
                                          <p:spTgt spid="10"/>
                                        </p:tgtEl>
                                        <p:attrNameLst>
                                          <p:attrName>ppt_x</p:attrName>
                                          <p:attrName>ppt_y</p:attrName>
                                        </p:attrNameLst>
                                      </p:cBhvr>
                                      <p:rCtr x="-233" y="-1"/>
                                    </p:animMotion>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2000"/>
                                        <p:tgtEl>
                                          <p:spTgt spid="2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2000"/>
                                        <p:tgtEl>
                                          <p:spTgt spid="2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fade">
                                      <p:cBhvr>
                                        <p:cTn id="27" dur="2000"/>
                                        <p:tgtEl>
                                          <p:spTgt spid="43"/>
                                        </p:tgtEl>
                                      </p:cBhvr>
                                    </p:animEffect>
                                  </p:childTnLst>
                                </p:cTn>
                              </p:par>
                              <p:par>
                                <p:cTn id="28" presetID="10" presetClass="entr" presetSubtype="0" fill="hold" nodeType="with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fade">
                                      <p:cBhvr>
                                        <p:cTn id="30" dur="2000"/>
                                        <p:tgtEl>
                                          <p:spTgt spid="31"/>
                                        </p:tgtEl>
                                      </p:cBhvr>
                                    </p:animEffect>
                                  </p:childTnLst>
                                </p:cTn>
                              </p:par>
                              <p:par>
                                <p:cTn id="31" presetID="10" presetClass="entr" presetSubtype="0" fill="hold" nodeType="with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fade">
                                      <p:cBhvr>
                                        <p:cTn id="33" dur="2000"/>
                                        <p:tgtEl>
                                          <p:spTgt spid="3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2"/>
                                        </p:tgtEl>
                                        <p:attrNameLst>
                                          <p:attrName>style.visibility</p:attrName>
                                        </p:attrNameLst>
                                      </p:cBhvr>
                                      <p:to>
                                        <p:strVal val="visible"/>
                                      </p:to>
                                    </p:set>
                                    <p:animEffect transition="in" filter="fade">
                                      <p:cBhvr>
                                        <p:cTn id="36" dur="2000"/>
                                        <p:tgtEl>
                                          <p:spTgt spid="4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fade">
                                      <p:cBhvr>
                                        <p:cTn id="41" dur="2000"/>
                                        <p:tgtEl>
                                          <p:spTgt spid="45"/>
                                        </p:tgtEl>
                                      </p:cBhvr>
                                    </p:animEffect>
                                  </p:childTnLst>
                                </p:cTn>
                              </p:par>
                              <p:par>
                                <p:cTn id="42" presetID="10" presetClass="entr" presetSubtype="0" fill="hold" nodeType="withEffect">
                                  <p:stCondLst>
                                    <p:cond delay="0"/>
                                  </p:stCondLst>
                                  <p:childTnLst>
                                    <p:set>
                                      <p:cBhvr>
                                        <p:cTn id="43" dur="1" fill="hold">
                                          <p:stCondLst>
                                            <p:cond delay="0"/>
                                          </p:stCondLst>
                                        </p:cTn>
                                        <p:tgtEl>
                                          <p:spTgt spid="49"/>
                                        </p:tgtEl>
                                        <p:attrNameLst>
                                          <p:attrName>style.visibility</p:attrName>
                                        </p:attrNameLst>
                                      </p:cBhvr>
                                      <p:to>
                                        <p:strVal val="visible"/>
                                      </p:to>
                                    </p:set>
                                    <p:animEffect transition="in" filter="fade">
                                      <p:cBhvr>
                                        <p:cTn id="44" dur="2000"/>
                                        <p:tgtEl>
                                          <p:spTgt spid="49"/>
                                        </p:tgtEl>
                                      </p:cBhvr>
                                    </p:animEffect>
                                  </p:childTnLst>
                                </p:cTn>
                              </p:par>
                              <p:par>
                                <p:cTn id="45" presetID="10" presetClass="entr" presetSubtype="0" fill="hold" nodeType="withEffect">
                                  <p:stCondLst>
                                    <p:cond delay="0"/>
                                  </p:stCondLst>
                                  <p:childTnLst>
                                    <p:set>
                                      <p:cBhvr>
                                        <p:cTn id="46" dur="1" fill="hold">
                                          <p:stCondLst>
                                            <p:cond delay="0"/>
                                          </p:stCondLst>
                                        </p:cTn>
                                        <p:tgtEl>
                                          <p:spTgt spid="51"/>
                                        </p:tgtEl>
                                        <p:attrNameLst>
                                          <p:attrName>style.visibility</p:attrName>
                                        </p:attrNameLst>
                                      </p:cBhvr>
                                      <p:to>
                                        <p:strVal val="visible"/>
                                      </p:to>
                                    </p:set>
                                    <p:animEffect transition="in" filter="fade">
                                      <p:cBhvr>
                                        <p:cTn id="47" dur="2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26" grpId="0" animBg="1"/>
      <p:bldP spid="27" grpId="0" animBg="1"/>
      <p:bldP spid="42" grpId="0"/>
      <p:bldP spid="4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Algoritmi: tipi di passi salienti</a:t>
            </a:r>
            <a:endParaRPr lang="it-IT" dirty="0"/>
          </a:p>
        </p:txBody>
      </p:sp>
      <p:sp>
        <p:nvSpPr>
          <p:cNvPr id="4" name="Segnaposto contenuto 2"/>
          <p:cNvSpPr txBox="1">
            <a:spLocks/>
          </p:cNvSpPr>
          <p:nvPr/>
        </p:nvSpPr>
        <p:spPr bwMode="auto">
          <a:xfrm>
            <a:off x="214282" y="1500174"/>
            <a:ext cx="392909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it-IT" sz="2800" b="1" i="1" u="none" strike="noStrike" kern="0" cap="none" spc="0" normalizeH="0" baseline="0" noProof="0" dirty="0" smtClean="0">
                <a:ln>
                  <a:noFill/>
                </a:ln>
                <a:solidFill>
                  <a:schemeClr val="tx1"/>
                </a:solidFill>
                <a:effectLst/>
                <a:uLnTx/>
                <a:uFillTx/>
                <a:latin typeface="+mn-lt"/>
                <a:ea typeface="+mn-ea"/>
                <a:cs typeface="+mn-cs"/>
              </a:rPr>
              <a:t>Metodo Pallottoliere</a:t>
            </a:r>
          </a:p>
          <a:p>
            <a:pPr marL="514350" indent="-514350" eaLnBrk="1" hangingPunct="1">
              <a:buFontTx/>
              <a:buAutoNum type="arabicParenR"/>
              <a:defRPr/>
            </a:pPr>
            <a:r>
              <a:rPr lang="it-IT" sz="2000" dirty="0" smtClean="0"/>
              <a:t>Dati i due numeri A e B</a:t>
            </a:r>
          </a:p>
          <a:p>
            <a:pPr marL="514350" indent="-514350" eaLnBrk="1" hangingPunct="1">
              <a:buFontTx/>
              <a:buAutoNum type="arabicParenR"/>
              <a:defRPr/>
            </a:pPr>
            <a:r>
              <a:rPr lang="it-IT" sz="2000" dirty="0" smtClean="0"/>
              <a:t>Si metta in A ciò che si ottiene facendo A + 1</a:t>
            </a:r>
          </a:p>
          <a:p>
            <a:pPr marL="514350" indent="-514350" eaLnBrk="1" hangingPunct="1">
              <a:buFontTx/>
              <a:buAutoNum type="arabicParenR"/>
              <a:defRPr/>
            </a:pPr>
            <a:r>
              <a:rPr lang="it-IT" sz="2000" dirty="0" smtClean="0"/>
              <a:t>Si metta in B ciò che si ottiene facendo B – 1</a:t>
            </a:r>
          </a:p>
          <a:p>
            <a:pPr marL="514350" indent="-514350" eaLnBrk="1" hangingPunct="1">
              <a:buFontTx/>
              <a:buAutoNum type="arabicParenR"/>
              <a:defRPr/>
            </a:pPr>
            <a:r>
              <a:rPr lang="it-IT" sz="2000" dirty="0" smtClean="0"/>
              <a:t>Se B non è uguale a 0 </a:t>
            </a:r>
          </a:p>
          <a:p>
            <a:pPr marL="914400" lvl="1" indent="-514350" eaLnBrk="1" hangingPunct="1">
              <a:buFontTx/>
              <a:buNone/>
              <a:defRPr/>
            </a:pPr>
            <a:r>
              <a:rPr lang="it-IT" sz="2000" dirty="0" smtClean="0"/>
              <a:t>	allora si torni al passo 2)</a:t>
            </a:r>
          </a:p>
          <a:p>
            <a:pPr marL="914400" lvl="1" indent="-514350" eaLnBrk="1" hangingPunct="1">
              <a:buFontTx/>
              <a:buNone/>
              <a:defRPr/>
            </a:pPr>
            <a:r>
              <a:rPr lang="it-IT" sz="2000" dirty="0" smtClean="0"/>
              <a:t>	altrimenti A contiene la somma tra l’originale A e l’originale B</a:t>
            </a:r>
          </a:p>
          <a:p>
            <a:pPr marL="514350" indent="-514350" eaLnBrk="1" hangingPunct="1">
              <a:buFontTx/>
              <a:buAutoNum type="arabicParenR"/>
              <a:defRPr/>
            </a:pPr>
            <a:endParaRPr lang="it-IT" sz="2000" dirty="0" smtClean="0"/>
          </a:p>
          <a:p>
            <a:pPr marL="514350" marR="0" lvl="0" indent="-514350" algn="l" defTabSz="914400" rtl="0" eaLnBrk="1" fontAlgn="base" latinLnBrk="0" hangingPunct="1">
              <a:lnSpc>
                <a:spcPct val="100000"/>
              </a:lnSpc>
              <a:spcBef>
                <a:spcPct val="20000"/>
              </a:spcBef>
              <a:spcAft>
                <a:spcPct val="0"/>
              </a:spcAft>
              <a:buClrTx/>
              <a:buSzTx/>
              <a:buFontTx/>
              <a:buAutoNum type="arabicParenR"/>
              <a:tabLst/>
              <a:defRPr/>
            </a:pPr>
            <a:endParaRPr kumimoji="0" lang="it-IT" sz="2800" b="0" i="0" u="none" strike="noStrike" kern="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Tx/>
              <a:buAutoNum type="arabicParenR"/>
              <a:tabLst/>
              <a:defRPr/>
            </a:pPr>
            <a:endParaRPr kumimoji="0" lang="it-IT" sz="2800" b="0" i="0" u="none" strike="noStrike" kern="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Tx/>
              <a:buAutoNum type="arabicParenR"/>
              <a:tabLst/>
              <a:defRPr/>
            </a:pPr>
            <a:endParaRPr kumimoji="0" lang="it-IT" sz="2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20" name="Rettangolo arrotondato 19"/>
          <p:cNvSpPr/>
          <p:nvPr/>
        </p:nvSpPr>
        <p:spPr>
          <a:xfrm>
            <a:off x="5429256" y="2857496"/>
            <a:ext cx="2286016" cy="64294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A</a:t>
            </a:r>
            <a:r>
              <a:rPr lang="it-IT" dirty="0" smtClean="0">
                <a:solidFill>
                  <a:schemeClr val="tx1"/>
                </a:solidFill>
                <a:sym typeface="Symbol"/>
              </a:rPr>
              <a:t>=</a:t>
            </a:r>
            <a:r>
              <a:rPr lang="it-IT" dirty="0" smtClean="0">
                <a:solidFill>
                  <a:schemeClr val="tx1"/>
                </a:solidFill>
              </a:rPr>
              <a:t>A+1</a:t>
            </a:r>
            <a:endParaRPr lang="it-IT" dirty="0">
              <a:solidFill>
                <a:schemeClr val="tx1"/>
              </a:solidFill>
            </a:endParaRPr>
          </a:p>
        </p:txBody>
      </p:sp>
      <p:sp>
        <p:nvSpPr>
          <p:cNvPr id="22" name="Rettangolo arrotondato 21"/>
          <p:cNvSpPr/>
          <p:nvPr/>
        </p:nvSpPr>
        <p:spPr>
          <a:xfrm>
            <a:off x="5429256" y="3786190"/>
            <a:ext cx="2286016" cy="64294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mtClean="0">
                <a:solidFill>
                  <a:schemeClr val="tx1"/>
                </a:solidFill>
              </a:rPr>
              <a:t>B</a:t>
            </a:r>
            <a:r>
              <a:rPr lang="it-IT" smtClean="0">
                <a:solidFill>
                  <a:schemeClr val="tx1"/>
                </a:solidFill>
                <a:sym typeface="Symbol"/>
              </a:rPr>
              <a:t> = </a:t>
            </a:r>
            <a:r>
              <a:rPr lang="it-IT" dirty="0" smtClean="0">
                <a:solidFill>
                  <a:schemeClr val="tx1"/>
                </a:solidFill>
              </a:rPr>
              <a:t>B-1</a:t>
            </a:r>
            <a:endParaRPr lang="it-IT" dirty="0">
              <a:solidFill>
                <a:schemeClr val="tx1"/>
              </a:solidFill>
            </a:endParaRPr>
          </a:p>
        </p:txBody>
      </p:sp>
      <p:sp>
        <p:nvSpPr>
          <p:cNvPr id="24" name="Rombo 23"/>
          <p:cNvSpPr/>
          <p:nvPr/>
        </p:nvSpPr>
        <p:spPr>
          <a:xfrm>
            <a:off x="4933393" y="4929198"/>
            <a:ext cx="3286148" cy="785818"/>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B=0</a:t>
            </a:r>
            <a:endParaRPr lang="it-IT" dirty="0">
              <a:solidFill>
                <a:schemeClr val="tx1"/>
              </a:solidFill>
            </a:endParaRPr>
          </a:p>
        </p:txBody>
      </p:sp>
      <p:cxnSp>
        <p:nvCxnSpPr>
          <p:cNvPr id="26" name="Connettore 4 25"/>
          <p:cNvCxnSpPr>
            <a:stCxn id="24" idx="3"/>
            <a:endCxn id="20" idx="3"/>
          </p:cNvCxnSpPr>
          <p:nvPr/>
        </p:nvCxnSpPr>
        <p:spPr>
          <a:xfrm flipH="1" flipV="1">
            <a:off x="7715272" y="3178967"/>
            <a:ext cx="504269" cy="2143140"/>
          </a:xfrm>
          <a:prstGeom prst="bentConnector3">
            <a:avLst>
              <a:gd name="adj1" fmla="val -4533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ttore 2 27"/>
          <p:cNvCxnSpPr>
            <a:stCxn id="20" idx="2"/>
            <a:endCxn id="22" idx="0"/>
          </p:cNvCxnSpPr>
          <p:nvPr/>
        </p:nvCxnSpPr>
        <p:spPr>
          <a:xfrm rot="5400000">
            <a:off x="6429388" y="3643314"/>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Connettore 2 31"/>
          <p:cNvCxnSpPr>
            <a:stCxn id="22" idx="2"/>
            <a:endCxn id="24" idx="0"/>
          </p:cNvCxnSpPr>
          <p:nvPr/>
        </p:nvCxnSpPr>
        <p:spPr>
          <a:xfrm rot="16200000" flipH="1">
            <a:off x="6324332" y="4677063"/>
            <a:ext cx="500066" cy="42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Ovale 36"/>
          <p:cNvSpPr/>
          <p:nvPr/>
        </p:nvSpPr>
        <p:spPr>
          <a:xfrm>
            <a:off x="6357950" y="1285860"/>
            <a:ext cx="428628"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 name="Ovale 37"/>
          <p:cNvSpPr/>
          <p:nvPr/>
        </p:nvSpPr>
        <p:spPr>
          <a:xfrm>
            <a:off x="6357950" y="5929330"/>
            <a:ext cx="428628"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40" name="Connettore 4 39"/>
          <p:cNvCxnSpPr>
            <a:stCxn id="24" idx="1"/>
            <a:endCxn id="38" idx="2"/>
          </p:cNvCxnSpPr>
          <p:nvPr/>
        </p:nvCxnSpPr>
        <p:spPr>
          <a:xfrm rot="10800000" flipH="1" flipV="1">
            <a:off x="4933392" y="5322107"/>
            <a:ext cx="1424557" cy="714380"/>
          </a:xfrm>
          <a:prstGeom prst="bentConnector3">
            <a:avLst>
              <a:gd name="adj1" fmla="val -16047"/>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Connettore 2 41"/>
          <p:cNvCxnSpPr>
            <a:stCxn id="37" idx="4"/>
            <a:endCxn id="20" idx="0"/>
          </p:cNvCxnSpPr>
          <p:nvPr/>
        </p:nvCxnSpPr>
        <p:spPr>
          <a:xfrm rot="5400000">
            <a:off x="5893603" y="2178835"/>
            <a:ext cx="13573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CasellaDiTesto 43"/>
          <p:cNvSpPr txBox="1"/>
          <p:nvPr/>
        </p:nvSpPr>
        <p:spPr>
          <a:xfrm>
            <a:off x="8143900" y="5214950"/>
            <a:ext cx="782587" cy="461665"/>
          </a:xfrm>
          <a:prstGeom prst="rect">
            <a:avLst/>
          </a:prstGeom>
          <a:noFill/>
        </p:spPr>
        <p:txBody>
          <a:bodyPr wrap="none" rtlCol="0">
            <a:spAutoFit/>
          </a:bodyPr>
          <a:lstStyle/>
          <a:p>
            <a:r>
              <a:rPr lang="it-IT" dirty="0" smtClean="0"/>
              <a:t>falso</a:t>
            </a:r>
            <a:endParaRPr lang="it-IT" dirty="0"/>
          </a:p>
        </p:txBody>
      </p:sp>
      <p:sp>
        <p:nvSpPr>
          <p:cNvPr id="45" name="CasellaDiTesto 44"/>
          <p:cNvSpPr txBox="1"/>
          <p:nvPr/>
        </p:nvSpPr>
        <p:spPr>
          <a:xfrm>
            <a:off x="3929058" y="5367350"/>
            <a:ext cx="731290" cy="461665"/>
          </a:xfrm>
          <a:prstGeom prst="rect">
            <a:avLst/>
          </a:prstGeom>
          <a:noFill/>
        </p:spPr>
        <p:txBody>
          <a:bodyPr wrap="none" rtlCol="0">
            <a:spAutoFit/>
          </a:bodyPr>
          <a:lstStyle/>
          <a:p>
            <a:r>
              <a:rPr lang="it-IT" dirty="0" smtClean="0"/>
              <a:t>vero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2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20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20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2000"/>
                                        <p:tgtEl>
                                          <p:spTgt spid="42"/>
                                        </p:tgtEl>
                                      </p:cBhvr>
                                    </p:animEffect>
                                  </p:childTnLst>
                                </p:cTn>
                              </p:par>
                              <p:par>
                                <p:cTn id="23" presetID="10" presetClass="entr" presetSubtype="0"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2000"/>
                                        <p:tgtEl>
                                          <p:spTgt spid="28"/>
                                        </p:tgtEl>
                                      </p:cBhvr>
                                    </p:animEffect>
                                  </p:childTnLst>
                                </p:cTn>
                              </p:par>
                              <p:par>
                                <p:cTn id="26" presetID="10" presetClass="entr" presetSubtype="0" fill="hold" nodeType="with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fade">
                                      <p:cBhvr>
                                        <p:cTn id="28" dur="2000"/>
                                        <p:tgtEl>
                                          <p:spTgt spid="3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fade">
                                      <p:cBhvr>
                                        <p:cTn id="31" dur="2000"/>
                                        <p:tgtEl>
                                          <p:spTgt spid="45"/>
                                        </p:tgtEl>
                                      </p:cBhvr>
                                    </p:animEffect>
                                  </p:childTnLst>
                                </p:cTn>
                              </p:par>
                              <p:par>
                                <p:cTn id="32" presetID="10" presetClass="entr" presetSubtype="0" fill="hold"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2000"/>
                                        <p:tgtEl>
                                          <p:spTgt spid="4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2000"/>
                                        <p:tgtEl>
                                          <p:spTgt spid="3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fade">
                                      <p:cBhvr>
                                        <p:cTn id="40" dur="2000"/>
                                        <p:tgtEl>
                                          <p:spTgt spid="44"/>
                                        </p:tgtEl>
                                      </p:cBhvr>
                                    </p:animEffect>
                                  </p:childTnLst>
                                </p:cTn>
                              </p:par>
                              <p:par>
                                <p:cTn id="41" presetID="10" presetClass="entr" presetSubtype="0" fill="hold" nodeType="with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2000"/>
                                        <p:tgtEl>
                                          <p:spTgt spid="2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fade">
                                      <p:cBhvr>
                                        <p:cTn id="46"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animBg="1"/>
      <p:bldP spid="24" grpId="0" animBg="1"/>
      <p:bldP spid="37" grpId="0" animBg="1"/>
      <p:bldP spid="38" grpId="0" animBg="1"/>
      <p:bldP spid="44" grpId="0"/>
      <p:bldP spid="45"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Algoritmi: ultima osservazione</a:t>
            </a:r>
            <a:endParaRPr lang="it-IT" dirty="0"/>
          </a:p>
        </p:txBody>
      </p:sp>
      <p:sp>
        <p:nvSpPr>
          <p:cNvPr id="3" name="Segnaposto contenuto 2"/>
          <p:cNvSpPr>
            <a:spLocks noGrp="1"/>
          </p:cNvSpPr>
          <p:nvPr>
            <p:ph idx="1"/>
          </p:nvPr>
        </p:nvSpPr>
        <p:spPr/>
        <p:txBody>
          <a:bodyPr/>
          <a:lstStyle/>
          <a:p>
            <a:r>
              <a:rPr lang="it-IT" dirty="0" smtClean="0"/>
              <a:t>Per risolvere i problemi, appare che noi utilizziamo 2 tipi di conoscenza:</a:t>
            </a:r>
          </a:p>
          <a:p>
            <a:pPr lvl="1"/>
            <a:r>
              <a:rPr lang="it-IT" b="1" dirty="0" smtClean="0"/>
              <a:t>Procedurale</a:t>
            </a:r>
          </a:p>
          <a:p>
            <a:pPr lvl="1">
              <a:buNone/>
            </a:pPr>
            <a:r>
              <a:rPr lang="it-IT" dirty="0" smtClean="0"/>
              <a:t>Dato un problema, individuiamo una procedura risolutiva (qui chiamato </a:t>
            </a:r>
            <a:r>
              <a:rPr lang="it-IT" i="1" dirty="0" smtClean="0"/>
              <a:t>algoritmo</a:t>
            </a:r>
            <a:r>
              <a:rPr lang="it-IT" dirty="0" smtClean="0"/>
              <a:t>) per risolverlo</a:t>
            </a:r>
          </a:p>
          <a:p>
            <a:pPr lvl="1"/>
            <a:endParaRPr lang="it-IT" dirty="0" smtClean="0"/>
          </a:p>
          <a:p>
            <a:pPr lvl="1"/>
            <a:r>
              <a:rPr lang="it-IT" b="1" dirty="0" smtClean="0"/>
              <a:t>Dichiarativa</a:t>
            </a:r>
          </a:p>
          <a:p>
            <a:pPr lvl="1">
              <a:buNone/>
            </a:pPr>
            <a:r>
              <a:rPr lang="it-IT" dirty="0" smtClean="0"/>
              <a:t>Dato un problema, individuiamo un </a:t>
            </a:r>
            <a:r>
              <a:rPr lang="it-IT" i="1" dirty="0" smtClean="0"/>
              <a:t>insieme </a:t>
            </a:r>
            <a:r>
              <a:rPr lang="it-IT" dirty="0" smtClean="0"/>
              <a:t>di regole per risolverlo</a:t>
            </a:r>
          </a:p>
          <a:p>
            <a:pPr lvl="1"/>
            <a:endParaRPr lang="it-IT" b="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Conoscenza dichiarativa</a:t>
            </a:r>
            <a:endParaRPr lang="it-IT" dirty="0"/>
          </a:p>
        </p:txBody>
      </p:sp>
      <p:sp>
        <p:nvSpPr>
          <p:cNvPr id="3" name="Segnaposto contenuto 2"/>
          <p:cNvSpPr>
            <a:spLocks noGrp="1"/>
          </p:cNvSpPr>
          <p:nvPr>
            <p:ph idx="1"/>
          </p:nvPr>
        </p:nvSpPr>
        <p:spPr>
          <a:xfrm>
            <a:off x="685800" y="1371600"/>
            <a:ext cx="7772400" cy="1414458"/>
          </a:xfrm>
        </p:spPr>
        <p:txBody>
          <a:bodyPr/>
          <a:lstStyle/>
          <a:p>
            <a:pPr>
              <a:buNone/>
            </a:pPr>
            <a:r>
              <a:rPr lang="it-IT" dirty="0" smtClean="0"/>
              <a:t>Conoscenza dichiarativa per apprendere attraverso una corso di laurea e </a:t>
            </a:r>
            <a:r>
              <a:rPr lang="it-IT" i="1" dirty="0" smtClean="0"/>
              <a:t>certificare </a:t>
            </a:r>
            <a:r>
              <a:rPr lang="it-IT" dirty="0" smtClean="0"/>
              <a:t>il proprio apprendimento attraverso il </a:t>
            </a:r>
            <a:r>
              <a:rPr lang="it-IT" i="1" dirty="0" smtClean="0"/>
              <a:t>certificato di laurea</a:t>
            </a:r>
          </a:p>
          <a:p>
            <a:pPr>
              <a:buNone/>
            </a:pPr>
            <a:endParaRPr lang="it-IT" i="1" dirty="0" smtClean="0"/>
          </a:p>
          <a:p>
            <a:pPr>
              <a:buNone/>
            </a:pPr>
            <a:endParaRPr lang="it-IT" i="1" dirty="0"/>
          </a:p>
        </p:txBody>
      </p:sp>
      <p:sp>
        <p:nvSpPr>
          <p:cNvPr id="4" name="Rettangolo 3"/>
          <p:cNvSpPr/>
          <p:nvPr/>
        </p:nvSpPr>
        <p:spPr>
          <a:xfrm>
            <a:off x="0" y="3286124"/>
            <a:ext cx="8929750" cy="2862322"/>
          </a:xfrm>
          <a:prstGeom prst="rect">
            <a:avLst/>
          </a:prstGeom>
        </p:spPr>
        <p:txBody>
          <a:bodyPr wrap="square">
            <a:spAutoFit/>
          </a:bodyPr>
          <a:lstStyle/>
          <a:p>
            <a:r>
              <a:rPr lang="it-IT" sz="1800" dirty="0" smtClean="0">
                <a:solidFill>
                  <a:srgbClr val="FF3300"/>
                </a:solidFill>
                <a:latin typeface="Lucida Bright" pitchFamily="18" charset="0"/>
              </a:rPr>
              <a:t>I corsi di insegnamento sono sviluppati con contenuti e con ritmi didattici miranti ad assicurare un adeguato apprendimento, in relazione a 36 ore di lezione frontale o a 30 ore di lezione frontale e 10 seminariali per ogni modulo. Gli studenti sono liberi di distribuire nell’arco del triennio i CFU relativi ai moduli previsti dall’ordinamento degli studi di cui si riporta il prospetto. Al termine di ogni modulo, il docente procede alla valutazione del profitto di ogni singolo studente. La valutazione è espressa in trentesimi e le valutazioni sufficienti daranno luogo all’automatica attribuzione dei relativi crediti pari a 5 CFU per ogni modulo didattico. Per conseguire la Laurea lo studente dovrà maturare almeno 180 crediti formativi universitari.</a:t>
            </a:r>
          </a:p>
        </p:txBody>
      </p:sp>
      <p:sp>
        <p:nvSpPr>
          <p:cNvPr id="5" name="CasellaDiTesto 4"/>
          <p:cNvSpPr txBox="1"/>
          <p:nvPr/>
        </p:nvSpPr>
        <p:spPr>
          <a:xfrm>
            <a:off x="227729" y="2857496"/>
            <a:ext cx="4092787" cy="461665"/>
          </a:xfrm>
          <a:prstGeom prst="rect">
            <a:avLst/>
          </a:prstGeom>
          <a:noFill/>
        </p:spPr>
        <p:txBody>
          <a:bodyPr wrap="none" rtlCol="0">
            <a:spAutoFit/>
          </a:bodyPr>
          <a:lstStyle/>
          <a:p>
            <a:r>
              <a:rPr lang="it-IT" dirty="0" smtClean="0"/>
              <a:t>Dalla </a:t>
            </a:r>
            <a:r>
              <a:rPr lang="it-IT" b="1" dirty="0" smtClean="0">
                <a:latin typeface="Lucida Bright" pitchFamily="18" charset="0"/>
              </a:rPr>
              <a:t>guida dello studente</a:t>
            </a:r>
            <a:endParaRPr lang="it-IT" b="1" dirty="0">
              <a:latin typeface="Lucida Bright"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it-IT" smtClean="0"/>
              <a:t>Domanda fondamentale</a:t>
            </a:r>
          </a:p>
        </p:txBody>
      </p:sp>
      <p:sp>
        <p:nvSpPr>
          <p:cNvPr id="29699" name="Rectangle 3"/>
          <p:cNvSpPr>
            <a:spLocks noGrp="1" noChangeArrowheads="1"/>
          </p:cNvSpPr>
          <p:nvPr>
            <p:ph type="body" sz="half" idx="1"/>
          </p:nvPr>
        </p:nvSpPr>
        <p:spPr>
          <a:xfrm>
            <a:off x="1295400" y="1828800"/>
            <a:ext cx="6324600" cy="609600"/>
          </a:xfrm>
          <a:ln cap="flat">
            <a:solidFill>
              <a:schemeClr val="tx1"/>
            </a:solidFill>
          </a:ln>
        </p:spPr>
        <p:txBody>
          <a:bodyPr/>
          <a:lstStyle/>
          <a:p>
            <a:pPr marL="381000" indent="-381000" algn="ctr" eaLnBrk="1" hangingPunct="1">
              <a:buFontTx/>
              <a:buNone/>
            </a:pPr>
            <a:r>
              <a:rPr lang="it-IT" sz="2400" b="1" i="1" dirty="0" smtClean="0">
                <a:latin typeface="Arial" pitchFamily="34" charset="0"/>
                <a:cs typeface="Arial" pitchFamily="34" charset="0"/>
              </a:rPr>
              <a:t>Cos’è </a:t>
            </a:r>
            <a:r>
              <a:rPr lang="it-IT" sz="2400" b="1" i="1" noProof="1" smtClean="0">
                <a:latin typeface="Arial" pitchFamily="34" charset="0"/>
                <a:cs typeface="Arial" pitchFamily="34" charset="0"/>
              </a:rPr>
              <a:t> </a:t>
            </a:r>
            <a:r>
              <a:rPr lang="it-IT" sz="2400" b="1" i="1" dirty="0" smtClean="0">
                <a:latin typeface="Arial" pitchFamily="34" charset="0"/>
                <a:cs typeface="Arial" pitchFamily="34" charset="0"/>
              </a:rPr>
              <a:t>un problema e quando è risolubile?</a:t>
            </a:r>
            <a:endParaRPr lang="it-IT" b="1" dirty="0" smtClean="0">
              <a:latin typeface="Arial" pitchFamily="34" charset="0"/>
              <a:cs typeface="Arial" pitchFamily="34" charset="0"/>
            </a:endParaRPr>
          </a:p>
        </p:txBody>
      </p:sp>
      <p:sp>
        <p:nvSpPr>
          <p:cNvPr id="29700" name="Rectangle 16"/>
          <p:cNvSpPr>
            <a:spLocks noGrp="1" noChangeArrowheads="1"/>
          </p:cNvSpPr>
          <p:nvPr>
            <p:ph type="body" sz="half" idx="2"/>
          </p:nvPr>
        </p:nvSpPr>
        <p:spPr>
          <a:xfrm>
            <a:off x="1371600" y="3862406"/>
            <a:ext cx="6248400" cy="2209800"/>
          </a:xfrm>
        </p:spPr>
        <p:txBody>
          <a:bodyPr/>
          <a:lstStyle/>
          <a:p>
            <a:pPr algn="just" eaLnBrk="1" hangingPunct="1">
              <a:buFontTx/>
              <a:buNone/>
            </a:pPr>
            <a:r>
              <a:rPr lang="it-IT" sz="1800" b="1" u="sng" dirty="0" smtClean="0">
                <a:latin typeface="Palatino" pitchFamily="18" charset="0"/>
              </a:rPr>
              <a:t>Problema</a:t>
            </a:r>
            <a:r>
              <a:rPr lang="it-IT" sz="1800" b="1" u="sng" noProof="1" smtClean="0">
                <a:latin typeface="Palatino" pitchFamily="18" charset="0"/>
              </a:rPr>
              <a:t> </a:t>
            </a:r>
            <a:endParaRPr lang="it-IT" sz="1800" noProof="1" smtClean="0">
              <a:latin typeface="Palatino" pitchFamily="18" charset="0"/>
            </a:endParaRPr>
          </a:p>
          <a:p>
            <a:pPr algn="just" eaLnBrk="1" hangingPunct="1">
              <a:buFontTx/>
              <a:buNone/>
            </a:pPr>
            <a:r>
              <a:rPr lang="it-IT" sz="1800" noProof="1" smtClean="0">
                <a:latin typeface="Palatino" pitchFamily="18" charset="0"/>
              </a:rPr>
              <a:t>	</a:t>
            </a:r>
            <a:r>
              <a:rPr lang="it-IT" sz="1800" i="1" noProof="1" smtClean="0">
                <a:latin typeface="Palatino" pitchFamily="18" charset="0"/>
              </a:rPr>
              <a:t>Un contadino ha venduto Kg 125 di uva a </a:t>
            </a:r>
            <a:r>
              <a:rPr lang="it-IT" sz="1800" i="1" dirty="0" smtClean="0">
                <a:latin typeface="Palatino" pitchFamily="18" charset="0"/>
              </a:rPr>
              <a:t>0,</a:t>
            </a:r>
            <a:r>
              <a:rPr lang="it-IT" sz="1800" i="1" noProof="1" smtClean="0">
                <a:latin typeface="Palatino" pitchFamily="18" charset="0"/>
              </a:rPr>
              <a:t>55 </a:t>
            </a:r>
            <a:r>
              <a:rPr lang="it-IT" sz="1800" i="1" dirty="0" smtClean="0">
                <a:latin typeface="Palatino" pitchFamily="18" charset="0"/>
              </a:rPr>
              <a:t>€</a:t>
            </a:r>
            <a:r>
              <a:rPr lang="it-IT" sz="1800" i="1" noProof="1" smtClean="0">
                <a:latin typeface="Palatino" pitchFamily="18" charset="0"/>
              </a:rPr>
              <a:t> al chilogrammo e con il ricavo ha acquistato 3 metri di stoffa pagandola 15</a:t>
            </a:r>
            <a:r>
              <a:rPr lang="it-IT" sz="1800" i="1" dirty="0" smtClean="0">
                <a:latin typeface="Palatino" pitchFamily="18" charset="0"/>
              </a:rPr>
              <a:t>,</a:t>
            </a:r>
            <a:r>
              <a:rPr lang="it-IT" sz="1800" i="1" noProof="1" smtClean="0">
                <a:latin typeface="Palatino" pitchFamily="18" charset="0"/>
              </a:rPr>
              <a:t>80</a:t>
            </a:r>
            <a:r>
              <a:rPr lang="it-IT" sz="1800" i="1" dirty="0" smtClean="0">
                <a:latin typeface="Palatino" pitchFamily="18" charset="0"/>
              </a:rPr>
              <a:t> €</a:t>
            </a:r>
            <a:r>
              <a:rPr lang="it-IT" sz="1800" i="1" noProof="1" smtClean="0">
                <a:latin typeface="Palatino" pitchFamily="18" charset="0"/>
              </a:rPr>
              <a:t> al metro.</a:t>
            </a:r>
          </a:p>
          <a:p>
            <a:pPr algn="just" eaLnBrk="1" hangingPunct="1">
              <a:buFontTx/>
              <a:buNone/>
            </a:pPr>
            <a:r>
              <a:rPr lang="it-IT" sz="1800" i="1" noProof="1" smtClean="0">
                <a:latin typeface="Palatino" pitchFamily="18" charset="0"/>
              </a:rPr>
              <a:t>	Quale somma gli è rimasta?</a:t>
            </a:r>
            <a:endParaRPr lang="it-IT" sz="1800" i="1" dirty="0" smtClean="0">
              <a:latin typeface="Palatino" pitchFamily="18" charset="0"/>
            </a:endParaRPr>
          </a:p>
        </p:txBody>
      </p:sp>
      <p:grpSp>
        <p:nvGrpSpPr>
          <p:cNvPr id="29701" name="Group 4"/>
          <p:cNvGrpSpPr>
            <a:grpSpLocks/>
          </p:cNvGrpSpPr>
          <p:nvPr/>
        </p:nvGrpSpPr>
        <p:grpSpPr bwMode="auto">
          <a:xfrm>
            <a:off x="7715272" y="4429132"/>
            <a:ext cx="609600" cy="1524000"/>
            <a:chOff x="2297" y="903"/>
            <a:chExt cx="1167" cy="2515"/>
          </a:xfrm>
        </p:grpSpPr>
        <p:grpSp>
          <p:nvGrpSpPr>
            <p:cNvPr id="29702" name="Group 5"/>
            <p:cNvGrpSpPr>
              <a:grpSpLocks/>
            </p:cNvGrpSpPr>
            <p:nvPr/>
          </p:nvGrpSpPr>
          <p:grpSpPr bwMode="auto">
            <a:xfrm flipH="1">
              <a:off x="2297" y="1096"/>
              <a:ext cx="1167" cy="2322"/>
              <a:chOff x="2297" y="1096"/>
              <a:chExt cx="1167" cy="2322"/>
            </a:xfrm>
          </p:grpSpPr>
          <p:sp>
            <p:nvSpPr>
              <p:cNvPr id="29706" name="Freeform 6"/>
              <p:cNvSpPr>
                <a:spLocks/>
              </p:cNvSpPr>
              <p:nvPr/>
            </p:nvSpPr>
            <p:spPr bwMode="auto">
              <a:xfrm>
                <a:off x="2669" y="1226"/>
                <a:ext cx="457" cy="507"/>
              </a:xfrm>
              <a:custGeom>
                <a:avLst/>
                <a:gdLst>
                  <a:gd name="T0" fmla="*/ 238 w 457"/>
                  <a:gd name="T1" fmla="*/ 117 h 507"/>
                  <a:gd name="T2" fmla="*/ 198 w 457"/>
                  <a:gd name="T3" fmla="*/ 65 h 507"/>
                  <a:gd name="T4" fmla="*/ 142 w 457"/>
                  <a:gd name="T5" fmla="*/ 26 h 507"/>
                  <a:gd name="T6" fmla="*/ 92 w 457"/>
                  <a:gd name="T7" fmla="*/ 0 h 507"/>
                  <a:gd name="T8" fmla="*/ 52 w 457"/>
                  <a:gd name="T9" fmla="*/ 7 h 507"/>
                  <a:gd name="T10" fmla="*/ 23 w 457"/>
                  <a:gd name="T11" fmla="*/ 36 h 507"/>
                  <a:gd name="T12" fmla="*/ 0 w 457"/>
                  <a:gd name="T13" fmla="*/ 124 h 507"/>
                  <a:gd name="T14" fmla="*/ 9 w 457"/>
                  <a:gd name="T15" fmla="*/ 225 h 507"/>
                  <a:gd name="T16" fmla="*/ 33 w 457"/>
                  <a:gd name="T17" fmla="*/ 322 h 507"/>
                  <a:gd name="T18" fmla="*/ 59 w 457"/>
                  <a:gd name="T19" fmla="*/ 397 h 507"/>
                  <a:gd name="T20" fmla="*/ 109 w 457"/>
                  <a:gd name="T21" fmla="*/ 475 h 507"/>
                  <a:gd name="T22" fmla="*/ 152 w 457"/>
                  <a:gd name="T23" fmla="*/ 507 h 507"/>
                  <a:gd name="T24" fmla="*/ 211 w 457"/>
                  <a:gd name="T25" fmla="*/ 507 h 507"/>
                  <a:gd name="T26" fmla="*/ 271 w 457"/>
                  <a:gd name="T27" fmla="*/ 485 h 507"/>
                  <a:gd name="T28" fmla="*/ 301 w 457"/>
                  <a:gd name="T29" fmla="*/ 429 h 507"/>
                  <a:gd name="T30" fmla="*/ 317 w 457"/>
                  <a:gd name="T31" fmla="*/ 358 h 507"/>
                  <a:gd name="T32" fmla="*/ 311 w 457"/>
                  <a:gd name="T33" fmla="*/ 270 h 507"/>
                  <a:gd name="T34" fmla="*/ 450 w 457"/>
                  <a:gd name="T35" fmla="*/ 280 h 507"/>
                  <a:gd name="T36" fmla="*/ 457 w 457"/>
                  <a:gd name="T37" fmla="*/ 241 h 507"/>
                  <a:gd name="T38" fmla="*/ 298 w 457"/>
                  <a:gd name="T39" fmla="*/ 225 h 507"/>
                  <a:gd name="T40" fmla="*/ 258 w 457"/>
                  <a:gd name="T41" fmla="*/ 134 h 507"/>
                  <a:gd name="T42" fmla="*/ 238 w 457"/>
                  <a:gd name="T43" fmla="*/ 117 h 5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57"/>
                  <a:gd name="T67" fmla="*/ 0 h 507"/>
                  <a:gd name="T68" fmla="*/ 457 w 457"/>
                  <a:gd name="T69" fmla="*/ 507 h 50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57" h="507">
                    <a:moveTo>
                      <a:pt x="238" y="117"/>
                    </a:moveTo>
                    <a:lnTo>
                      <a:pt x="198" y="65"/>
                    </a:lnTo>
                    <a:lnTo>
                      <a:pt x="142" y="26"/>
                    </a:lnTo>
                    <a:lnTo>
                      <a:pt x="92" y="0"/>
                    </a:lnTo>
                    <a:lnTo>
                      <a:pt x="52" y="7"/>
                    </a:lnTo>
                    <a:lnTo>
                      <a:pt x="23" y="36"/>
                    </a:lnTo>
                    <a:lnTo>
                      <a:pt x="0" y="124"/>
                    </a:lnTo>
                    <a:lnTo>
                      <a:pt x="9" y="225"/>
                    </a:lnTo>
                    <a:lnTo>
                      <a:pt x="33" y="322"/>
                    </a:lnTo>
                    <a:lnTo>
                      <a:pt x="59" y="397"/>
                    </a:lnTo>
                    <a:lnTo>
                      <a:pt x="109" y="475"/>
                    </a:lnTo>
                    <a:lnTo>
                      <a:pt x="152" y="507"/>
                    </a:lnTo>
                    <a:lnTo>
                      <a:pt x="211" y="507"/>
                    </a:lnTo>
                    <a:lnTo>
                      <a:pt x="271" y="485"/>
                    </a:lnTo>
                    <a:lnTo>
                      <a:pt x="301" y="429"/>
                    </a:lnTo>
                    <a:lnTo>
                      <a:pt x="317" y="358"/>
                    </a:lnTo>
                    <a:lnTo>
                      <a:pt x="311" y="270"/>
                    </a:lnTo>
                    <a:lnTo>
                      <a:pt x="450" y="280"/>
                    </a:lnTo>
                    <a:lnTo>
                      <a:pt x="457" y="241"/>
                    </a:lnTo>
                    <a:lnTo>
                      <a:pt x="298" y="225"/>
                    </a:lnTo>
                    <a:lnTo>
                      <a:pt x="258" y="134"/>
                    </a:lnTo>
                    <a:lnTo>
                      <a:pt x="238" y="117"/>
                    </a:lnTo>
                    <a:close/>
                  </a:path>
                </a:pathLst>
              </a:custGeom>
              <a:solidFill>
                <a:srgbClr val="000000"/>
              </a:solidFill>
              <a:ln w="9525">
                <a:noFill/>
                <a:round/>
                <a:headEnd/>
                <a:tailEnd/>
              </a:ln>
            </p:spPr>
            <p:txBody>
              <a:bodyPr/>
              <a:lstStyle/>
              <a:p>
                <a:endParaRPr lang="it-IT"/>
              </a:p>
            </p:txBody>
          </p:sp>
          <p:sp>
            <p:nvSpPr>
              <p:cNvPr id="29707" name="Freeform 7"/>
              <p:cNvSpPr>
                <a:spLocks/>
              </p:cNvSpPr>
              <p:nvPr/>
            </p:nvSpPr>
            <p:spPr bwMode="auto">
              <a:xfrm>
                <a:off x="2297" y="1096"/>
                <a:ext cx="526" cy="813"/>
              </a:xfrm>
              <a:custGeom>
                <a:avLst/>
                <a:gdLst>
                  <a:gd name="T0" fmla="*/ 307 w 526"/>
                  <a:gd name="T1" fmla="*/ 19 h 813"/>
                  <a:gd name="T2" fmla="*/ 373 w 526"/>
                  <a:gd name="T3" fmla="*/ 0 h 813"/>
                  <a:gd name="T4" fmla="*/ 426 w 526"/>
                  <a:gd name="T5" fmla="*/ 3 h 813"/>
                  <a:gd name="T6" fmla="*/ 466 w 526"/>
                  <a:gd name="T7" fmla="*/ 32 h 813"/>
                  <a:gd name="T8" fmla="*/ 493 w 526"/>
                  <a:gd name="T9" fmla="*/ 78 h 813"/>
                  <a:gd name="T10" fmla="*/ 483 w 526"/>
                  <a:gd name="T11" fmla="*/ 126 h 813"/>
                  <a:gd name="T12" fmla="*/ 446 w 526"/>
                  <a:gd name="T13" fmla="*/ 126 h 813"/>
                  <a:gd name="T14" fmla="*/ 456 w 526"/>
                  <a:gd name="T15" fmla="*/ 87 h 813"/>
                  <a:gd name="T16" fmla="*/ 426 w 526"/>
                  <a:gd name="T17" fmla="*/ 52 h 813"/>
                  <a:gd name="T18" fmla="*/ 397 w 526"/>
                  <a:gd name="T19" fmla="*/ 39 h 813"/>
                  <a:gd name="T20" fmla="*/ 347 w 526"/>
                  <a:gd name="T21" fmla="*/ 52 h 813"/>
                  <a:gd name="T22" fmla="*/ 367 w 526"/>
                  <a:gd name="T23" fmla="*/ 91 h 813"/>
                  <a:gd name="T24" fmla="*/ 373 w 526"/>
                  <a:gd name="T25" fmla="*/ 126 h 813"/>
                  <a:gd name="T26" fmla="*/ 367 w 526"/>
                  <a:gd name="T27" fmla="*/ 156 h 813"/>
                  <a:gd name="T28" fmla="*/ 317 w 526"/>
                  <a:gd name="T29" fmla="*/ 169 h 813"/>
                  <a:gd name="T30" fmla="*/ 264 w 526"/>
                  <a:gd name="T31" fmla="*/ 159 h 813"/>
                  <a:gd name="T32" fmla="*/ 254 w 526"/>
                  <a:gd name="T33" fmla="*/ 136 h 813"/>
                  <a:gd name="T34" fmla="*/ 198 w 526"/>
                  <a:gd name="T35" fmla="*/ 198 h 813"/>
                  <a:gd name="T36" fmla="*/ 165 w 526"/>
                  <a:gd name="T37" fmla="*/ 266 h 813"/>
                  <a:gd name="T38" fmla="*/ 119 w 526"/>
                  <a:gd name="T39" fmla="*/ 354 h 813"/>
                  <a:gd name="T40" fmla="*/ 89 w 526"/>
                  <a:gd name="T41" fmla="*/ 432 h 813"/>
                  <a:gd name="T42" fmla="*/ 76 w 526"/>
                  <a:gd name="T43" fmla="*/ 507 h 813"/>
                  <a:gd name="T44" fmla="*/ 86 w 526"/>
                  <a:gd name="T45" fmla="*/ 546 h 813"/>
                  <a:gd name="T46" fmla="*/ 139 w 526"/>
                  <a:gd name="T47" fmla="*/ 595 h 813"/>
                  <a:gd name="T48" fmla="*/ 248 w 526"/>
                  <a:gd name="T49" fmla="*/ 637 h 813"/>
                  <a:gd name="T50" fmla="*/ 307 w 526"/>
                  <a:gd name="T51" fmla="*/ 656 h 813"/>
                  <a:gd name="T52" fmla="*/ 367 w 526"/>
                  <a:gd name="T53" fmla="*/ 666 h 813"/>
                  <a:gd name="T54" fmla="*/ 456 w 526"/>
                  <a:gd name="T55" fmla="*/ 702 h 813"/>
                  <a:gd name="T56" fmla="*/ 522 w 526"/>
                  <a:gd name="T57" fmla="*/ 725 h 813"/>
                  <a:gd name="T58" fmla="*/ 526 w 526"/>
                  <a:gd name="T59" fmla="*/ 770 h 813"/>
                  <a:gd name="T60" fmla="*/ 493 w 526"/>
                  <a:gd name="T61" fmla="*/ 803 h 813"/>
                  <a:gd name="T62" fmla="*/ 453 w 526"/>
                  <a:gd name="T63" fmla="*/ 813 h 813"/>
                  <a:gd name="T64" fmla="*/ 393 w 526"/>
                  <a:gd name="T65" fmla="*/ 783 h 813"/>
                  <a:gd name="T66" fmla="*/ 254 w 526"/>
                  <a:gd name="T67" fmla="*/ 712 h 813"/>
                  <a:gd name="T68" fmla="*/ 139 w 526"/>
                  <a:gd name="T69" fmla="*/ 663 h 813"/>
                  <a:gd name="T70" fmla="*/ 59 w 526"/>
                  <a:gd name="T71" fmla="*/ 608 h 813"/>
                  <a:gd name="T72" fmla="*/ 6 w 526"/>
                  <a:gd name="T73" fmla="*/ 559 h 813"/>
                  <a:gd name="T74" fmla="*/ 0 w 526"/>
                  <a:gd name="T75" fmla="*/ 500 h 813"/>
                  <a:gd name="T76" fmla="*/ 29 w 526"/>
                  <a:gd name="T77" fmla="*/ 422 h 813"/>
                  <a:gd name="T78" fmla="*/ 89 w 526"/>
                  <a:gd name="T79" fmla="*/ 305 h 813"/>
                  <a:gd name="T80" fmla="*/ 145 w 526"/>
                  <a:gd name="T81" fmla="*/ 208 h 813"/>
                  <a:gd name="T82" fmla="*/ 215 w 526"/>
                  <a:gd name="T83" fmla="*/ 107 h 813"/>
                  <a:gd name="T84" fmla="*/ 268 w 526"/>
                  <a:gd name="T85" fmla="*/ 48 h 813"/>
                  <a:gd name="T86" fmla="*/ 334 w 526"/>
                  <a:gd name="T87" fmla="*/ 19 h 813"/>
                  <a:gd name="T88" fmla="*/ 307 w 526"/>
                  <a:gd name="T89" fmla="*/ 19 h 8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26"/>
                  <a:gd name="T136" fmla="*/ 0 h 813"/>
                  <a:gd name="T137" fmla="*/ 526 w 526"/>
                  <a:gd name="T138" fmla="*/ 813 h 81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26" h="813">
                    <a:moveTo>
                      <a:pt x="307" y="19"/>
                    </a:moveTo>
                    <a:lnTo>
                      <a:pt x="373" y="0"/>
                    </a:lnTo>
                    <a:lnTo>
                      <a:pt x="426" y="3"/>
                    </a:lnTo>
                    <a:lnTo>
                      <a:pt x="466" y="32"/>
                    </a:lnTo>
                    <a:lnTo>
                      <a:pt x="493" y="78"/>
                    </a:lnTo>
                    <a:lnTo>
                      <a:pt x="483" y="126"/>
                    </a:lnTo>
                    <a:lnTo>
                      <a:pt x="446" y="126"/>
                    </a:lnTo>
                    <a:lnTo>
                      <a:pt x="456" y="87"/>
                    </a:lnTo>
                    <a:lnTo>
                      <a:pt x="426" y="52"/>
                    </a:lnTo>
                    <a:lnTo>
                      <a:pt x="397" y="39"/>
                    </a:lnTo>
                    <a:lnTo>
                      <a:pt x="347" y="52"/>
                    </a:lnTo>
                    <a:lnTo>
                      <a:pt x="367" y="91"/>
                    </a:lnTo>
                    <a:lnTo>
                      <a:pt x="373" y="126"/>
                    </a:lnTo>
                    <a:lnTo>
                      <a:pt x="367" y="156"/>
                    </a:lnTo>
                    <a:lnTo>
                      <a:pt x="317" y="169"/>
                    </a:lnTo>
                    <a:lnTo>
                      <a:pt x="264" y="159"/>
                    </a:lnTo>
                    <a:lnTo>
                      <a:pt x="254" y="136"/>
                    </a:lnTo>
                    <a:lnTo>
                      <a:pt x="198" y="198"/>
                    </a:lnTo>
                    <a:lnTo>
                      <a:pt x="165" y="266"/>
                    </a:lnTo>
                    <a:lnTo>
                      <a:pt x="119" y="354"/>
                    </a:lnTo>
                    <a:lnTo>
                      <a:pt x="89" y="432"/>
                    </a:lnTo>
                    <a:lnTo>
                      <a:pt x="76" y="507"/>
                    </a:lnTo>
                    <a:lnTo>
                      <a:pt x="86" y="546"/>
                    </a:lnTo>
                    <a:lnTo>
                      <a:pt x="139" y="595"/>
                    </a:lnTo>
                    <a:lnTo>
                      <a:pt x="248" y="637"/>
                    </a:lnTo>
                    <a:lnTo>
                      <a:pt x="307" y="656"/>
                    </a:lnTo>
                    <a:lnTo>
                      <a:pt x="367" y="666"/>
                    </a:lnTo>
                    <a:lnTo>
                      <a:pt x="456" y="702"/>
                    </a:lnTo>
                    <a:lnTo>
                      <a:pt x="522" y="725"/>
                    </a:lnTo>
                    <a:lnTo>
                      <a:pt x="526" y="770"/>
                    </a:lnTo>
                    <a:lnTo>
                      <a:pt x="493" y="803"/>
                    </a:lnTo>
                    <a:lnTo>
                      <a:pt x="453" y="813"/>
                    </a:lnTo>
                    <a:lnTo>
                      <a:pt x="393" y="783"/>
                    </a:lnTo>
                    <a:lnTo>
                      <a:pt x="254" y="712"/>
                    </a:lnTo>
                    <a:lnTo>
                      <a:pt x="139" y="663"/>
                    </a:lnTo>
                    <a:lnTo>
                      <a:pt x="59" y="608"/>
                    </a:lnTo>
                    <a:lnTo>
                      <a:pt x="6" y="559"/>
                    </a:lnTo>
                    <a:lnTo>
                      <a:pt x="0" y="500"/>
                    </a:lnTo>
                    <a:lnTo>
                      <a:pt x="29" y="422"/>
                    </a:lnTo>
                    <a:lnTo>
                      <a:pt x="89" y="305"/>
                    </a:lnTo>
                    <a:lnTo>
                      <a:pt x="145" y="208"/>
                    </a:lnTo>
                    <a:lnTo>
                      <a:pt x="215" y="107"/>
                    </a:lnTo>
                    <a:lnTo>
                      <a:pt x="268" y="48"/>
                    </a:lnTo>
                    <a:lnTo>
                      <a:pt x="334" y="19"/>
                    </a:lnTo>
                    <a:lnTo>
                      <a:pt x="307" y="19"/>
                    </a:lnTo>
                    <a:close/>
                  </a:path>
                </a:pathLst>
              </a:custGeom>
              <a:solidFill>
                <a:srgbClr val="000000"/>
              </a:solidFill>
              <a:ln w="9525">
                <a:noFill/>
                <a:round/>
                <a:headEnd/>
                <a:tailEnd/>
              </a:ln>
            </p:spPr>
            <p:txBody>
              <a:bodyPr/>
              <a:lstStyle/>
              <a:p>
                <a:endParaRPr lang="it-IT"/>
              </a:p>
            </p:txBody>
          </p:sp>
          <p:sp>
            <p:nvSpPr>
              <p:cNvPr id="29708" name="Freeform 8"/>
              <p:cNvSpPr>
                <a:spLocks/>
              </p:cNvSpPr>
              <p:nvPr/>
            </p:nvSpPr>
            <p:spPr bwMode="auto">
              <a:xfrm>
                <a:off x="2793" y="1770"/>
                <a:ext cx="275" cy="763"/>
              </a:xfrm>
              <a:custGeom>
                <a:avLst/>
                <a:gdLst>
                  <a:gd name="T0" fmla="*/ 17 w 275"/>
                  <a:gd name="T1" fmla="*/ 59 h 763"/>
                  <a:gd name="T2" fmla="*/ 27 w 275"/>
                  <a:gd name="T3" fmla="*/ 20 h 763"/>
                  <a:gd name="T4" fmla="*/ 70 w 275"/>
                  <a:gd name="T5" fmla="*/ 0 h 763"/>
                  <a:gd name="T6" fmla="*/ 109 w 275"/>
                  <a:gd name="T7" fmla="*/ 0 h 763"/>
                  <a:gd name="T8" fmla="*/ 159 w 275"/>
                  <a:gd name="T9" fmla="*/ 29 h 763"/>
                  <a:gd name="T10" fmla="*/ 206 w 275"/>
                  <a:gd name="T11" fmla="*/ 98 h 763"/>
                  <a:gd name="T12" fmla="*/ 239 w 275"/>
                  <a:gd name="T13" fmla="*/ 169 h 763"/>
                  <a:gd name="T14" fmla="*/ 255 w 275"/>
                  <a:gd name="T15" fmla="*/ 266 h 763"/>
                  <a:gd name="T16" fmla="*/ 269 w 275"/>
                  <a:gd name="T17" fmla="*/ 380 h 763"/>
                  <a:gd name="T18" fmla="*/ 275 w 275"/>
                  <a:gd name="T19" fmla="*/ 490 h 763"/>
                  <a:gd name="T20" fmla="*/ 275 w 275"/>
                  <a:gd name="T21" fmla="*/ 633 h 763"/>
                  <a:gd name="T22" fmla="*/ 255 w 275"/>
                  <a:gd name="T23" fmla="*/ 721 h 763"/>
                  <a:gd name="T24" fmla="*/ 219 w 275"/>
                  <a:gd name="T25" fmla="*/ 753 h 763"/>
                  <a:gd name="T26" fmla="*/ 156 w 275"/>
                  <a:gd name="T27" fmla="*/ 763 h 763"/>
                  <a:gd name="T28" fmla="*/ 90 w 275"/>
                  <a:gd name="T29" fmla="*/ 760 h 763"/>
                  <a:gd name="T30" fmla="*/ 56 w 275"/>
                  <a:gd name="T31" fmla="*/ 721 h 763"/>
                  <a:gd name="T32" fmla="*/ 37 w 275"/>
                  <a:gd name="T33" fmla="*/ 653 h 763"/>
                  <a:gd name="T34" fmla="*/ 20 w 275"/>
                  <a:gd name="T35" fmla="*/ 585 h 763"/>
                  <a:gd name="T36" fmla="*/ 7 w 275"/>
                  <a:gd name="T37" fmla="*/ 461 h 763"/>
                  <a:gd name="T38" fmla="*/ 0 w 275"/>
                  <a:gd name="T39" fmla="*/ 322 h 763"/>
                  <a:gd name="T40" fmla="*/ 0 w 275"/>
                  <a:gd name="T41" fmla="*/ 159 h 763"/>
                  <a:gd name="T42" fmla="*/ 17 w 275"/>
                  <a:gd name="T43" fmla="*/ 88 h 763"/>
                  <a:gd name="T44" fmla="*/ 17 w 275"/>
                  <a:gd name="T45" fmla="*/ 59 h 76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5"/>
                  <a:gd name="T70" fmla="*/ 0 h 763"/>
                  <a:gd name="T71" fmla="*/ 275 w 275"/>
                  <a:gd name="T72" fmla="*/ 763 h 76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5" h="763">
                    <a:moveTo>
                      <a:pt x="17" y="59"/>
                    </a:moveTo>
                    <a:lnTo>
                      <a:pt x="27" y="20"/>
                    </a:lnTo>
                    <a:lnTo>
                      <a:pt x="70" y="0"/>
                    </a:lnTo>
                    <a:lnTo>
                      <a:pt x="109" y="0"/>
                    </a:lnTo>
                    <a:lnTo>
                      <a:pt x="159" y="29"/>
                    </a:lnTo>
                    <a:lnTo>
                      <a:pt x="206" y="98"/>
                    </a:lnTo>
                    <a:lnTo>
                      <a:pt x="239" y="169"/>
                    </a:lnTo>
                    <a:lnTo>
                      <a:pt x="255" y="266"/>
                    </a:lnTo>
                    <a:lnTo>
                      <a:pt x="269" y="380"/>
                    </a:lnTo>
                    <a:lnTo>
                      <a:pt x="275" y="490"/>
                    </a:lnTo>
                    <a:lnTo>
                      <a:pt x="275" y="633"/>
                    </a:lnTo>
                    <a:lnTo>
                      <a:pt x="255" y="721"/>
                    </a:lnTo>
                    <a:lnTo>
                      <a:pt x="219" y="753"/>
                    </a:lnTo>
                    <a:lnTo>
                      <a:pt x="156" y="763"/>
                    </a:lnTo>
                    <a:lnTo>
                      <a:pt x="90" y="760"/>
                    </a:lnTo>
                    <a:lnTo>
                      <a:pt x="56" y="721"/>
                    </a:lnTo>
                    <a:lnTo>
                      <a:pt x="37" y="653"/>
                    </a:lnTo>
                    <a:lnTo>
                      <a:pt x="20" y="585"/>
                    </a:lnTo>
                    <a:lnTo>
                      <a:pt x="7" y="461"/>
                    </a:lnTo>
                    <a:lnTo>
                      <a:pt x="0" y="322"/>
                    </a:lnTo>
                    <a:lnTo>
                      <a:pt x="0" y="159"/>
                    </a:lnTo>
                    <a:lnTo>
                      <a:pt x="17" y="88"/>
                    </a:lnTo>
                    <a:lnTo>
                      <a:pt x="17" y="59"/>
                    </a:lnTo>
                    <a:close/>
                  </a:path>
                </a:pathLst>
              </a:custGeom>
              <a:solidFill>
                <a:srgbClr val="000000"/>
              </a:solidFill>
              <a:ln w="9525">
                <a:noFill/>
                <a:round/>
                <a:headEnd/>
                <a:tailEnd/>
              </a:ln>
            </p:spPr>
            <p:txBody>
              <a:bodyPr/>
              <a:lstStyle/>
              <a:p>
                <a:endParaRPr lang="it-IT"/>
              </a:p>
            </p:txBody>
          </p:sp>
          <p:sp>
            <p:nvSpPr>
              <p:cNvPr id="29709" name="Freeform 9"/>
              <p:cNvSpPr>
                <a:spLocks/>
              </p:cNvSpPr>
              <p:nvPr/>
            </p:nvSpPr>
            <p:spPr bwMode="auto">
              <a:xfrm>
                <a:off x="2920" y="1791"/>
                <a:ext cx="420" cy="586"/>
              </a:xfrm>
              <a:custGeom>
                <a:avLst/>
                <a:gdLst>
                  <a:gd name="T0" fmla="*/ 23 w 420"/>
                  <a:gd name="T1" fmla="*/ 0 h 586"/>
                  <a:gd name="T2" fmla="*/ 109 w 420"/>
                  <a:gd name="T3" fmla="*/ 10 h 586"/>
                  <a:gd name="T4" fmla="*/ 198 w 420"/>
                  <a:gd name="T5" fmla="*/ 26 h 586"/>
                  <a:gd name="T6" fmla="*/ 291 w 420"/>
                  <a:gd name="T7" fmla="*/ 78 h 586"/>
                  <a:gd name="T8" fmla="*/ 357 w 420"/>
                  <a:gd name="T9" fmla="*/ 117 h 586"/>
                  <a:gd name="T10" fmla="*/ 400 w 420"/>
                  <a:gd name="T11" fmla="*/ 173 h 586"/>
                  <a:gd name="T12" fmla="*/ 420 w 420"/>
                  <a:gd name="T13" fmla="*/ 205 h 586"/>
                  <a:gd name="T14" fmla="*/ 380 w 420"/>
                  <a:gd name="T15" fmla="*/ 300 h 586"/>
                  <a:gd name="T16" fmla="*/ 317 w 420"/>
                  <a:gd name="T17" fmla="*/ 358 h 586"/>
                  <a:gd name="T18" fmla="*/ 241 w 420"/>
                  <a:gd name="T19" fmla="*/ 400 h 586"/>
                  <a:gd name="T20" fmla="*/ 201 w 420"/>
                  <a:gd name="T21" fmla="*/ 426 h 586"/>
                  <a:gd name="T22" fmla="*/ 132 w 420"/>
                  <a:gd name="T23" fmla="*/ 439 h 586"/>
                  <a:gd name="T24" fmla="*/ 129 w 420"/>
                  <a:gd name="T25" fmla="*/ 465 h 586"/>
                  <a:gd name="T26" fmla="*/ 182 w 420"/>
                  <a:gd name="T27" fmla="*/ 488 h 586"/>
                  <a:gd name="T28" fmla="*/ 258 w 420"/>
                  <a:gd name="T29" fmla="*/ 508 h 586"/>
                  <a:gd name="T30" fmla="*/ 330 w 420"/>
                  <a:gd name="T31" fmla="*/ 547 h 586"/>
                  <a:gd name="T32" fmla="*/ 301 w 420"/>
                  <a:gd name="T33" fmla="*/ 576 h 586"/>
                  <a:gd name="T34" fmla="*/ 271 w 420"/>
                  <a:gd name="T35" fmla="*/ 586 h 586"/>
                  <a:gd name="T36" fmla="*/ 228 w 420"/>
                  <a:gd name="T37" fmla="*/ 543 h 586"/>
                  <a:gd name="T38" fmla="*/ 162 w 420"/>
                  <a:gd name="T39" fmla="*/ 517 h 586"/>
                  <a:gd name="T40" fmla="*/ 109 w 420"/>
                  <a:gd name="T41" fmla="*/ 498 h 586"/>
                  <a:gd name="T42" fmla="*/ 109 w 420"/>
                  <a:gd name="T43" fmla="*/ 459 h 586"/>
                  <a:gd name="T44" fmla="*/ 119 w 420"/>
                  <a:gd name="T45" fmla="*/ 417 h 586"/>
                  <a:gd name="T46" fmla="*/ 152 w 420"/>
                  <a:gd name="T47" fmla="*/ 400 h 586"/>
                  <a:gd name="T48" fmla="*/ 258 w 420"/>
                  <a:gd name="T49" fmla="*/ 358 h 586"/>
                  <a:gd name="T50" fmla="*/ 317 w 420"/>
                  <a:gd name="T51" fmla="*/ 293 h 586"/>
                  <a:gd name="T52" fmla="*/ 360 w 420"/>
                  <a:gd name="T53" fmla="*/ 225 h 586"/>
                  <a:gd name="T54" fmla="*/ 350 w 420"/>
                  <a:gd name="T55" fmla="*/ 192 h 586"/>
                  <a:gd name="T56" fmla="*/ 317 w 420"/>
                  <a:gd name="T57" fmla="*/ 153 h 586"/>
                  <a:gd name="T58" fmla="*/ 238 w 420"/>
                  <a:gd name="T59" fmla="*/ 98 h 586"/>
                  <a:gd name="T60" fmla="*/ 142 w 420"/>
                  <a:gd name="T61" fmla="*/ 78 h 586"/>
                  <a:gd name="T62" fmla="*/ 79 w 420"/>
                  <a:gd name="T63" fmla="*/ 75 h 586"/>
                  <a:gd name="T64" fmla="*/ 23 w 420"/>
                  <a:gd name="T65" fmla="*/ 75 h 586"/>
                  <a:gd name="T66" fmla="*/ 0 w 420"/>
                  <a:gd name="T67" fmla="*/ 39 h 586"/>
                  <a:gd name="T68" fmla="*/ 23 w 420"/>
                  <a:gd name="T69" fmla="*/ 0 h 5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20"/>
                  <a:gd name="T106" fmla="*/ 0 h 586"/>
                  <a:gd name="T107" fmla="*/ 420 w 420"/>
                  <a:gd name="T108" fmla="*/ 586 h 58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20" h="586">
                    <a:moveTo>
                      <a:pt x="23" y="0"/>
                    </a:moveTo>
                    <a:lnTo>
                      <a:pt x="109" y="10"/>
                    </a:lnTo>
                    <a:lnTo>
                      <a:pt x="198" y="26"/>
                    </a:lnTo>
                    <a:lnTo>
                      <a:pt x="291" y="78"/>
                    </a:lnTo>
                    <a:lnTo>
                      <a:pt x="357" y="117"/>
                    </a:lnTo>
                    <a:lnTo>
                      <a:pt x="400" y="173"/>
                    </a:lnTo>
                    <a:lnTo>
                      <a:pt x="420" y="205"/>
                    </a:lnTo>
                    <a:lnTo>
                      <a:pt x="380" y="300"/>
                    </a:lnTo>
                    <a:lnTo>
                      <a:pt x="317" y="358"/>
                    </a:lnTo>
                    <a:lnTo>
                      <a:pt x="241" y="400"/>
                    </a:lnTo>
                    <a:lnTo>
                      <a:pt x="201" y="426"/>
                    </a:lnTo>
                    <a:lnTo>
                      <a:pt x="132" y="439"/>
                    </a:lnTo>
                    <a:lnTo>
                      <a:pt x="129" y="465"/>
                    </a:lnTo>
                    <a:lnTo>
                      <a:pt x="182" y="488"/>
                    </a:lnTo>
                    <a:lnTo>
                      <a:pt x="258" y="508"/>
                    </a:lnTo>
                    <a:lnTo>
                      <a:pt x="330" y="547"/>
                    </a:lnTo>
                    <a:lnTo>
                      <a:pt x="301" y="576"/>
                    </a:lnTo>
                    <a:lnTo>
                      <a:pt x="271" y="586"/>
                    </a:lnTo>
                    <a:lnTo>
                      <a:pt x="228" y="543"/>
                    </a:lnTo>
                    <a:lnTo>
                      <a:pt x="162" y="517"/>
                    </a:lnTo>
                    <a:lnTo>
                      <a:pt x="109" y="498"/>
                    </a:lnTo>
                    <a:lnTo>
                      <a:pt x="109" y="459"/>
                    </a:lnTo>
                    <a:lnTo>
                      <a:pt x="119" y="417"/>
                    </a:lnTo>
                    <a:lnTo>
                      <a:pt x="152" y="400"/>
                    </a:lnTo>
                    <a:lnTo>
                      <a:pt x="258" y="358"/>
                    </a:lnTo>
                    <a:lnTo>
                      <a:pt x="317" y="293"/>
                    </a:lnTo>
                    <a:lnTo>
                      <a:pt x="360" y="225"/>
                    </a:lnTo>
                    <a:lnTo>
                      <a:pt x="350" y="192"/>
                    </a:lnTo>
                    <a:lnTo>
                      <a:pt x="317" y="153"/>
                    </a:lnTo>
                    <a:lnTo>
                      <a:pt x="238" y="98"/>
                    </a:lnTo>
                    <a:lnTo>
                      <a:pt x="142" y="78"/>
                    </a:lnTo>
                    <a:lnTo>
                      <a:pt x="79" y="75"/>
                    </a:lnTo>
                    <a:lnTo>
                      <a:pt x="23" y="75"/>
                    </a:lnTo>
                    <a:lnTo>
                      <a:pt x="0" y="39"/>
                    </a:lnTo>
                    <a:lnTo>
                      <a:pt x="23" y="0"/>
                    </a:lnTo>
                    <a:close/>
                  </a:path>
                </a:pathLst>
              </a:custGeom>
              <a:solidFill>
                <a:srgbClr val="000000"/>
              </a:solidFill>
              <a:ln w="9525">
                <a:noFill/>
                <a:round/>
                <a:headEnd/>
                <a:tailEnd/>
              </a:ln>
            </p:spPr>
            <p:txBody>
              <a:bodyPr/>
              <a:lstStyle/>
              <a:p>
                <a:endParaRPr lang="it-IT"/>
              </a:p>
            </p:txBody>
          </p:sp>
          <p:sp>
            <p:nvSpPr>
              <p:cNvPr id="29710" name="Freeform 10"/>
              <p:cNvSpPr>
                <a:spLocks/>
              </p:cNvSpPr>
              <p:nvPr/>
            </p:nvSpPr>
            <p:spPr bwMode="auto">
              <a:xfrm>
                <a:off x="2953" y="2455"/>
                <a:ext cx="511" cy="947"/>
              </a:xfrm>
              <a:custGeom>
                <a:avLst/>
                <a:gdLst>
                  <a:gd name="T0" fmla="*/ 59 w 511"/>
                  <a:gd name="T1" fmla="*/ 0 h 947"/>
                  <a:gd name="T2" fmla="*/ 13 w 511"/>
                  <a:gd name="T3" fmla="*/ 0 h 947"/>
                  <a:gd name="T4" fmla="*/ 0 w 511"/>
                  <a:gd name="T5" fmla="*/ 68 h 947"/>
                  <a:gd name="T6" fmla="*/ 33 w 511"/>
                  <a:gd name="T7" fmla="*/ 108 h 947"/>
                  <a:gd name="T8" fmla="*/ 139 w 511"/>
                  <a:gd name="T9" fmla="*/ 202 h 947"/>
                  <a:gd name="T10" fmla="*/ 232 w 511"/>
                  <a:gd name="T11" fmla="*/ 322 h 947"/>
                  <a:gd name="T12" fmla="*/ 292 w 511"/>
                  <a:gd name="T13" fmla="*/ 446 h 947"/>
                  <a:gd name="T14" fmla="*/ 301 w 511"/>
                  <a:gd name="T15" fmla="*/ 527 h 947"/>
                  <a:gd name="T16" fmla="*/ 298 w 511"/>
                  <a:gd name="T17" fmla="*/ 586 h 947"/>
                  <a:gd name="T18" fmla="*/ 272 w 511"/>
                  <a:gd name="T19" fmla="*/ 719 h 947"/>
                  <a:gd name="T20" fmla="*/ 238 w 511"/>
                  <a:gd name="T21" fmla="*/ 827 h 947"/>
                  <a:gd name="T22" fmla="*/ 209 w 511"/>
                  <a:gd name="T23" fmla="*/ 889 h 947"/>
                  <a:gd name="T24" fmla="*/ 202 w 511"/>
                  <a:gd name="T25" fmla="*/ 928 h 947"/>
                  <a:gd name="T26" fmla="*/ 232 w 511"/>
                  <a:gd name="T27" fmla="*/ 928 h 947"/>
                  <a:gd name="T28" fmla="*/ 278 w 511"/>
                  <a:gd name="T29" fmla="*/ 915 h 947"/>
                  <a:gd name="T30" fmla="*/ 292 w 511"/>
                  <a:gd name="T31" fmla="*/ 918 h 947"/>
                  <a:gd name="T32" fmla="*/ 388 w 511"/>
                  <a:gd name="T33" fmla="*/ 924 h 947"/>
                  <a:gd name="T34" fmla="*/ 461 w 511"/>
                  <a:gd name="T35" fmla="*/ 947 h 947"/>
                  <a:gd name="T36" fmla="*/ 487 w 511"/>
                  <a:gd name="T37" fmla="*/ 934 h 947"/>
                  <a:gd name="T38" fmla="*/ 511 w 511"/>
                  <a:gd name="T39" fmla="*/ 885 h 947"/>
                  <a:gd name="T40" fmla="*/ 487 w 511"/>
                  <a:gd name="T41" fmla="*/ 859 h 947"/>
                  <a:gd name="T42" fmla="*/ 378 w 511"/>
                  <a:gd name="T43" fmla="*/ 856 h 947"/>
                  <a:gd name="T44" fmla="*/ 301 w 511"/>
                  <a:gd name="T45" fmla="*/ 866 h 947"/>
                  <a:gd name="T46" fmla="*/ 262 w 511"/>
                  <a:gd name="T47" fmla="*/ 885 h 947"/>
                  <a:gd name="T48" fmla="*/ 268 w 511"/>
                  <a:gd name="T49" fmla="*/ 840 h 947"/>
                  <a:gd name="T50" fmla="*/ 308 w 511"/>
                  <a:gd name="T51" fmla="*/ 771 h 947"/>
                  <a:gd name="T52" fmla="*/ 341 w 511"/>
                  <a:gd name="T53" fmla="*/ 664 h 947"/>
                  <a:gd name="T54" fmla="*/ 368 w 511"/>
                  <a:gd name="T55" fmla="*/ 573 h 947"/>
                  <a:gd name="T56" fmla="*/ 348 w 511"/>
                  <a:gd name="T57" fmla="*/ 469 h 947"/>
                  <a:gd name="T58" fmla="*/ 318 w 511"/>
                  <a:gd name="T59" fmla="*/ 358 h 947"/>
                  <a:gd name="T60" fmla="*/ 258 w 511"/>
                  <a:gd name="T61" fmla="*/ 231 h 947"/>
                  <a:gd name="T62" fmla="*/ 172 w 511"/>
                  <a:gd name="T63" fmla="*/ 114 h 947"/>
                  <a:gd name="T64" fmla="*/ 99 w 511"/>
                  <a:gd name="T65" fmla="*/ 29 h 947"/>
                  <a:gd name="T66" fmla="*/ 59 w 511"/>
                  <a:gd name="T67" fmla="*/ 0 h 9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11"/>
                  <a:gd name="T103" fmla="*/ 0 h 947"/>
                  <a:gd name="T104" fmla="*/ 511 w 511"/>
                  <a:gd name="T105" fmla="*/ 947 h 9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11" h="947">
                    <a:moveTo>
                      <a:pt x="59" y="0"/>
                    </a:moveTo>
                    <a:lnTo>
                      <a:pt x="13" y="0"/>
                    </a:lnTo>
                    <a:lnTo>
                      <a:pt x="0" y="68"/>
                    </a:lnTo>
                    <a:lnTo>
                      <a:pt x="33" y="108"/>
                    </a:lnTo>
                    <a:lnTo>
                      <a:pt x="139" y="202"/>
                    </a:lnTo>
                    <a:lnTo>
                      <a:pt x="232" y="322"/>
                    </a:lnTo>
                    <a:lnTo>
                      <a:pt x="292" y="446"/>
                    </a:lnTo>
                    <a:lnTo>
                      <a:pt x="301" y="527"/>
                    </a:lnTo>
                    <a:lnTo>
                      <a:pt x="298" y="586"/>
                    </a:lnTo>
                    <a:lnTo>
                      <a:pt x="272" y="719"/>
                    </a:lnTo>
                    <a:lnTo>
                      <a:pt x="238" y="827"/>
                    </a:lnTo>
                    <a:lnTo>
                      <a:pt x="209" y="889"/>
                    </a:lnTo>
                    <a:lnTo>
                      <a:pt x="202" y="928"/>
                    </a:lnTo>
                    <a:lnTo>
                      <a:pt x="232" y="928"/>
                    </a:lnTo>
                    <a:lnTo>
                      <a:pt x="278" y="915"/>
                    </a:lnTo>
                    <a:lnTo>
                      <a:pt x="292" y="918"/>
                    </a:lnTo>
                    <a:lnTo>
                      <a:pt x="388" y="924"/>
                    </a:lnTo>
                    <a:lnTo>
                      <a:pt x="461" y="947"/>
                    </a:lnTo>
                    <a:lnTo>
                      <a:pt x="487" y="934"/>
                    </a:lnTo>
                    <a:lnTo>
                      <a:pt x="511" y="885"/>
                    </a:lnTo>
                    <a:lnTo>
                      <a:pt x="487" y="859"/>
                    </a:lnTo>
                    <a:lnTo>
                      <a:pt x="378" y="856"/>
                    </a:lnTo>
                    <a:lnTo>
                      <a:pt x="301" y="866"/>
                    </a:lnTo>
                    <a:lnTo>
                      <a:pt x="262" y="885"/>
                    </a:lnTo>
                    <a:lnTo>
                      <a:pt x="268" y="840"/>
                    </a:lnTo>
                    <a:lnTo>
                      <a:pt x="308" y="771"/>
                    </a:lnTo>
                    <a:lnTo>
                      <a:pt x="341" y="664"/>
                    </a:lnTo>
                    <a:lnTo>
                      <a:pt x="368" y="573"/>
                    </a:lnTo>
                    <a:lnTo>
                      <a:pt x="348" y="469"/>
                    </a:lnTo>
                    <a:lnTo>
                      <a:pt x="318" y="358"/>
                    </a:lnTo>
                    <a:lnTo>
                      <a:pt x="258" y="231"/>
                    </a:lnTo>
                    <a:lnTo>
                      <a:pt x="172" y="114"/>
                    </a:lnTo>
                    <a:lnTo>
                      <a:pt x="99" y="29"/>
                    </a:lnTo>
                    <a:lnTo>
                      <a:pt x="59" y="0"/>
                    </a:lnTo>
                    <a:close/>
                  </a:path>
                </a:pathLst>
              </a:custGeom>
              <a:solidFill>
                <a:srgbClr val="000000"/>
              </a:solidFill>
              <a:ln w="9525">
                <a:noFill/>
                <a:round/>
                <a:headEnd/>
                <a:tailEnd/>
              </a:ln>
            </p:spPr>
            <p:txBody>
              <a:bodyPr/>
              <a:lstStyle/>
              <a:p>
                <a:endParaRPr lang="it-IT"/>
              </a:p>
            </p:txBody>
          </p:sp>
          <p:sp>
            <p:nvSpPr>
              <p:cNvPr id="29711" name="Freeform 11"/>
              <p:cNvSpPr>
                <a:spLocks/>
              </p:cNvSpPr>
              <p:nvPr/>
            </p:nvSpPr>
            <p:spPr bwMode="auto">
              <a:xfrm>
                <a:off x="2632" y="2453"/>
                <a:ext cx="344" cy="965"/>
              </a:xfrm>
              <a:custGeom>
                <a:avLst/>
                <a:gdLst>
                  <a:gd name="T0" fmla="*/ 238 w 344"/>
                  <a:gd name="T1" fmla="*/ 0 h 965"/>
                  <a:gd name="T2" fmla="*/ 195 w 344"/>
                  <a:gd name="T3" fmla="*/ 91 h 965"/>
                  <a:gd name="T4" fmla="*/ 165 w 344"/>
                  <a:gd name="T5" fmla="*/ 224 h 965"/>
                  <a:gd name="T6" fmla="*/ 129 w 344"/>
                  <a:gd name="T7" fmla="*/ 371 h 965"/>
                  <a:gd name="T8" fmla="*/ 96 w 344"/>
                  <a:gd name="T9" fmla="*/ 520 h 965"/>
                  <a:gd name="T10" fmla="*/ 96 w 344"/>
                  <a:gd name="T11" fmla="*/ 575 h 965"/>
                  <a:gd name="T12" fmla="*/ 129 w 344"/>
                  <a:gd name="T13" fmla="*/ 673 h 965"/>
                  <a:gd name="T14" fmla="*/ 175 w 344"/>
                  <a:gd name="T15" fmla="*/ 725 h 965"/>
                  <a:gd name="T16" fmla="*/ 218 w 344"/>
                  <a:gd name="T17" fmla="*/ 790 h 965"/>
                  <a:gd name="T18" fmla="*/ 248 w 344"/>
                  <a:gd name="T19" fmla="*/ 838 h 965"/>
                  <a:gd name="T20" fmla="*/ 235 w 344"/>
                  <a:gd name="T21" fmla="*/ 861 h 965"/>
                  <a:gd name="T22" fmla="*/ 159 w 344"/>
                  <a:gd name="T23" fmla="*/ 871 h 965"/>
                  <a:gd name="T24" fmla="*/ 36 w 344"/>
                  <a:gd name="T25" fmla="*/ 890 h 965"/>
                  <a:gd name="T26" fmla="*/ 0 w 344"/>
                  <a:gd name="T27" fmla="*/ 920 h 965"/>
                  <a:gd name="T28" fmla="*/ 30 w 344"/>
                  <a:gd name="T29" fmla="*/ 946 h 965"/>
                  <a:gd name="T30" fmla="*/ 99 w 344"/>
                  <a:gd name="T31" fmla="*/ 965 h 965"/>
                  <a:gd name="T32" fmla="*/ 179 w 344"/>
                  <a:gd name="T33" fmla="*/ 926 h 965"/>
                  <a:gd name="T34" fmla="*/ 238 w 344"/>
                  <a:gd name="T35" fmla="*/ 900 h 965"/>
                  <a:gd name="T36" fmla="*/ 314 w 344"/>
                  <a:gd name="T37" fmla="*/ 890 h 965"/>
                  <a:gd name="T38" fmla="*/ 344 w 344"/>
                  <a:gd name="T39" fmla="*/ 881 h 965"/>
                  <a:gd name="T40" fmla="*/ 334 w 344"/>
                  <a:gd name="T41" fmla="*/ 848 h 965"/>
                  <a:gd name="T42" fmla="*/ 248 w 344"/>
                  <a:gd name="T43" fmla="*/ 764 h 965"/>
                  <a:gd name="T44" fmla="*/ 198 w 344"/>
                  <a:gd name="T45" fmla="*/ 676 h 965"/>
                  <a:gd name="T46" fmla="*/ 155 w 344"/>
                  <a:gd name="T47" fmla="*/ 617 h 965"/>
                  <a:gd name="T48" fmla="*/ 149 w 344"/>
                  <a:gd name="T49" fmla="*/ 559 h 965"/>
                  <a:gd name="T50" fmla="*/ 169 w 344"/>
                  <a:gd name="T51" fmla="*/ 462 h 965"/>
                  <a:gd name="T52" fmla="*/ 215 w 344"/>
                  <a:gd name="T53" fmla="*/ 361 h 965"/>
                  <a:gd name="T54" fmla="*/ 265 w 344"/>
                  <a:gd name="T55" fmla="*/ 189 h 965"/>
                  <a:gd name="T56" fmla="*/ 308 w 344"/>
                  <a:gd name="T57" fmla="*/ 88 h 965"/>
                  <a:gd name="T58" fmla="*/ 304 w 344"/>
                  <a:gd name="T59" fmla="*/ 29 h 965"/>
                  <a:gd name="T60" fmla="*/ 265 w 344"/>
                  <a:gd name="T61" fmla="*/ 0 h 965"/>
                  <a:gd name="T62" fmla="*/ 238 w 344"/>
                  <a:gd name="T63" fmla="*/ 0 h 96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44"/>
                  <a:gd name="T97" fmla="*/ 0 h 965"/>
                  <a:gd name="T98" fmla="*/ 344 w 344"/>
                  <a:gd name="T99" fmla="*/ 965 h 96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44" h="965">
                    <a:moveTo>
                      <a:pt x="238" y="0"/>
                    </a:moveTo>
                    <a:lnTo>
                      <a:pt x="195" y="91"/>
                    </a:lnTo>
                    <a:lnTo>
                      <a:pt x="165" y="224"/>
                    </a:lnTo>
                    <a:lnTo>
                      <a:pt x="129" y="371"/>
                    </a:lnTo>
                    <a:lnTo>
                      <a:pt x="96" y="520"/>
                    </a:lnTo>
                    <a:lnTo>
                      <a:pt x="96" y="575"/>
                    </a:lnTo>
                    <a:lnTo>
                      <a:pt x="129" y="673"/>
                    </a:lnTo>
                    <a:lnTo>
                      <a:pt x="175" y="725"/>
                    </a:lnTo>
                    <a:lnTo>
                      <a:pt x="218" y="790"/>
                    </a:lnTo>
                    <a:lnTo>
                      <a:pt x="248" y="838"/>
                    </a:lnTo>
                    <a:lnTo>
                      <a:pt x="235" y="861"/>
                    </a:lnTo>
                    <a:lnTo>
                      <a:pt x="159" y="871"/>
                    </a:lnTo>
                    <a:lnTo>
                      <a:pt x="36" y="890"/>
                    </a:lnTo>
                    <a:lnTo>
                      <a:pt x="0" y="920"/>
                    </a:lnTo>
                    <a:lnTo>
                      <a:pt x="30" y="946"/>
                    </a:lnTo>
                    <a:lnTo>
                      <a:pt x="99" y="965"/>
                    </a:lnTo>
                    <a:lnTo>
                      <a:pt x="179" y="926"/>
                    </a:lnTo>
                    <a:lnTo>
                      <a:pt x="238" y="900"/>
                    </a:lnTo>
                    <a:lnTo>
                      <a:pt x="314" y="890"/>
                    </a:lnTo>
                    <a:lnTo>
                      <a:pt x="344" y="881"/>
                    </a:lnTo>
                    <a:lnTo>
                      <a:pt x="334" y="848"/>
                    </a:lnTo>
                    <a:lnTo>
                      <a:pt x="248" y="764"/>
                    </a:lnTo>
                    <a:lnTo>
                      <a:pt x="198" y="676"/>
                    </a:lnTo>
                    <a:lnTo>
                      <a:pt x="155" y="617"/>
                    </a:lnTo>
                    <a:lnTo>
                      <a:pt x="149" y="559"/>
                    </a:lnTo>
                    <a:lnTo>
                      <a:pt x="169" y="462"/>
                    </a:lnTo>
                    <a:lnTo>
                      <a:pt x="215" y="361"/>
                    </a:lnTo>
                    <a:lnTo>
                      <a:pt x="265" y="189"/>
                    </a:lnTo>
                    <a:lnTo>
                      <a:pt x="308" y="88"/>
                    </a:lnTo>
                    <a:lnTo>
                      <a:pt x="304" y="29"/>
                    </a:lnTo>
                    <a:lnTo>
                      <a:pt x="265" y="0"/>
                    </a:lnTo>
                    <a:lnTo>
                      <a:pt x="238" y="0"/>
                    </a:lnTo>
                    <a:close/>
                  </a:path>
                </a:pathLst>
              </a:custGeom>
              <a:solidFill>
                <a:srgbClr val="000000"/>
              </a:solidFill>
              <a:ln w="9525">
                <a:noFill/>
                <a:round/>
                <a:headEnd/>
                <a:tailEnd/>
              </a:ln>
            </p:spPr>
            <p:txBody>
              <a:bodyPr/>
              <a:lstStyle/>
              <a:p>
                <a:endParaRPr lang="it-IT"/>
              </a:p>
            </p:txBody>
          </p:sp>
        </p:grpSp>
        <p:grpSp>
          <p:nvGrpSpPr>
            <p:cNvPr id="29703" name="Group 12"/>
            <p:cNvGrpSpPr>
              <a:grpSpLocks/>
            </p:cNvGrpSpPr>
            <p:nvPr/>
          </p:nvGrpSpPr>
          <p:grpSpPr bwMode="auto">
            <a:xfrm flipH="1">
              <a:off x="3000" y="903"/>
              <a:ext cx="211" cy="285"/>
              <a:chOff x="3000" y="903"/>
              <a:chExt cx="211" cy="285"/>
            </a:xfrm>
          </p:grpSpPr>
          <p:sp>
            <p:nvSpPr>
              <p:cNvPr id="29704" name="Freeform 13"/>
              <p:cNvSpPr>
                <a:spLocks/>
              </p:cNvSpPr>
              <p:nvPr/>
            </p:nvSpPr>
            <p:spPr bwMode="auto">
              <a:xfrm>
                <a:off x="3041" y="903"/>
                <a:ext cx="170" cy="198"/>
              </a:xfrm>
              <a:custGeom>
                <a:avLst/>
                <a:gdLst>
                  <a:gd name="T0" fmla="*/ 20 w 170"/>
                  <a:gd name="T1" fmla="*/ 9 h 198"/>
                  <a:gd name="T2" fmla="*/ 66 w 170"/>
                  <a:gd name="T3" fmla="*/ 0 h 198"/>
                  <a:gd name="T4" fmla="*/ 110 w 170"/>
                  <a:gd name="T5" fmla="*/ 3 h 198"/>
                  <a:gd name="T6" fmla="*/ 150 w 170"/>
                  <a:gd name="T7" fmla="*/ 22 h 198"/>
                  <a:gd name="T8" fmla="*/ 170 w 170"/>
                  <a:gd name="T9" fmla="*/ 58 h 198"/>
                  <a:gd name="T10" fmla="*/ 170 w 170"/>
                  <a:gd name="T11" fmla="*/ 87 h 198"/>
                  <a:gd name="T12" fmla="*/ 150 w 170"/>
                  <a:gd name="T13" fmla="*/ 126 h 198"/>
                  <a:gd name="T14" fmla="*/ 116 w 170"/>
                  <a:gd name="T15" fmla="*/ 149 h 198"/>
                  <a:gd name="T16" fmla="*/ 66 w 170"/>
                  <a:gd name="T17" fmla="*/ 149 h 198"/>
                  <a:gd name="T18" fmla="*/ 36 w 170"/>
                  <a:gd name="T19" fmla="*/ 168 h 198"/>
                  <a:gd name="T20" fmla="*/ 26 w 170"/>
                  <a:gd name="T21" fmla="*/ 198 h 198"/>
                  <a:gd name="T22" fmla="*/ 0 w 170"/>
                  <a:gd name="T23" fmla="*/ 188 h 198"/>
                  <a:gd name="T24" fmla="*/ 10 w 170"/>
                  <a:gd name="T25" fmla="*/ 149 h 198"/>
                  <a:gd name="T26" fmla="*/ 46 w 170"/>
                  <a:gd name="T27" fmla="*/ 126 h 198"/>
                  <a:gd name="T28" fmla="*/ 106 w 170"/>
                  <a:gd name="T29" fmla="*/ 120 h 198"/>
                  <a:gd name="T30" fmla="*/ 130 w 170"/>
                  <a:gd name="T31" fmla="*/ 97 h 198"/>
                  <a:gd name="T32" fmla="*/ 136 w 170"/>
                  <a:gd name="T33" fmla="*/ 61 h 198"/>
                  <a:gd name="T34" fmla="*/ 110 w 170"/>
                  <a:gd name="T35" fmla="*/ 29 h 198"/>
                  <a:gd name="T36" fmla="*/ 70 w 170"/>
                  <a:gd name="T37" fmla="*/ 29 h 198"/>
                  <a:gd name="T38" fmla="*/ 26 w 170"/>
                  <a:gd name="T39" fmla="*/ 39 h 198"/>
                  <a:gd name="T40" fmla="*/ 10 w 170"/>
                  <a:gd name="T41" fmla="*/ 29 h 198"/>
                  <a:gd name="T42" fmla="*/ 20 w 170"/>
                  <a:gd name="T43" fmla="*/ 9 h 19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0"/>
                  <a:gd name="T67" fmla="*/ 0 h 198"/>
                  <a:gd name="T68" fmla="*/ 170 w 170"/>
                  <a:gd name="T69" fmla="*/ 198 h 19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0" h="198">
                    <a:moveTo>
                      <a:pt x="20" y="9"/>
                    </a:moveTo>
                    <a:lnTo>
                      <a:pt x="66" y="0"/>
                    </a:lnTo>
                    <a:lnTo>
                      <a:pt x="110" y="3"/>
                    </a:lnTo>
                    <a:lnTo>
                      <a:pt x="150" y="22"/>
                    </a:lnTo>
                    <a:lnTo>
                      <a:pt x="170" y="58"/>
                    </a:lnTo>
                    <a:lnTo>
                      <a:pt x="170" y="87"/>
                    </a:lnTo>
                    <a:lnTo>
                      <a:pt x="150" y="126"/>
                    </a:lnTo>
                    <a:lnTo>
                      <a:pt x="116" y="149"/>
                    </a:lnTo>
                    <a:lnTo>
                      <a:pt x="66" y="149"/>
                    </a:lnTo>
                    <a:lnTo>
                      <a:pt x="36" y="168"/>
                    </a:lnTo>
                    <a:lnTo>
                      <a:pt x="26" y="198"/>
                    </a:lnTo>
                    <a:lnTo>
                      <a:pt x="0" y="188"/>
                    </a:lnTo>
                    <a:lnTo>
                      <a:pt x="10" y="149"/>
                    </a:lnTo>
                    <a:lnTo>
                      <a:pt x="46" y="126"/>
                    </a:lnTo>
                    <a:lnTo>
                      <a:pt x="106" y="120"/>
                    </a:lnTo>
                    <a:lnTo>
                      <a:pt x="130" y="97"/>
                    </a:lnTo>
                    <a:lnTo>
                      <a:pt x="136" y="61"/>
                    </a:lnTo>
                    <a:lnTo>
                      <a:pt x="110" y="29"/>
                    </a:lnTo>
                    <a:lnTo>
                      <a:pt x="70" y="29"/>
                    </a:lnTo>
                    <a:lnTo>
                      <a:pt x="26" y="39"/>
                    </a:lnTo>
                    <a:lnTo>
                      <a:pt x="10" y="29"/>
                    </a:lnTo>
                    <a:lnTo>
                      <a:pt x="20" y="9"/>
                    </a:lnTo>
                    <a:close/>
                  </a:path>
                </a:pathLst>
              </a:custGeom>
              <a:solidFill>
                <a:srgbClr val="000000"/>
              </a:solidFill>
              <a:ln w="9525">
                <a:noFill/>
                <a:round/>
                <a:headEnd/>
                <a:tailEnd/>
              </a:ln>
            </p:spPr>
            <p:txBody>
              <a:bodyPr/>
              <a:lstStyle/>
              <a:p>
                <a:endParaRPr lang="it-IT"/>
              </a:p>
            </p:txBody>
          </p:sp>
          <p:sp>
            <p:nvSpPr>
              <p:cNvPr id="29705" name="Freeform 14"/>
              <p:cNvSpPr>
                <a:spLocks/>
              </p:cNvSpPr>
              <p:nvPr/>
            </p:nvSpPr>
            <p:spPr bwMode="auto">
              <a:xfrm>
                <a:off x="3000" y="1134"/>
                <a:ext cx="53" cy="54"/>
              </a:xfrm>
              <a:custGeom>
                <a:avLst/>
                <a:gdLst>
                  <a:gd name="T0" fmla="*/ 53 w 53"/>
                  <a:gd name="T1" fmla="*/ 3 h 54"/>
                  <a:gd name="T2" fmla="*/ 26 w 53"/>
                  <a:gd name="T3" fmla="*/ 0 h 54"/>
                  <a:gd name="T4" fmla="*/ 8 w 53"/>
                  <a:gd name="T5" fmla="*/ 20 h 54"/>
                  <a:gd name="T6" fmla="*/ 0 w 53"/>
                  <a:gd name="T7" fmla="*/ 51 h 54"/>
                  <a:gd name="T8" fmla="*/ 26 w 53"/>
                  <a:gd name="T9" fmla="*/ 54 h 54"/>
                  <a:gd name="T10" fmla="*/ 48 w 53"/>
                  <a:gd name="T11" fmla="*/ 40 h 54"/>
                  <a:gd name="T12" fmla="*/ 53 w 53"/>
                  <a:gd name="T13" fmla="*/ 3 h 54"/>
                  <a:gd name="T14" fmla="*/ 0 60000 65536"/>
                  <a:gd name="T15" fmla="*/ 0 60000 65536"/>
                  <a:gd name="T16" fmla="*/ 0 60000 65536"/>
                  <a:gd name="T17" fmla="*/ 0 60000 65536"/>
                  <a:gd name="T18" fmla="*/ 0 60000 65536"/>
                  <a:gd name="T19" fmla="*/ 0 60000 65536"/>
                  <a:gd name="T20" fmla="*/ 0 60000 65536"/>
                  <a:gd name="T21" fmla="*/ 0 w 53"/>
                  <a:gd name="T22" fmla="*/ 0 h 54"/>
                  <a:gd name="T23" fmla="*/ 53 w 53"/>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54">
                    <a:moveTo>
                      <a:pt x="53" y="3"/>
                    </a:moveTo>
                    <a:lnTo>
                      <a:pt x="26" y="0"/>
                    </a:lnTo>
                    <a:lnTo>
                      <a:pt x="8" y="20"/>
                    </a:lnTo>
                    <a:lnTo>
                      <a:pt x="0" y="51"/>
                    </a:lnTo>
                    <a:lnTo>
                      <a:pt x="26" y="54"/>
                    </a:lnTo>
                    <a:lnTo>
                      <a:pt x="48" y="40"/>
                    </a:lnTo>
                    <a:lnTo>
                      <a:pt x="53" y="3"/>
                    </a:lnTo>
                    <a:close/>
                  </a:path>
                </a:pathLst>
              </a:custGeom>
              <a:solidFill>
                <a:srgbClr val="000000"/>
              </a:solidFill>
              <a:ln w="9525">
                <a:noFill/>
                <a:round/>
                <a:headEnd/>
                <a:tailEnd/>
              </a:ln>
            </p:spPr>
            <p:txBody>
              <a:bodyPr/>
              <a:lstStyle/>
              <a:p>
                <a:endParaRPr lang="it-IT"/>
              </a:p>
            </p:txBody>
          </p:sp>
        </p:grpSp>
      </p:grpSp>
      <p:sp>
        <p:nvSpPr>
          <p:cNvPr id="16" name="Rettangolo 15"/>
          <p:cNvSpPr/>
          <p:nvPr/>
        </p:nvSpPr>
        <p:spPr>
          <a:xfrm>
            <a:off x="2285984" y="2786058"/>
            <a:ext cx="4158511" cy="461665"/>
          </a:xfrm>
          <a:prstGeom prst="rect">
            <a:avLst/>
          </a:prstGeom>
        </p:spPr>
        <p:txBody>
          <a:bodyPr wrap="none">
            <a:spAutoFit/>
          </a:bodyPr>
          <a:lstStyle/>
          <a:p>
            <a:pPr algn="ctr" eaLnBrk="1" hangingPunct="1">
              <a:buFontTx/>
              <a:buNone/>
            </a:pPr>
            <a:r>
              <a:rPr lang="it-IT" i="1" dirty="0" smtClean="0">
                <a:latin typeface="Arial" pitchFamily="34" charset="0"/>
                <a:cs typeface="Arial" pitchFamily="34" charset="0"/>
              </a:rPr>
              <a:t>Apriamo il libro dei problemi!!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700">
                                            <p:txEl>
                                              <p:pRg st="0" end="0"/>
                                            </p:txEl>
                                          </p:spTgt>
                                        </p:tgtEl>
                                        <p:attrNameLst>
                                          <p:attrName>style.visibility</p:attrName>
                                        </p:attrNameLst>
                                      </p:cBhvr>
                                      <p:to>
                                        <p:strVal val="visible"/>
                                      </p:to>
                                    </p:set>
                                    <p:animEffect transition="in" filter="fade">
                                      <p:cBhvr>
                                        <p:cTn id="12" dur="2000"/>
                                        <p:tgtEl>
                                          <p:spTgt spid="2970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700">
                                            <p:txEl>
                                              <p:pRg st="1" end="1"/>
                                            </p:txEl>
                                          </p:spTgt>
                                        </p:tgtEl>
                                        <p:attrNameLst>
                                          <p:attrName>style.visibility</p:attrName>
                                        </p:attrNameLst>
                                      </p:cBhvr>
                                      <p:to>
                                        <p:strVal val="visible"/>
                                      </p:to>
                                    </p:set>
                                    <p:animEffect transition="in" filter="fade">
                                      <p:cBhvr>
                                        <p:cTn id="17" dur="2000"/>
                                        <p:tgtEl>
                                          <p:spTgt spid="2970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700">
                                            <p:txEl>
                                              <p:pRg st="2" end="2"/>
                                            </p:txEl>
                                          </p:spTgt>
                                        </p:tgtEl>
                                        <p:attrNameLst>
                                          <p:attrName>style.visibility</p:attrName>
                                        </p:attrNameLst>
                                      </p:cBhvr>
                                      <p:to>
                                        <p:strVal val="visible"/>
                                      </p:to>
                                    </p:set>
                                    <p:animEffect transition="in" filter="fade">
                                      <p:cBhvr>
                                        <p:cTn id="22" dur="2000"/>
                                        <p:tgtEl>
                                          <p:spTgt spid="29700">
                                            <p:txEl>
                                              <p:pRg st="2" end="2"/>
                                            </p:txEl>
                                          </p:spTgt>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29701"/>
                                        </p:tgtEl>
                                        <p:attrNameLst>
                                          <p:attrName>style.visibility</p:attrName>
                                        </p:attrNameLst>
                                      </p:cBhvr>
                                      <p:to>
                                        <p:strVal val="visible"/>
                                      </p:to>
                                    </p:set>
                                    <p:animEffect transition="in" filter="fade">
                                      <p:cBhvr>
                                        <p:cTn id="26" dur="2000"/>
                                        <p:tgtEl>
                                          <p:spTgt spid="29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build="p"/>
      <p:bldP spid="16"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Algoritmi: ultima osservazione</a:t>
            </a:r>
            <a:endParaRPr lang="it-IT" dirty="0"/>
          </a:p>
        </p:txBody>
      </p:sp>
      <p:sp>
        <p:nvSpPr>
          <p:cNvPr id="3" name="Segnaposto contenuto 2"/>
          <p:cNvSpPr>
            <a:spLocks noGrp="1"/>
          </p:cNvSpPr>
          <p:nvPr>
            <p:ph idx="1"/>
          </p:nvPr>
        </p:nvSpPr>
        <p:spPr/>
        <p:txBody>
          <a:bodyPr/>
          <a:lstStyle/>
          <a:p>
            <a:pPr>
              <a:buNone/>
            </a:pPr>
            <a:r>
              <a:rPr lang="it-IT" dirty="0" smtClean="0"/>
              <a:t>Per risolvere i problemi, appare che noi utilizziamo 2 tipi di conoscenza:</a:t>
            </a:r>
          </a:p>
          <a:p>
            <a:pPr lvl="1"/>
            <a:r>
              <a:rPr lang="it-IT" b="1" dirty="0" smtClean="0"/>
              <a:t>Procedurale</a:t>
            </a:r>
          </a:p>
          <a:p>
            <a:pPr lvl="1">
              <a:buNone/>
            </a:pPr>
            <a:r>
              <a:rPr lang="it-IT" dirty="0" smtClean="0"/>
              <a:t>Tipicamente usata per programmare macchine (nozione </a:t>
            </a:r>
            <a:r>
              <a:rPr lang="it-IT" smtClean="0"/>
              <a:t>di algoritmo)</a:t>
            </a:r>
            <a:endParaRPr lang="it-IT" dirty="0" smtClean="0"/>
          </a:p>
          <a:p>
            <a:pPr lvl="1"/>
            <a:endParaRPr lang="it-IT" dirty="0" smtClean="0"/>
          </a:p>
          <a:p>
            <a:pPr lvl="1"/>
            <a:r>
              <a:rPr lang="it-IT" b="1" dirty="0" smtClean="0"/>
              <a:t>Dichiarativa</a:t>
            </a:r>
          </a:p>
          <a:p>
            <a:pPr lvl="1">
              <a:buNone/>
            </a:pPr>
            <a:r>
              <a:rPr lang="it-IT" dirty="0" smtClean="0"/>
              <a:t>Talvolta usata per programmare macchine </a:t>
            </a:r>
          </a:p>
          <a:p>
            <a:pPr lvl="1"/>
            <a:endParaRPr lang="it-IT" b="1"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it-IT" smtClean="0"/>
              <a:t>Problemi ed Algoritmi</a:t>
            </a:r>
          </a:p>
        </p:txBody>
      </p:sp>
      <p:sp>
        <p:nvSpPr>
          <p:cNvPr id="28675" name="Rectangle 3"/>
          <p:cNvSpPr>
            <a:spLocks noGrp="1" noChangeArrowheads="1"/>
          </p:cNvSpPr>
          <p:nvPr>
            <p:ph type="body" idx="1"/>
          </p:nvPr>
        </p:nvSpPr>
        <p:spPr/>
        <p:txBody>
          <a:bodyPr/>
          <a:lstStyle/>
          <a:p>
            <a:pPr eaLnBrk="1" hangingPunct="1"/>
            <a:r>
              <a:rPr lang="it-IT" sz="2000" dirty="0" smtClean="0"/>
              <a:t>Domanda fondamentale: </a:t>
            </a:r>
          </a:p>
          <a:p>
            <a:pPr lvl="1" eaLnBrk="1" hangingPunct="1">
              <a:buFontTx/>
              <a:buNone/>
            </a:pPr>
            <a:r>
              <a:rPr lang="it-IT" sz="1800" dirty="0" smtClean="0"/>
              <a:t>Cos’è un problema e quando è risolubile?</a:t>
            </a:r>
          </a:p>
          <a:p>
            <a:pPr eaLnBrk="1" hangingPunct="1"/>
            <a:r>
              <a:rPr lang="it-IT" sz="2000" dirty="0" smtClean="0"/>
              <a:t>Esempio di Problema e Processo di risoluzione</a:t>
            </a:r>
          </a:p>
          <a:p>
            <a:pPr eaLnBrk="1" hangingPunct="1"/>
            <a:r>
              <a:rPr lang="it-IT" sz="2000" dirty="0" smtClean="0"/>
              <a:t>Definizione di algoritmo</a:t>
            </a:r>
          </a:p>
          <a:p>
            <a:pPr eaLnBrk="1" hangingPunct="1"/>
            <a:r>
              <a:rPr lang="it-IT" sz="2000" dirty="0" smtClean="0"/>
              <a:t>“Processo di soluzione=Esecutore+Algoritmo”</a:t>
            </a:r>
          </a:p>
          <a:p>
            <a:pPr eaLnBrk="1" hangingPunct="1"/>
            <a:r>
              <a:rPr lang="it-IT" sz="2000" dirty="0" smtClean="0"/>
              <a:t>Parametrizzazione dei problemi</a:t>
            </a:r>
          </a:p>
          <a:p>
            <a:pPr eaLnBrk="1" hangingPunct="1"/>
            <a:r>
              <a:rPr lang="it-IT" sz="2000" dirty="0" smtClean="0"/>
              <a:t>Un algoritmo più complesso: </a:t>
            </a:r>
          </a:p>
          <a:p>
            <a:pPr lvl="1" eaLnBrk="1" hangingPunct="1"/>
            <a:r>
              <a:rPr lang="it-IT" sz="1800" dirty="0" smtClean="0"/>
              <a:t>Sommare e moltiplicare due numeri</a:t>
            </a:r>
          </a:p>
          <a:p>
            <a:pPr lvl="1" eaLnBrk="1" hangingPunct="1"/>
            <a:r>
              <a:rPr lang="it-IT" sz="1800" dirty="0" smtClean="0"/>
              <a:t>Trovare il massimo comun denominatore tra due numeri</a:t>
            </a:r>
          </a:p>
          <a:p>
            <a:pPr eaLnBrk="1" hangingPunct="1"/>
            <a:r>
              <a:rPr lang="it-IT" sz="2000" dirty="0" err="1" smtClean="0"/>
              <a:t>Storia…</a:t>
            </a:r>
            <a:r>
              <a:rPr lang="it-IT" sz="2000" dirty="0" smtClean="0"/>
              <a:t> la </a:t>
            </a:r>
            <a:r>
              <a:rPr lang="it-IT" sz="2000" i="1" dirty="0" err="1" smtClean="0"/>
              <a:t>pascalina</a:t>
            </a:r>
            <a:r>
              <a:rPr lang="it-IT" sz="2000" i="1" dirty="0" smtClean="0"/>
              <a:t> </a:t>
            </a:r>
            <a:r>
              <a:rPr lang="it-IT" sz="2000" dirty="0" smtClean="0"/>
              <a:t>(1642)</a:t>
            </a:r>
          </a:p>
          <a:p>
            <a:pPr eaLnBrk="1" hangingPunct="1"/>
            <a:r>
              <a:rPr lang="it-IT" sz="2000" dirty="0" smtClean="0"/>
              <a:t>Scegliere tra algoritmi (complessità)</a:t>
            </a:r>
          </a:p>
          <a:p>
            <a:pPr eaLnBrk="1" hangingPunct="1"/>
            <a:r>
              <a:rPr lang="it-IT" sz="2000" dirty="0" smtClean="0"/>
              <a:t>Un linguaggio per esprimere algoritmi</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Domande alle quali sappiamo rispondere</a:t>
            </a:r>
            <a:endParaRPr lang="it-IT" dirty="0"/>
          </a:p>
        </p:txBody>
      </p:sp>
      <p:sp>
        <p:nvSpPr>
          <p:cNvPr id="3" name="Segnaposto contenuto 2"/>
          <p:cNvSpPr>
            <a:spLocks noGrp="1"/>
          </p:cNvSpPr>
          <p:nvPr>
            <p:ph idx="1"/>
          </p:nvPr>
        </p:nvSpPr>
        <p:spPr/>
        <p:txBody>
          <a:bodyPr/>
          <a:lstStyle/>
          <a:p>
            <a:r>
              <a:rPr lang="it-IT" dirty="0" smtClean="0"/>
              <a:t>Perché ci insegnano l’algoritmo “normale” per fare la somma?</a:t>
            </a:r>
            <a:endParaRPr lang="it-IT"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it-IT" smtClean="0"/>
              <a:t>Ricapitoliamo</a:t>
            </a:r>
          </a:p>
        </p:txBody>
      </p:sp>
      <p:sp>
        <p:nvSpPr>
          <p:cNvPr id="50179" name="Rectangle 3"/>
          <p:cNvSpPr>
            <a:spLocks noGrp="1" noChangeArrowheads="1"/>
          </p:cNvSpPr>
          <p:nvPr>
            <p:ph type="body" idx="1"/>
          </p:nvPr>
        </p:nvSpPr>
        <p:spPr/>
        <p:txBody>
          <a:bodyPr/>
          <a:lstStyle/>
          <a:p>
            <a:pPr eaLnBrk="1" hangingPunct="1">
              <a:buFontTx/>
              <a:buNone/>
            </a:pPr>
            <a:r>
              <a:rPr lang="it-IT" smtClean="0"/>
              <a:t>Ingredienti attuali:</a:t>
            </a:r>
          </a:p>
          <a:p>
            <a:pPr eaLnBrk="1" hangingPunct="1"/>
            <a:r>
              <a:rPr lang="it-IT" smtClean="0"/>
              <a:t>Algoritmo</a:t>
            </a:r>
          </a:p>
          <a:p>
            <a:pPr eaLnBrk="1" hangingPunct="1"/>
            <a:r>
              <a:rPr lang="it-IT" smtClean="0"/>
              <a:t>Parametro</a:t>
            </a:r>
          </a:p>
          <a:p>
            <a:pPr eaLnBrk="1" hangingPunct="1">
              <a:buFontTx/>
              <a:buNone/>
            </a:pPr>
            <a:r>
              <a:rPr lang="it-IT" smtClean="0"/>
              <a:t>Cosa Manca?</a:t>
            </a:r>
          </a:p>
          <a:p>
            <a:pPr eaLnBrk="1" hangingPunct="1"/>
            <a:r>
              <a:rPr lang="it-IT" smtClean="0"/>
              <a:t>Come codifichiamo le azioni ed i parametri?</a:t>
            </a:r>
          </a:p>
          <a:p>
            <a:pPr eaLnBrk="1" hangingPunct="1"/>
            <a:r>
              <a:rPr lang="it-IT" smtClean="0"/>
              <a:t>Come passiamo ad un risolutore generale di problemi?</a:t>
            </a:r>
          </a:p>
          <a:p>
            <a:pPr eaLnBrk="1" hangingPunct="1">
              <a:buFontTx/>
              <a:buNone/>
            </a:pPr>
            <a:endParaRPr lang="it-IT"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it-IT" smtClean="0"/>
              <a:t>L’elaborazione dell’Informazione</a:t>
            </a:r>
          </a:p>
        </p:txBody>
      </p:sp>
      <p:sp>
        <p:nvSpPr>
          <p:cNvPr id="51203" name="Rectangle 3"/>
          <p:cNvSpPr>
            <a:spLocks noGrp="1" noChangeArrowheads="1"/>
          </p:cNvSpPr>
          <p:nvPr>
            <p:ph type="body" idx="1"/>
          </p:nvPr>
        </p:nvSpPr>
        <p:spPr>
          <a:xfrm>
            <a:off x="787400" y="1676400"/>
            <a:ext cx="7975600" cy="4114800"/>
          </a:xfrm>
        </p:spPr>
        <p:txBody>
          <a:bodyPr/>
          <a:lstStyle/>
          <a:p>
            <a:pPr eaLnBrk="1" hangingPunct="1"/>
            <a:r>
              <a:rPr lang="it-IT" smtClean="0"/>
              <a:t>Dato un </a:t>
            </a:r>
            <a:r>
              <a:rPr lang="it-IT" i="1" smtClean="0"/>
              <a:t>esecutore</a:t>
            </a:r>
            <a:r>
              <a:rPr lang="it-IT" smtClean="0"/>
              <a:t> </a:t>
            </a:r>
            <a:r>
              <a:rPr lang="it-IT" smtClean="0">
                <a:sym typeface="Symbol" pitchFamily="18" charset="2"/>
              </a:rPr>
              <a:t></a:t>
            </a:r>
            <a:r>
              <a:rPr lang="it-IT" smtClean="0"/>
              <a:t> ...</a:t>
            </a:r>
          </a:p>
          <a:p>
            <a:pPr eaLnBrk="1" hangingPunct="1"/>
            <a:r>
              <a:rPr lang="it-IT" smtClean="0"/>
              <a:t>in grado di riconoscere (</a:t>
            </a:r>
            <a:r>
              <a:rPr lang="it-IT" i="1" smtClean="0"/>
              <a:t>eseguire</a:t>
            </a:r>
            <a:r>
              <a:rPr lang="it-IT" smtClean="0"/>
              <a:t>) un insieme (generale) di </a:t>
            </a:r>
            <a:r>
              <a:rPr lang="it-IT" i="1" smtClean="0"/>
              <a:t>istruzioni</a:t>
            </a:r>
            <a:endParaRPr lang="it-IT" smtClean="0"/>
          </a:p>
          <a:p>
            <a:pPr eaLnBrk="1" hangingPunct="1"/>
            <a:r>
              <a:rPr lang="it-IT" smtClean="0"/>
              <a:t>e di Dati Iniziali (</a:t>
            </a:r>
            <a:r>
              <a:rPr lang="it-IT" i="1" smtClean="0"/>
              <a:t>Argomenti</a:t>
            </a:r>
            <a:r>
              <a:rPr lang="it-IT" smtClean="0"/>
              <a:t>)</a:t>
            </a:r>
          </a:p>
          <a:p>
            <a:pPr eaLnBrk="1" hangingPunct="1"/>
            <a:r>
              <a:rPr lang="it-IT" smtClean="0"/>
              <a:t>e data una sistematica rappresentazione dei dati e delle </a:t>
            </a:r>
            <a:r>
              <a:rPr lang="it-IT" i="1" smtClean="0"/>
              <a:t>procedure risolutive</a:t>
            </a:r>
          </a:p>
          <a:p>
            <a:pPr eaLnBrk="1" hangingPunct="1"/>
            <a:endParaRPr lang="it-IT" i="1" smtClean="0"/>
          </a:p>
          <a:p>
            <a:pPr eaLnBrk="1" hangingPunct="1">
              <a:lnSpc>
                <a:spcPct val="70000"/>
              </a:lnSpc>
            </a:pPr>
            <a:r>
              <a:rPr lang="it-IT" smtClean="0">
                <a:sym typeface="Symbol" pitchFamily="18" charset="2"/>
              </a:rPr>
              <a:t>...  </a:t>
            </a:r>
            <a:r>
              <a:rPr lang="it-IT" b="1" smtClean="0">
                <a:sym typeface="Symbol" pitchFamily="18" charset="2"/>
              </a:rPr>
              <a:t></a:t>
            </a:r>
            <a:r>
              <a:rPr lang="it-IT" b="1" smtClean="0"/>
              <a:t> e’ un risolutore generale di problemi</a:t>
            </a:r>
            <a:r>
              <a:rPr lang="it-IT" smtClean="0"/>
              <a:t>!</a:t>
            </a:r>
          </a:p>
          <a:p>
            <a:pPr eaLnBrk="1" hangingPunct="1">
              <a:lnSpc>
                <a:spcPct val="70000"/>
              </a:lnSpc>
            </a:pPr>
            <a:endParaRPr lang="it-IT"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it-IT" smtClean="0"/>
              <a:t>Soluzione del problema (1)</a:t>
            </a:r>
          </a:p>
        </p:txBody>
      </p:sp>
      <p:sp>
        <p:nvSpPr>
          <p:cNvPr id="1028" name="Rectangle 3"/>
          <p:cNvSpPr>
            <a:spLocks noGrp="1" noChangeArrowheads="1"/>
          </p:cNvSpPr>
          <p:nvPr>
            <p:ph type="body" idx="1"/>
          </p:nvPr>
        </p:nvSpPr>
        <p:spPr>
          <a:xfrm>
            <a:off x="685800" y="1752600"/>
            <a:ext cx="7924800" cy="4114800"/>
          </a:xfrm>
        </p:spPr>
        <p:txBody>
          <a:bodyPr/>
          <a:lstStyle/>
          <a:p>
            <a:pPr marL="381000" indent="-381000" eaLnBrk="1" hangingPunct="1">
              <a:buFontTx/>
              <a:buNone/>
            </a:pPr>
            <a:r>
              <a:rPr lang="it-IT" sz="2400" b="1" u="sng" noProof="1" smtClean="0">
                <a:latin typeface="Palatino" pitchFamily="18" charset="0"/>
              </a:rPr>
              <a:t>Soluzione</a:t>
            </a:r>
            <a:endParaRPr lang="it-IT" noProof="1" smtClean="0">
              <a:latin typeface="Palatino" pitchFamily="18" charset="0"/>
            </a:endParaRPr>
          </a:p>
          <a:p>
            <a:pPr marL="381000" indent="-381000" algn="just" eaLnBrk="1" hangingPunct="1">
              <a:buFontTx/>
              <a:buNone/>
            </a:pPr>
            <a:r>
              <a:rPr lang="it-IT" sz="2400" dirty="0" smtClean="0">
                <a:latin typeface="Palatino" pitchFamily="18" charset="0"/>
              </a:rPr>
              <a:t>0,</a:t>
            </a:r>
            <a:r>
              <a:rPr lang="it-IT" sz="2400" noProof="1" smtClean="0">
                <a:latin typeface="Palatino" pitchFamily="18" charset="0"/>
              </a:rPr>
              <a:t>55</a:t>
            </a:r>
            <a:r>
              <a:rPr lang="it-IT" sz="2400" dirty="0" smtClean="0">
                <a:latin typeface="Palatino" pitchFamily="18" charset="0"/>
              </a:rPr>
              <a:t> €/kg</a:t>
            </a:r>
            <a:r>
              <a:rPr lang="it-IT" sz="2400" noProof="1" smtClean="0">
                <a:latin typeface="Palatino" pitchFamily="18" charset="0"/>
                <a:sym typeface="Symbol" pitchFamily="18" charset="2"/>
              </a:rPr>
              <a:t></a:t>
            </a:r>
            <a:r>
              <a:rPr lang="it-IT" sz="2400" noProof="1" smtClean="0">
                <a:latin typeface="Palatino" pitchFamily="18" charset="0"/>
              </a:rPr>
              <a:t>125</a:t>
            </a:r>
            <a:r>
              <a:rPr lang="it-IT" sz="2400" dirty="0" smtClean="0">
                <a:latin typeface="Palatino" pitchFamily="18" charset="0"/>
              </a:rPr>
              <a:t>kg</a:t>
            </a:r>
            <a:r>
              <a:rPr lang="it-IT" sz="2400" noProof="1" smtClean="0">
                <a:latin typeface="Palatino" pitchFamily="18" charset="0"/>
              </a:rPr>
              <a:t>= </a:t>
            </a:r>
            <a:r>
              <a:rPr lang="it-IT" sz="2400" dirty="0" smtClean="0">
                <a:latin typeface="Palatino" pitchFamily="18" charset="0"/>
              </a:rPr>
              <a:t>€</a:t>
            </a:r>
            <a:r>
              <a:rPr lang="it-IT" sz="2400" noProof="1" smtClean="0">
                <a:latin typeface="Palatino" pitchFamily="18" charset="0"/>
              </a:rPr>
              <a:t> 68</a:t>
            </a:r>
            <a:r>
              <a:rPr lang="it-IT" sz="2400" dirty="0" smtClean="0">
                <a:latin typeface="Palatino" pitchFamily="18" charset="0"/>
              </a:rPr>
              <a:t>,</a:t>
            </a:r>
            <a:r>
              <a:rPr lang="it-IT" sz="2400" noProof="1" smtClean="0">
                <a:latin typeface="Palatino" pitchFamily="18" charset="0"/>
              </a:rPr>
              <a:t>75</a:t>
            </a:r>
            <a:r>
              <a:rPr lang="it-IT" sz="2400" dirty="0" smtClean="0">
                <a:latin typeface="Palatino" pitchFamily="18" charset="0"/>
              </a:rPr>
              <a:t>	</a:t>
            </a:r>
            <a:r>
              <a:rPr lang="it-IT" sz="2000" noProof="1" smtClean="0">
                <a:latin typeface="Palatino" pitchFamily="18" charset="0"/>
              </a:rPr>
              <a:t>RICAVO UVA VENDUTA</a:t>
            </a:r>
            <a:endParaRPr lang="it-IT" sz="2400" noProof="1" smtClean="0">
              <a:latin typeface="Palatino" pitchFamily="18" charset="0"/>
            </a:endParaRPr>
          </a:p>
          <a:p>
            <a:pPr marL="381000" indent="-381000" algn="just" eaLnBrk="1" hangingPunct="1">
              <a:buFontTx/>
              <a:buNone/>
            </a:pPr>
            <a:r>
              <a:rPr lang="it-IT" sz="2400" noProof="1" smtClean="0">
                <a:latin typeface="Palatino" pitchFamily="18" charset="0"/>
              </a:rPr>
              <a:t>15</a:t>
            </a:r>
            <a:r>
              <a:rPr lang="it-IT" sz="2400" dirty="0" smtClean="0">
                <a:latin typeface="Palatino" pitchFamily="18" charset="0"/>
              </a:rPr>
              <a:t>,</a:t>
            </a:r>
            <a:r>
              <a:rPr lang="it-IT" sz="2400" noProof="1" smtClean="0">
                <a:latin typeface="Palatino" pitchFamily="18" charset="0"/>
              </a:rPr>
              <a:t>80</a:t>
            </a:r>
            <a:r>
              <a:rPr lang="it-IT" sz="2400" dirty="0" smtClean="0">
                <a:latin typeface="Palatino" pitchFamily="18" charset="0"/>
              </a:rPr>
              <a:t> €/m</a:t>
            </a:r>
            <a:r>
              <a:rPr lang="it-IT" sz="2400" noProof="1" smtClean="0">
                <a:latin typeface="Palatino" pitchFamily="18" charset="0"/>
                <a:sym typeface="Symbol" pitchFamily="18" charset="2"/>
              </a:rPr>
              <a:t></a:t>
            </a:r>
            <a:r>
              <a:rPr lang="it-IT" sz="2400" noProof="1" smtClean="0">
                <a:latin typeface="Palatino" pitchFamily="18" charset="0"/>
              </a:rPr>
              <a:t>3m=  </a:t>
            </a:r>
            <a:r>
              <a:rPr lang="it-IT" sz="2400" dirty="0" smtClean="0">
                <a:latin typeface="Palatino" pitchFamily="18" charset="0"/>
              </a:rPr>
              <a:t>€</a:t>
            </a:r>
            <a:r>
              <a:rPr lang="it-IT" sz="2400" noProof="1" smtClean="0">
                <a:latin typeface="Palatino" pitchFamily="18" charset="0"/>
              </a:rPr>
              <a:t> 47</a:t>
            </a:r>
            <a:r>
              <a:rPr lang="it-IT" sz="2400" dirty="0" smtClean="0">
                <a:latin typeface="Palatino" pitchFamily="18" charset="0"/>
              </a:rPr>
              <a:t>,</a:t>
            </a:r>
            <a:r>
              <a:rPr lang="it-IT" sz="2400" noProof="1" smtClean="0">
                <a:latin typeface="Palatino" pitchFamily="18" charset="0"/>
              </a:rPr>
              <a:t>40</a:t>
            </a:r>
            <a:r>
              <a:rPr lang="it-IT" sz="2400" dirty="0" smtClean="0">
                <a:latin typeface="Palatino" pitchFamily="18" charset="0"/>
              </a:rPr>
              <a:t>		</a:t>
            </a:r>
            <a:r>
              <a:rPr lang="it-IT" sz="2400" noProof="1" smtClean="0">
                <a:latin typeface="Palatino" pitchFamily="18" charset="0"/>
              </a:rPr>
              <a:t>SPESA STOFFA</a:t>
            </a:r>
          </a:p>
          <a:p>
            <a:pPr marL="381000" indent="-381000" eaLnBrk="1" hangingPunct="1">
              <a:buFontTx/>
              <a:buNone/>
            </a:pPr>
            <a:r>
              <a:rPr lang="it-IT" sz="2400" noProof="1" smtClean="0">
                <a:latin typeface="Palatino" pitchFamily="18" charset="0"/>
              </a:rPr>
              <a:t> </a:t>
            </a:r>
            <a:r>
              <a:rPr lang="it-IT" sz="2400" dirty="0" smtClean="0">
                <a:latin typeface="Palatino" pitchFamily="18" charset="0"/>
              </a:rPr>
              <a:t>€</a:t>
            </a:r>
            <a:r>
              <a:rPr lang="it-IT" sz="2400" noProof="1" smtClean="0">
                <a:latin typeface="Palatino" pitchFamily="18" charset="0"/>
              </a:rPr>
              <a:t> 68</a:t>
            </a:r>
            <a:r>
              <a:rPr lang="it-IT" sz="2400" dirty="0" smtClean="0">
                <a:latin typeface="Palatino" pitchFamily="18" charset="0"/>
              </a:rPr>
              <a:t>,</a:t>
            </a:r>
            <a:r>
              <a:rPr lang="it-IT" sz="2400" noProof="1" smtClean="0">
                <a:latin typeface="Palatino" pitchFamily="18" charset="0"/>
              </a:rPr>
              <a:t>75</a:t>
            </a:r>
            <a:r>
              <a:rPr lang="it-IT" sz="2400" dirty="0" smtClean="0">
                <a:latin typeface="Palatino" pitchFamily="18" charset="0"/>
              </a:rPr>
              <a:t>- </a:t>
            </a:r>
            <a:r>
              <a:rPr lang="it-IT" sz="2400" dirty="0" err="1" smtClean="0">
                <a:latin typeface="Palatino" pitchFamily="18" charset="0"/>
              </a:rPr>
              <a:t>€</a:t>
            </a:r>
            <a:r>
              <a:rPr lang="it-IT" sz="2400" noProof="1" smtClean="0">
                <a:latin typeface="Palatino" pitchFamily="18" charset="0"/>
              </a:rPr>
              <a:t>47</a:t>
            </a:r>
            <a:r>
              <a:rPr lang="it-IT" sz="2400" dirty="0" smtClean="0">
                <a:latin typeface="Palatino" pitchFamily="18" charset="0"/>
              </a:rPr>
              <a:t>,</a:t>
            </a:r>
            <a:r>
              <a:rPr lang="it-IT" sz="2400" noProof="1" smtClean="0">
                <a:latin typeface="Palatino" pitchFamily="18" charset="0"/>
              </a:rPr>
              <a:t>40 = </a:t>
            </a:r>
            <a:r>
              <a:rPr lang="it-IT" sz="2400" dirty="0" smtClean="0">
                <a:latin typeface="Palatino" pitchFamily="18" charset="0"/>
              </a:rPr>
              <a:t>€</a:t>
            </a:r>
            <a:r>
              <a:rPr lang="it-IT" sz="2400" noProof="1" smtClean="0">
                <a:latin typeface="Palatino" pitchFamily="18" charset="0"/>
              </a:rPr>
              <a:t>21</a:t>
            </a:r>
            <a:r>
              <a:rPr lang="it-IT" sz="2400" dirty="0" smtClean="0">
                <a:latin typeface="Palatino" pitchFamily="18" charset="0"/>
              </a:rPr>
              <a:t>,</a:t>
            </a:r>
            <a:r>
              <a:rPr lang="it-IT" sz="2400" noProof="1" smtClean="0">
                <a:latin typeface="Palatino" pitchFamily="18" charset="0"/>
              </a:rPr>
              <a:t>35</a:t>
            </a:r>
            <a:r>
              <a:rPr lang="it-IT" sz="2400" dirty="0" smtClean="0">
                <a:latin typeface="Palatino" pitchFamily="18" charset="0"/>
              </a:rPr>
              <a:t>	</a:t>
            </a:r>
            <a:r>
              <a:rPr lang="it-IT" sz="2400" noProof="1" smtClean="0">
                <a:latin typeface="Palatino" pitchFamily="18" charset="0"/>
              </a:rPr>
              <a:t>SOMMA RIMASTA</a:t>
            </a:r>
          </a:p>
          <a:p>
            <a:pPr marL="381000" indent="-381000" eaLnBrk="1" hangingPunct="1"/>
            <a:endParaRPr lang="it-IT" sz="2400" b="1" noProof="1" smtClean="0">
              <a:latin typeface="Palatino" pitchFamily="18" charset="0"/>
            </a:endParaRPr>
          </a:p>
          <a:p>
            <a:pPr marL="381000" indent="-381000" eaLnBrk="1" hangingPunct="1">
              <a:buFontTx/>
              <a:buNone/>
            </a:pPr>
            <a:r>
              <a:rPr lang="it-IT" sz="2400" b="1" u="sng" noProof="1" smtClean="0">
                <a:latin typeface="Palatino" pitchFamily="18" charset="0"/>
              </a:rPr>
              <a:t>RISULTATO</a:t>
            </a:r>
            <a:endParaRPr lang="it-IT" sz="2400" noProof="1" smtClean="0">
              <a:latin typeface="Palatino" pitchFamily="18" charset="0"/>
            </a:endParaRPr>
          </a:p>
          <a:p>
            <a:pPr marL="381000" indent="-381000" algn="just" eaLnBrk="1" hangingPunct="1">
              <a:buFontTx/>
              <a:buNone/>
            </a:pPr>
            <a:r>
              <a:rPr lang="it-IT" sz="2400" noProof="1" smtClean="0">
                <a:latin typeface="Palatino" pitchFamily="18" charset="0"/>
              </a:rPr>
              <a:t>Al contadino rimangono </a:t>
            </a:r>
            <a:r>
              <a:rPr lang="it-IT" sz="2400" dirty="0" smtClean="0">
                <a:latin typeface="Palatino" pitchFamily="18" charset="0"/>
              </a:rPr>
              <a:t>€</a:t>
            </a:r>
            <a:r>
              <a:rPr lang="it-IT" sz="2400" noProof="1" smtClean="0">
                <a:latin typeface="Palatino" pitchFamily="18" charset="0"/>
              </a:rPr>
              <a:t>21</a:t>
            </a:r>
            <a:r>
              <a:rPr lang="it-IT" sz="2400" dirty="0" smtClean="0">
                <a:latin typeface="Palatino" pitchFamily="18" charset="0"/>
              </a:rPr>
              <a:t>,</a:t>
            </a:r>
            <a:r>
              <a:rPr lang="it-IT" sz="2400" noProof="1" smtClean="0">
                <a:latin typeface="Palatino" pitchFamily="18" charset="0"/>
              </a:rPr>
              <a:t>35</a:t>
            </a:r>
            <a:endParaRPr lang="it-IT" noProof="1" smtClean="0">
              <a:latin typeface="Palatino" pitchFamily="18" charset="0"/>
            </a:endParaRPr>
          </a:p>
          <a:p>
            <a:pPr marL="381000" indent="-381000" eaLnBrk="1" hangingPunct="1"/>
            <a:endParaRPr lang="it-IT" sz="3200" dirty="0" smtClean="0"/>
          </a:p>
        </p:txBody>
      </p:sp>
      <p:graphicFrame>
        <p:nvGraphicFramePr>
          <p:cNvPr id="1026" name="Object 4"/>
          <p:cNvGraphicFramePr>
            <a:graphicFrameLocks noChangeAspect="1"/>
          </p:cNvGraphicFramePr>
          <p:nvPr/>
        </p:nvGraphicFramePr>
        <p:xfrm>
          <a:off x="6096000" y="4114800"/>
          <a:ext cx="2109788" cy="1976438"/>
        </p:xfrm>
        <a:graphic>
          <a:graphicData uri="http://schemas.openxmlformats.org/presentationml/2006/ole">
            <p:oleObj spid="_x0000_s1026" name="ClipArt" r:id="rId3" imgW="4218480" imgH="3951360" progId="">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it-IT" smtClean="0"/>
              <a:t>Soluzione del problema (2)</a:t>
            </a:r>
          </a:p>
        </p:txBody>
      </p:sp>
      <p:sp>
        <p:nvSpPr>
          <p:cNvPr id="30723" name="Rectangle 3"/>
          <p:cNvSpPr>
            <a:spLocks noGrp="1" noChangeArrowheads="1"/>
          </p:cNvSpPr>
          <p:nvPr>
            <p:ph type="body" idx="1"/>
          </p:nvPr>
        </p:nvSpPr>
        <p:spPr>
          <a:xfrm>
            <a:off x="800100" y="1765300"/>
            <a:ext cx="8001000" cy="4114800"/>
          </a:xfrm>
        </p:spPr>
        <p:txBody>
          <a:bodyPr/>
          <a:lstStyle/>
          <a:p>
            <a:pPr eaLnBrk="1" hangingPunct="1">
              <a:buFontTx/>
              <a:buNone/>
            </a:pPr>
            <a:r>
              <a:rPr lang="it-IT" b="1" smtClean="0">
                <a:latin typeface="Palatino" pitchFamily="18" charset="0"/>
              </a:rPr>
              <a:t>Attenzione! </a:t>
            </a:r>
            <a:r>
              <a:rPr lang="it-IT" sz="2400" smtClean="0">
                <a:latin typeface="Palatino" pitchFamily="18" charset="0"/>
              </a:rPr>
              <a:t>c’è anche una </a:t>
            </a:r>
            <a:r>
              <a:rPr lang="it-IT" i="1" smtClean="0">
                <a:solidFill>
                  <a:srgbClr val="FF3300"/>
                </a:solidFill>
                <a:latin typeface="Palatino" pitchFamily="18" charset="0"/>
              </a:rPr>
              <a:t>Procedura </a:t>
            </a:r>
            <a:r>
              <a:rPr lang="it-IT" i="1" noProof="1" smtClean="0">
                <a:solidFill>
                  <a:srgbClr val="FF3300"/>
                </a:solidFill>
                <a:latin typeface="Palatino" pitchFamily="18" charset="0"/>
              </a:rPr>
              <a:t>Risolutiv</a:t>
            </a:r>
            <a:r>
              <a:rPr lang="it-IT" i="1" smtClean="0">
                <a:solidFill>
                  <a:srgbClr val="FF3300"/>
                </a:solidFill>
                <a:latin typeface="Palatino" pitchFamily="18" charset="0"/>
              </a:rPr>
              <a:t>a</a:t>
            </a:r>
            <a:endParaRPr lang="it-IT" i="1" smtClean="0">
              <a:latin typeface="Palatino" pitchFamily="18" charset="0"/>
            </a:endParaRPr>
          </a:p>
          <a:p>
            <a:pPr eaLnBrk="1" hangingPunct="1">
              <a:buFontTx/>
              <a:buNone/>
            </a:pPr>
            <a:r>
              <a:rPr lang="it-IT" b="1" u="sng" smtClean="0">
                <a:latin typeface="Palatino" pitchFamily="18" charset="0"/>
              </a:rPr>
              <a:t>Passi della procedura</a:t>
            </a:r>
            <a:endParaRPr lang="it-IT" b="1" u="sng" noProof="1" smtClean="0">
              <a:latin typeface="Palatino" pitchFamily="18" charset="0"/>
            </a:endParaRPr>
          </a:p>
          <a:p>
            <a:pPr marL="930275" lvl="1" indent="-473075" algn="just" eaLnBrk="1" hangingPunct="1">
              <a:buFontTx/>
              <a:buNone/>
            </a:pPr>
            <a:r>
              <a:rPr lang="it-IT" noProof="1" smtClean="0">
                <a:latin typeface="Palatino" pitchFamily="18" charset="0"/>
              </a:rPr>
              <a:t>1)	Si  moltiplichi la quantità di uva venduta per il prezzo al Kg: ottengo così il ricavo</a:t>
            </a:r>
          </a:p>
          <a:p>
            <a:pPr marL="930275" lvl="1" indent="-473075" algn="just" eaLnBrk="1" hangingPunct="1">
              <a:buFontTx/>
              <a:buNone/>
            </a:pPr>
            <a:r>
              <a:rPr lang="it-IT" noProof="1" smtClean="0">
                <a:latin typeface="Palatino" pitchFamily="18" charset="0"/>
              </a:rPr>
              <a:t>2) 	Si moltiplichi la quantità di stoffa acquistata per il prezzo al metro, ottenendo così la cifra spesa.</a:t>
            </a:r>
          </a:p>
          <a:p>
            <a:pPr marL="930275" lvl="1" indent="-473075" algn="just" eaLnBrk="1" hangingPunct="1">
              <a:buFontTx/>
              <a:buNone/>
            </a:pPr>
            <a:r>
              <a:rPr lang="it-IT" noProof="1" smtClean="0">
                <a:latin typeface="Palatino" pitchFamily="18" charset="0"/>
              </a:rPr>
              <a:t>3) 	Si sottragga dal ricavo la cifra spesa. Il risultato così ottenuto è la somma rimasta al contadino.</a:t>
            </a:r>
            <a:endParaRPr lang="it-IT" sz="2800" noProof="1" smtClean="0">
              <a:latin typeface="Palatino" pitchFamily="18" charset="0"/>
            </a:endParaRPr>
          </a:p>
          <a:p>
            <a:pPr eaLnBrk="1" hangingPunct="1"/>
            <a:endParaRPr lang="it-IT" sz="3200" smtClean="0">
              <a:latin typeface="Palatino"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it-IT" smtClean="0"/>
              <a:t>Procedura Risolutiva: osservazioni</a:t>
            </a:r>
          </a:p>
        </p:txBody>
      </p:sp>
      <p:sp>
        <p:nvSpPr>
          <p:cNvPr id="31747" name="Rectangle 3"/>
          <p:cNvSpPr>
            <a:spLocks noGrp="1" noChangeArrowheads="1"/>
          </p:cNvSpPr>
          <p:nvPr>
            <p:ph type="body" idx="1"/>
          </p:nvPr>
        </p:nvSpPr>
        <p:spPr/>
        <p:txBody>
          <a:bodyPr/>
          <a:lstStyle/>
          <a:p>
            <a:r>
              <a:rPr lang="it-IT" noProof="1" smtClean="0"/>
              <a:t>Ricercare ed esprimere una procedura risolutiva </a:t>
            </a:r>
          </a:p>
          <a:p>
            <a:pPr lvl="1"/>
            <a:r>
              <a:rPr lang="it-IT" noProof="1" smtClean="0"/>
              <a:t>è un atto creativo</a:t>
            </a:r>
          </a:p>
          <a:p>
            <a:pPr lvl="1"/>
            <a:r>
              <a:rPr lang="it-IT" noProof="1" smtClean="0"/>
              <a:t>è un atto distinto dalla attività  “Meccanica” delle azioni volte a raggiungere il risultato finale.</a:t>
            </a:r>
          </a:p>
          <a:p>
            <a:endParaRPr lang="it-IT" noProof="1" smtClean="0"/>
          </a:p>
          <a:p>
            <a:r>
              <a:rPr lang="it-IT" noProof="1" smtClean="0"/>
              <a:t>Per risolvere il precedente problema, non è sufficente essere capaci di eseguire le quattro operazioni</a:t>
            </a:r>
            <a:endParaRPr lang="it-IT"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it-IT" smtClean="0"/>
              <a:t>Procedura Risolutiva: Algortimo</a:t>
            </a:r>
            <a:endParaRPr lang="it-IT" dirty="0" smtClean="0"/>
          </a:p>
        </p:txBody>
      </p:sp>
      <p:sp>
        <p:nvSpPr>
          <p:cNvPr id="32771" name="Rectangle 3"/>
          <p:cNvSpPr>
            <a:spLocks noGrp="1" noChangeArrowheads="1"/>
          </p:cNvSpPr>
          <p:nvPr>
            <p:ph type="body" idx="1"/>
          </p:nvPr>
        </p:nvSpPr>
        <p:spPr/>
        <p:txBody>
          <a:bodyPr/>
          <a:lstStyle/>
          <a:p>
            <a:pPr>
              <a:buNone/>
            </a:pPr>
            <a:r>
              <a:rPr lang="it-IT" dirty="0" smtClean="0"/>
              <a:t>Definizione:</a:t>
            </a:r>
          </a:p>
          <a:p>
            <a:r>
              <a:rPr lang="it-IT" dirty="0" smtClean="0"/>
              <a:t>Un </a:t>
            </a:r>
            <a:r>
              <a:rPr lang="it-IT" b="1" dirty="0" smtClean="0"/>
              <a:t>a</a:t>
            </a:r>
            <a:r>
              <a:rPr lang="it-IT" b="1" noProof="1" smtClean="0"/>
              <a:t>lgoritmo</a:t>
            </a:r>
            <a:r>
              <a:rPr lang="it-IT" b="1" dirty="0" smtClean="0"/>
              <a:t> </a:t>
            </a:r>
            <a:r>
              <a:rPr lang="it-IT" dirty="0" smtClean="0"/>
              <a:t>(o </a:t>
            </a:r>
            <a:r>
              <a:rPr lang="it-IT" i="1" dirty="0" smtClean="0"/>
              <a:t>procedura risolutiva</a:t>
            </a:r>
            <a:r>
              <a:rPr lang="it-IT" dirty="0" smtClean="0"/>
              <a:t>) </a:t>
            </a:r>
            <a:r>
              <a:rPr lang="it-IT" noProof="1" smtClean="0"/>
              <a:t>specifica come ottenere il risultato finale mediante </a:t>
            </a:r>
            <a:r>
              <a:rPr lang="it-IT" dirty="0" smtClean="0"/>
              <a:t>una </a:t>
            </a:r>
            <a:r>
              <a:rPr lang="it-IT" b="1" dirty="0" smtClean="0"/>
              <a:t>sequenza</a:t>
            </a:r>
            <a:r>
              <a:rPr lang="it-IT" b="1" noProof="1" smtClean="0"/>
              <a:t> di istruzioni </a:t>
            </a:r>
            <a:r>
              <a:rPr lang="it-IT" noProof="1" smtClean="0"/>
              <a:t>(Ordini).</a:t>
            </a:r>
            <a:endParaRPr lang="it-IT" dirty="0" smtClean="0"/>
          </a:p>
          <a:p>
            <a:pPr>
              <a:buNone/>
            </a:pPr>
            <a:r>
              <a:rPr lang="it-IT" dirty="0" smtClean="0"/>
              <a:t>Si faccia attenzione:</a:t>
            </a:r>
          </a:p>
          <a:p>
            <a:r>
              <a:rPr lang="it-IT" dirty="0" smtClean="0"/>
              <a:t>Un algoritmo non è l</a:t>
            </a:r>
            <a:r>
              <a:rPr lang="it-IT" noProof="1" smtClean="0"/>
              <a:t>’ esecuzione materiale delle azioni volte a raggiungere il risultato finale è affidata ad un esecutore </a:t>
            </a:r>
          </a:p>
          <a:p>
            <a:r>
              <a:rPr lang="it-IT" dirty="0" smtClean="0"/>
              <a:t>L’esecuzione delle </a:t>
            </a:r>
            <a:r>
              <a:rPr lang="it-IT" noProof="1" smtClean="0"/>
              <a:t>azioni atte ad eseguire un algoritmo è detto processo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Settings\fabio\Dati applicazioni\Microsoft\Modelli\Template.pot</Template>
  <TotalTime>6332</TotalTime>
  <Words>1873</Words>
  <Application>Microsoft Office PowerPoint</Application>
  <PresentationFormat>Presentazione su schermo (4:3)</PresentationFormat>
  <Paragraphs>483</Paragraphs>
  <Slides>54</Slides>
  <Notes>0</Notes>
  <HiddenSlides>0</HiddenSlides>
  <MMClips>0</MMClips>
  <ScaleCrop>false</ScaleCrop>
  <HeadingPairs>
    <vt:vector size="6" baseType="variant">
      <vt:variant>
        <vt:lpstr>Tema</vt:lpstr>
      </vt:variant>
      <vt:variant>
        <vt:i4>1</vt:i4>
      </vt:variant>
      <vt:variant>
        <vt:lpstr>Server OLE incorporati</vt:lpstr>
      </vt:variant>
      <vt:variant>
        <vt:i4>2</vt:i4>
      </vt:variant>
      <vt:variant>
        <vt:lpstr>Titoli diapositive</vt:lpstr>
      </vt:variant>
      <vt:variant>
        <vt:i4>54</vt:i4>
      </vt:variant>
    </vt:vector>
  </HeadingPairs>
  <TitlesOfParts>
    <vt:vector size="57" baseType="lpstr">
      <vt:lpstr>Template</vt:lpstr>
      <vt:lpstr>ClipArt</vt:lpstr>
      <vt:lpstr>Documento</vt:lpstr>
      <vt:lpstr>Fondamenti di Informatica per Umanisti</vt:lpstr>
      <vt:lpstr>Cosa vedremo nelle lezioni</vt:lpstr>
      <vt:lpstr>Problemi ed Algoritmi</vt:lpstr>
      <vt:lpstr>Problemi ed Algoritmi</vt:lpstr>
      <vt:lpstr>Domanda fondamentale</vt:lpstr>
      <vt:lpstr>Soluzione del problema (1)</vt:lpstr>
      <vt:lpstr>Soluzione del problema (2)</vt:lpstr>
      <vt:lpstr>Procedura Risolutiva: osservazioni</vt:lpstr>
      <vt:lpstr>Procedura Risolutiva: Algortimo</vt:lpstr>
      <vt:lpstr>Procedura Risolutiva: sistemiamo i ruoli</vt:lpstr>
      <vt:lpstr>Primo mattone importante: Parametrizzazione</vt:lpstr>
      <vt:lpstr>Parametrizzazione: ritorniamo all’esempio</vt:lpstr>
      <vt:lpstr>Procedura Risolutiva con parametri</vt:lpstr>
      <vt:lpstr>Processi, Algoritmi ed Istruzioni</vt:lpstr>
      <vt:lpstr>Diapositiva 15</vt:lpstr>
      <vt:lpstr>Un altro problema</vt:lpstr>
      <vt:lpstr>Un primo algoritmo</vt:lpstr>
      <vt:lpstr>Un primo algoritmo</vt:lpstr>
      <vt:lpstr>Un primo algoritmo</vt:lpstr>
      <vt:lpstr>Un altro algoritmo: somma di due numeri</vt:lpstr>
      <vt:lpstr>Algoritmi per la somma di due numeri</vt:lpstr>
      <vt:lpstr>Un altro problema</vt:lpstr>
      <vt:lpstr>Un primo algoritmo</vt:lpstr>
      <vt:lpstr>Un primo algoritmo</vt:lpstr>
      <vt:lpstr>Un primo algoritmo</vt:lpstr>
      <vt:lpstr>Un primo algoritmo</vt:lpstr>
      <vt:lpstr>Un altro algoritmo:  moltiplicazione di due numeri</vt:lpstr>
      <vt:lpstr>Esercizi</vt:lpstr>
      <vt:lpstr>Un altro algoritmo: MCD</vt:lpstr>
      <vt:lpstr>Un altro algoritmo: MCD (euclide)</vt:lpstr>
      <vt:lpstr>Osservazioni</vt:lpstr>
      <vt:lpstr>Ragioniamo e revisioniamo</vt:lpstr>
      <vt:lpstr>Domanda</vt:lpstr>
      <vt:lpstr>Risposta</vt:lpstr>
      <vt:lpstr>Algoritmi per la somma di due numeri</vt:lpstr>
      <vt:lpstr>Valutazione degli algoritmi</vt:lpstr>
      <vt:lpstr>Algoritmi della somma: valutazione</vt:lpstr>
      <vt:lpstr>Algoritmi della somma: valutazione</vt:lpstr>
      <vt:lpstr>Algoritmi della somma: valutazione</vt:lpstr>
      <vt:lpstr>Algoritmi della somma: valutazione</vt:lpstr>
      <vt:lpstr>Algoritmi della somma: valutazione</vt:lpstr>
      <vt:lpstr>Diapositiva 42</vt:lpstr>
      <vt:lpstr>Algoritmi della somma: valutazione</vt:lpstr>
      <vt:lpstr>Algoritmi della somma: valutazione</vt:lpstr>
      <vt:lpstr>Algoritmi: tipi di passi salienti</vt:lpstr>
      <vt:lpstr>Algoritmi: un modo di rappresentare</vt:lpstr>
      <vt:lpstr>Algoritmi: tipi di passi salienti</vt:lpstr>
      <vt:lpstr>Algoritmi: ultima osservazione</vt:lpstr>
      <vt:lpstr>Conoscenza dichiarativa</vt:lpstr>
      <vt:lpstr>Algoritmi: ultima osservazione</vt:lpstr>
      <vt:lpstr>Problemi ed Algoritmi</vt:lpstr>
      <vt:lpstr>Domande alle quali sappiamo rispondere</vt:lpstr>
      <vt:lpstr>Ricapitoliamo</vt:lpstr>
      <vt:lpstr>L’elaborazione dell’Informazione</vt:lpstr>
    </vt:vector>
  </TitlesOfParts>
  <Company>DISP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fabio</dc:creator>
  <cp:lastModifiedBy>Fabio Massimo Zanzotto</cp:lastModifiedBy>
  <cp:revision>83</cp:revision>
  <dcterms:created xsi:type="dcterms:W3CDTF">2006-11-03T14:20:30Z</dcterms:created>
  <dcterms:modified xsi:type="dcterms:W3CDTF">2011-11-08T17:23:24Z</dcterms:modified>
</cp:coreProperties>
</file>